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3" r:id="rId3"/>
    <p:sldId id="275" r:id="rId4"/>
    <p:sldId id="276" r:id="rId5"/>
    <p:sldId id="278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A8D6-75D3-4B45-8BCA-E3BC32025DA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8" name="Рисунок 7" descr="Изображение выглядит как старый, мужчина, стол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A4CCB890-BA59-45C5-8688-571BAF319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379674" y="4598826"/>
            <a:ext cx="5664466" cy="2118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Для того, чтобы понять смысл «Божественной комедии» необходимо понять, кем был Данте Алигьери и какое общество его окружало. Данте Алигьери – итальянский поэт и мыслитель, считается одним из основоположников литературного итальянского языка. Биографической информации о Данте, подтвержденной документально, сохранилось очень мало. Данте родился в 1265 году в итальянской аристократической семье. Его предки происходили из римского рода </a:t>
            </a:r>
            <a:r>
              <a:rPr lang="ru-RU" dirty="0" err="1"/>
              <a:t>Элиеев</a:t>
            </a:r>
            <a:r>
              <a:rPr lang="ru-RU" dirty="0"/>
              <a:t>, участвовавших в основании Флоренции. Еще в возрасте 9 лет Данте встретился с любовью всей его жизни – Беатриче, дочерью флорентийского банкира. По словам поэта это была любовь с первого взгляда, но тайная, платоническая и склонная к обожествлению. Вторая встреча Данте со смыслом своей жизни состоялась спустя много лет, когда муза и вдохновение поэта была уже замужней женщиной, общение с ней ограничилось лишь небольшим приветствием. Смерть Беатриче в возрасте 25 лет чуть было не обернулась гибелью Данте, который тяжело перенес эту весть. Искренние чувства и переживания Данте послужили толчком к литературной деятельности.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B70B36-9D72-43A3-8218-F9A48E3D1FF4}"/>
              </a:ext>
            </a:extLst>
          </p:cNvPr>
          <p:cNvSpPr txBox="1"/>
          <p:nvPr/>
        </p:nvSpPr>
        <p:spPr>
          <a:xfrm>
            <a:off x="6206065" y="4344951"/>
            <a:ext cx="5664466" cy="210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000" dirty="0"/>
              <a:t>Будучи очень образованным человеком с обширными энциклопедическими знаниями, Данте не только занимался литературой, он еще был талантливым политиком во Флоренции. По своим убеждениям он принадлежал к партии «белых гвельфов», изначально поддерживавших власть римского папы в Италии, но затем ставших призывать к независимости Флоренции от духовенства и компромиссу с гибеллинами. Политическими оппонентами Данте были гибеллины (стояли за императора) и «черные гвельфы». После утверждения во Флоренции власти «черных гвельфов» начались политические репрессии. Данте был изгнан из родного города в 1302 году и больше никогда туда не возвращался. Именно в изгнании была написана его «Божественная комедия», в которой он без прикрас показал срез средневекового итальянского общества.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357B3-C456-4015-A4EE-83C55C679DF5}"/>
              </a:ext>
            </a:extLst>
          </p:cNvPr>
          <p:cNvSpPr txBox="1"/>
          <p:nvPr/>
        </p:nvSpPr>
        <p:spPr>
          <a:xfrm>
            <a:off x="6576991" y="1683836"/>
            <a:ext cx="5545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ВЕЛИКИЙ ДАНТЕ АЛИГЬЕРИ </a:t>
            </a:r>
          </a:p>
          <a:p>
            <a:r>
              <a:rPr lang="ru-RU" sz="2800" b="1" dirty="0"/>
              <a:t>И ЕГО «БОЖЕСТВЕННАЯ КОМЕДИЯ</a:t>
            </a:r>
          </a:p>
        </p:txBody>
      </p:sp>
    </p:spTree>
    <p:extLst>
      <p:ext uri="{BB962C8B-B14F-4D97-AF65-F5344CB8AC3E}">
        <p14:creationId xmlns:p14="http://schemas.microsoft.com/office/powerpoint/2010/main" val="2888754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4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7493F1-D69A-422C-A2FF-0FFF7AE0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30936" y="4892040"/>
            <a:ext cx="3767328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Девять кругов Ада</a:t>
            </a:r>
            <a:endParaRPr lang="en-US" sz="2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Изображение выглядит как внешний, трава, овц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9442FF7-0A74-4152-9E2A-9885FE8B2C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-4969"/>
            <a:ext cx="5906354" cy="4577425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4882896" y="4828032"/>
            <a:ext cx="667512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1100" dirty="0">
                <a:solidFill>
                  <a:schemeClr val="bg1"/>
                </a:solidFill>
              </a:rPr>
              <a:t>Повествование «Божественной комедии» ведется от имени самого Данте, попавшего в потусторонний мир. Сопровождаемый сначала римским поэтом Вергилием, а затем образом своей любимой Беатриче, Данте прошел Ад, Чистилище и Рай.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1100" dirty="0">
                <a:solidFill>
                  <a:schemeClr val="bg1"/>
                </a:solidFill>
              </a:rPr>
              <a:t>Первая часть произведения показывает обиталище грешников. Ад представляет собой огромную воронку, состоящую из девяти уровней, на которых размещаются грешники, совершившие тяжкие грехи. Перед входом в Ад находятся души людей, которые не совершали в жизни ни добра, ни зла. Устройство Ада в поэме можно структурировать как показано в таблице.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87C740C-FE53-4CD1-B11F-78C74A7AC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32843"/>
              </p:ext>
            </p:extLst>
          </p:nvPr>
        </p:nvGraphicFramePr>
        <p:xfrm>
          <a:off x="6200504" y="269969"/>
          <a:ext cx="5695405" cy="424021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948076">
                  <a:extLst>
                    <a:ext uri="{9D8B030D-6E8A-4147-A177-3AD203B41FA5}">
                      <a16:colId xmlns:a16="http://schemas.microsoft.com/office/drawing/2014/main" val="591945315"/>
                    </a:ext>
                  </a:extLst>
                </a:gridCol>
                <a:gridCol w="1649703">
                  <a:extLst>
                    <a:ext uri="{9D8B030D-6E8A-4147-A177-3AD203B41FA5}">
                      <a16:colId xmlns:a16="http://schemas.microsoft.com/office/drawing/2014/main" val="2893795482"/>
                    </a:ext>
                  </a:extLst>
                </a:gridCol>
                <a:gridCol w="774296">
                  <a:extLst>
                    <a:ext uri="{9D8B030D-6E8A-4147-A177-3AD203B41FA5}">
                      <a16:colId xmlns:a16="http://schemas.microsoft.com/office/drawing/2014/main" val="1301984978"/>
                    </a:ext>
                  </a:extLst>
                </a:gridCol>
                <a:gridCol w="2323330">
                  <a:extLst>
                    <a:ext uri="{9D8B030D-6E8A-4147-A177-3AD203B41FA5}">
                      <a16:colId xmlns:a16="http://schemas.microsoft.com/office/drawing/2014/main" val="1901207105"/>
                    </a:ext>
                  </a:extLst>
                </a:gridCol>
              </a:tblGrid>
              <a:tr h="211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Круги Ада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Грешники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Страж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Наказание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90923"/>
                  </a:ext>
                </a:extLst>
              </a:tr>
              <a:tr h="329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</a:rPr>
                        <a:t>Первый круг</a:t>
                      </a:r>
                      <a:endParaRPr lang="ru-RU" sz="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Некрещённые младенцы, нехристиане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Харон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Безбольная скорбь.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37457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Второй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Сладострастники, блудники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Минос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Истязаются бурей в кромешной тьме.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2757"/>
                  </a:ext>
                </a:extLst>
              </a:tr>
              <a:tr h="329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Третий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Чревоугодники: обжоры, гурманы…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Цербер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Гниют под солнцем и ледяным дождем.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40929"/>
                  </a:ext>
                </a:extLst>
              </a:tr>
              <a:tr h="297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Четвертый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Скупцы и расточители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Плутос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Обречены вечно спорить друг с другом.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43364"/>
                  </a:ext>
                </a:extLst>
              </a:tr>
              <a:tr h="211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Пятый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Гневные и ленивые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Флегий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Постоянно дерутся по горло в болоте.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01302"/>
                  </a:ext>
                </a:extLst>
              </a:tr>
              <a:tr h="329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Шестой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Еретики и лжеучители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Фурии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Обречены быть призраками в раскаленных могилах.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18685"/>
                  </a:ext>
                </a:extLst>
              </a:tr>
              <a:tr h="32973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Седьмой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Насильники, тираны и разбойники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Минотавр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Кипят в кровавой реке. Тех, кто высунется, подстреливают кентавры.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48063"/>
                  </a:ext>
                </a:extLst>
              </a:tr>
              <a:tr h="329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Самоубийцы и моты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Самоубийц терзают гарпии, мотов загоняют гончие псы.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19068"/>
                  </a:ext>
                </a:extLst>
              </a:tr>
              <a:tr h="329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Богохульники, содомиты, лихоимцы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Изнывают в бесплодной пустыне под огненным дождем.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9346"/>
                  </a:ext>
                </a:extLst>
              </a:tr>
              <a:tr h="685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Восьмой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Обманщики: сводники, обольстители, взяточники, лицемеры, воры, коварные советчики, зачинщики ссор, поддельщики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Герион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Мучения змеями, заточение в свинцовые мантии, потрошение, бичевание бесами, погружение в зловонные испражнения.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20246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</a:rPr>
                        <a:t>Девятый круг</a:t>
                      </a:r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Предатели, а также Люцифер, Иуда Искариот, Брут и Кассий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Гиганты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Обречены на вечные терзания в ледяном озере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9491" marR="47695" marT="47695" marB="4769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8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1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4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7493F1-D69A-422C-A2FF-0FFF7AE0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30936" y="4892040"/>
            <a:ext cx="3767328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Семь кругов Чистилища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4882895" y="4702630"/>
            <a:ext cx="7065263" cy="1837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Вторая часть поэмы изображает Чистилище, своеобразный переходный уровень между Адом и Раем. В Чистилище находятся души людей, которые успели покаяться в своих грехах, но вынуждены получить ограниченное наказание перед тем, как получить возможность попасть в Рай. Устройство Чистилища представляет собой гору, имеющую семь уровней, на которых находятся:</a:t>
            </a:r>
          </a:p>
          <a:p>
            <a:r>
              <a:rPr lang="ru-RU" sz="1000" dirty="0">
                <a:solidFill>
                  <a:schemeClr val="bg1"/>
                </a:solidFill>
              </a:rPr>
              <a:t> 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Первый круг: гордецы, зложелатели;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Второй круг: завистники;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Третий круг: гневающиеся;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Четвертый круг: праздные;</a:t>
            </a:r>
          </a:p>
          <a:p>
            <a:r>
              <a:rPr lang="ru-RU" sz="1000" dirty="0">
                <a:solidFill>
                  <a:schemeClr val="bg1"/>
                </a:solidFill>
              </a:rPr>
              <a:t> </a:t>
            </a:r>
          </a:p>
          <a:p>
            <a:r>
              <a:rPr lang="ru-RU" sz="1000" dirty="0">
                <a:solidFill>
                  <a:schemeClr val="bg1"/>
                </a:solidFill>
              </a:rPr>
              <a:t>Каждому назначается определённое наказание, которое грешник должен получать на протяжении определённого времени (в зависимости от степени тяжести греха) и тем самым очиститься. Здесь происходит искупление грехов.</a:t>
            </a:r>
          </a:p>
        </p:txBody>
      </p:sp>
      <p:pic>
        <p:nvPicPr>
          <p:cNvPr id="17" name="Рисунок 16" descr="Изображение выглядит как внешний, фотография, здани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CA07FDE-E22C-4116-8CE8-6A1AADC0A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7848"/>
            <a:ext cx="12192000" cy="47026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D451E0-5187-49D9-BD0A-22E673FB7D98}"/>
              </a:ext>
            </a:extLst>
          </p:cNvPr>
          <p:cNvSpPr txBox="1"/>
          <p:nvPr/>
        </p:nvSpPr>
        <p:spPr>
          <a:xfrm>
            <a:off x="7515497" y="5422766"/>
            <a:ext cx="2238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Пятый круг: корыстные;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Шестой круг: чревоугодники;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Седьмой круг: сладострастники.</a:t>
            </a:r>
          </a:p>
        </p:txBody>
      </p:sp>
    </p:spTree>
    <p:extLst>
      <p:ext uri="{BB962C8B-B14F-4D97-AF65-F5344CB8AC3E}">
        <p14:creationId xmlns:p14="http://schemas.microsoft.com/office/powerpoint/2010/main" val="219171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4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7493F1-D69A-422C-A2FF-0FFF7AE0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30936" y="4892040"/>
            <a:ext cx="3767328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Десять сфер Рая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фотография, внешний, овца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9B45F5F7-DAB3-4827-B908-805874E84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073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97E6DB-00BE-46AF-A104-9E00D78A8666}"/>
              </a:ext>
            </a:extLst>
          </p:cNvPr>
          <p:cNvSpPr/>
          <p:nvPr/>
        </p:nvSpPr>
        <p:spPr>
          <a:xfrm>
            <a:off x="4511040" y="4892040"/>
            <a:ext cx="278674" cy="123008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3413760" y="4674554"/>
            <a:ext cx="8482148" cy="2081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Последняя часть «Божественной комедии» изображает обитель святых - Рай. И в заключительной части Данте встречает Беатриче, которая убеждает его покаяться и после проводит на небеса. Ключевым образом этой части и всего произведения является образ Беатриче. Итак, Рай имеет девять сфер и самая высшая из них (десятая) является божественным центром – «Пламенеющей розой». На различных сферах находятся души людей, которые совершали при жизни добрые дела, искупили свои грехи в Чистилище и вели праведную земную жизнь:</a:t>
            </a:r>
          </a:p>
          <a:p>
            <a:r>
              <a:rPr lang="ru-RU" sz="1000" dirty="0">
                <a:solidFill>
                  <a:schemeClr val="bg1"/>
                </a:solidFill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Первая сфера: соблюдавшие долг, исполнявшие обеты;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Вторая сфера: реформаторы, честолюбивые деятели, невинно пострадавшие;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Третья сфера: влюблённые;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Четвертая сфера: мудрецы, великие учёные;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Пятая сфера: воители за веру;</a:t>
            </a:r>
          </a:p>
          <a:p>
            <a:r>
              <a:rPr lang="ru-RU" sz="1000" dirty="0">
                <a:solidFill>
                  <a:schemeClr val="bg1"/>
                </a:solidFill>
              </a:rPr>
              <a:t> </a:t>
            </a:r>
          </a:p>
          <a:p>
            <a:r>
              <a:rPr lang="ru-RU" sz="1000" dirty="0">
                <a:solidFill>
                  <a:schemeClr val="bg1"/>
                </a:solidFill>
              </a:rPr>
              <a:t>В конце поэмы Данте вместе со своей проводницей Беатриче попадает в «небесную Розу» – десятую сферу, присоединяется к божественной благодати, обретает высшую истину и приобщается к Создателю.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442F99-85BA-41F5-9FF7-67A2932565BC}"/>
              </a:ext>
            </a:extLst>
          </p:cNvPr>
          <p:cNvSpPr/>
          <p:nvPr/>
        </p:nvSpPr>
        <p:spPr>
          <a:xfrm>
            <a:off x="8133805" y="5454829"/>
            <a:ext cx="35879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Шестая сфера: справедливые правители;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Седьмая сфера: богословы и монахи;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Восьмая сфера: «торжествующие» (апостолы);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Девятая сфера: ангелы, святые;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Десятая сфера: Создатель и блаженные души.</a:t>
            </a:r>
          </a:p>
        </p:txBody>
      </p:sp>
    </p:spTree>
    <p:extLst>
      <p:ext uri="{BB962C8B-B14F-4D97-AF65-F5344CB8AC3E}">
        <p14:creationId xmlns:p14="http://schemas.microsoft.com/office/powerpoint/2010/main" val="137658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51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5F34A-0413-4A89-B151-4BF5A865ACE5}"/>
              </a:ext>
            </a:extLst>
          </p:cNvPr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Аллегории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символизм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4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Божественной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комедии</a:t>
            </a: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</a:t>
            </a: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Изображение выглядит как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A9EEDA5A-A875-4E00-86AB-672982D02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5" name="Rectangle 1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73B12-11A8-45EE-88C3-F5B383088E0D}"/>
              </a:ext>
            </a:extLst>
          </p:cNvPr>
          <p:cNvSpPr txBox="1"/>
          <p:nvPr/>
        </p:nvSpPr>
        <p:spPr>
          <a:xfrm>
            <a:off x="8029319" y="383177"/>
            <a:ext cx="3424739" cy="588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 defTabSz="914400"/>
            <a:r>
              <a:rPr lang="ru-RU" sz="1000" dirty="0">
                <a:solidFill>
                  <a:srgbClr val="FFFFFF"/>
                </a:solidFill>
              </a:rPr>
              <a:t>Данте Алигьери в своей «Божественной комедии» удалось показать все средневековое общество с его пороками и грехами, рассказать о вере и политике, мировоззрении и надеждах средневекового человека. Этим произведением можно наслаждаться как первым образцом итальянского литературного языка, а можно проводить настоящие исторические исследования.</a:t>
            </a:r>
          </a:p>
          <a:p>
            <a:pPr algn="just" defTabSz="914400"/>
            <a:r>
              <a:rPr lang="ru-RU" sz="1000" dirty="0">
                <a:solidFill>
                  <a:srgbClr val="FFFFFF"/>
                </a:solidFill>
              </a:rPr>
              <a:t> </a:t>
            </a:r>
          </a:p>
          <a:p>
            <a:pPr algn="just" defTabSz="914400"/>
            <a:r>
              <a:rPr lang="ru-RU" sz="1000" dirty="0">
                <a:solidFill>
                  <a:srgbClr val="FFFFFF"/>
                </a:solidFill>
              </a:rPr>
              <a:t>«Божественная комедия» наполнена аллегориями и символами, изучив которые, можно понять скрытый смысл, переданный автором в виде стихотворной поэмы. Так, дремучий лес, в котором Данте заблудился на середине жизненного пути, является символом совершённых на протяжении жизни грехов и испытываемых заблуждений. Три зверя, которые там на него нападают: рысь, лев и волчица - это три самые сильные страсти человека: сладострастие, гордыня, корыстолюбие. Этим аллегориям придаётся также политический смысл: рысь — Флоренция, пятна на шкуре которой должны обозначать вражду партий гвельфов и гибеллинов; лев, символ грубой физической силы — Франция; волчица, алчная и похотливая — римская папская курия. Эти звери угрожают национальному единству Италии, о котором мечтал Данте. От зверей рассказчика спасает образ древнеримского поэта Вергилия — символ разума, посланный к поэту его единственной любовью Беатриче, которая в комедии предстаёт как символ божественного провидения. Вергилий ведёт Данте через ад в чистилище и на пороге рая уступает место Беатриче. Суть этой аллегории такова: человека от страстей спасает разум, а божественная благодать ведёт к вечному блаженству.</a:t>
            </a:r>
          </a:p>
          <a:p>
            <a:pPr algn="just" defTabSz="914400"/>
            <a:r>
              <a:rPr lang="ru-RU" sz="1000" dirty="0">
                <a:solidFill>
                  <a:srgbClr val="FFFFFF"/>
                </a:solidFill>
              </a:rPr>
              <a:t> </a:t>
            </a:r>
          </a:p>
          <a:p>
            <a:pPr algn="just" defTabSz="914400"/>
            <a:r>
              <a:rPr lang="ru-RU" sz="1000" dirty="0">
                <a:solidFill>
                  <a:srgbClr val="FFFFFF"/>
                </a:solidFill>
              </a:rPr>
              <a:t>Огромное значение в «Божественной комедии» имеет религиозная и числовая символика. Так, например, часто используется число «три», означающее христианскую идею о Святой Троице (три части поэмы, 33 песни в двух частях, 33 года Данте в поэме, практически все используемые числа кратны трём или десяти).</a:t>
            </a:r>
          </a:p>
        </p:txBody>
      </p:sp>
    </p:spTree>
    <p:extLst>
      <p:ext uri="{BB962C8B-B14F-4D97-AF65-F5344CB8AC3E}">
        <p14:creationId xmlns:p14="http://schemas.microsoft.com/office/powerpoint/2010/main" val="315584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51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5F34A-0413-4A89-B151-4BF5A865ACE5}"/>
              </a:ext>
            </a:extLst>
          </p:cNvPr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Влияние «Божественной комедии» на культуру Европы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5" name="Rectangle 1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73B12-11A8-45EE-88C3-F5B383088E0D}"/>
              </a:ext>
            </a:extLst>
          </p:cNvPr>
          <p:cNvSpPr txBox="1"/>
          <p:nvPr/>
        </p:nvSpPr>
        <p:spPr>
          <a:xfrm>
            <a:off x="8029319" y="609600"/>
            <a:ext cx="3424739" cy="562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Своё произведение Данте создал из образов реальной жизни. Конструкция загробного мира составлена из отдельных уголков Италии, размещённых в нём чёткими графическими контурами. «Комедия» проникнута политическими пристрастиями автора. Данте не упускает возможности посчитаться со своими идейными противниками и личными врагами. В поэме изображено множество живых человеческих образов, ярких психологических ситуаций, выразительных и впечатляющих сцен и эпизодов. Такое необычное по остроте описание средневекового человека и его мироощущения было возможно только во Флоренции XIV века, стоявшей тогда в авангарде европейского прогресса.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«Божественная комедия» позволяет увидеть в полной мере весь разнообразный мир средневековой культуры, почерпнуть научные, политические, религиозные и философские воззрения поэта и эпохи. С момента создания поэмы появилось множество исследовательских работ, посвящённых её изучению, однако, интерес к ней со стороны учёных и читателей не угасает уже более 700 лет. На протяжении восьми столетий «Божественная комедия» выступала источником вдохновения для писателей, поэтов, художников, философов, историков. Десятки знаменитых художников создавали иллюстрации и гравюры к книге, писали масштабные картины, представляющие загробный мир по Данте.</a:t>
            </a:r>
          </a:p>
          <a:p>
            <a:pPr algn="just">
              <a:lnSpc>
                <a:spcPct val="120000"/>
              </a:lnSpc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Невозможно полностью проследить влияние произведений Данте на литературу и культуру в целом, но можно уверенно заявить, что это влияние огромно. Поэт не только успешно выполнил своё предназначение, которое определил сам себе – увековечить образ любимой женщины Беатриче в истории, а также навсегда оставил своё имя в мировой истории благодаря совершенному творению.</a:t>
            </a:r>
          </a:p>
        </p:txBody>
      </p:sp>
      <p:pic>
        <p:nvPicPr>
          <p:cNvPr id="10" name="Рисунок 9" descr="Изображение выглядит как овца, одежда, множество, куча&#10;&#10;Автоматически созданное описание">
            <a:extLst>
              <a:ext uri="{FF2B5EF4-FFF2-40B4-BE49-F238E27FC236}">
                <a16:creationId xmlns:a16="http://schemas.microsoft.com/office/drawing/2014/main" id="{36AE00C1-FDCF-44AA-8D6C-5F2203A94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1" y="321731"/>
            <a:ext cx="7058307" cy="41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01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1483</Words>
  <PresentationFormat>Широкоэкранный</PresentationFormat>
  <Paragraphs>91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2020-03-23T14:01:34Z</dcterms:created>
  <dcterms:modified xsi:type="dcterms:W3CDTF">2020-03-23T14:10:46Z</dcterms:modified>
</cp:coreProperties>
</file>