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1" r:id="rId2"/>
    <p:sldId id="272" r:id="rId3"/>
    <p:sldId id="273" r:id="rId4"/>
    <p:sldId id="274" r:id="rId5"/>
    <p:sldId id="275" r:id="rId6"/>
    <p:sldId id="276" r:id="rId7"/>
    <p:sldId id="27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3D8A8D6-75D3-4B45-8BCA-E3BC32025DAA}" type="datetimeFigureOut">
              <a:rPr lang="ru-RU" smtClean="0"/>
              <a:t>03.04.2020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168019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D8A8D6-75D3-4B45-8BCA-E3BC32025DAA}" type="datetimeFigureOut">
              <a:rPr lang="ru-RU" smtClean="0"/>
              <a:t>03.04.2020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22240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D8A8D6-75D3-4B45-8BCA-E3BC32025DAA}" type="datetimeFigureOut">
              <a:rPr lang="ru-RU" smtClean="0"/>
              <a:t>03.04.2020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10323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D8A8D6-75D3-4B45-8BCA-E3BC32025DAA}" type="datetimeFigureOut">
              <a:rPr lang="ru-RU" smtClean="0"/>
              <a:t>03.04.2020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385208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3D8A8D6-75D3-4B45-8BCA-E3BC32025DAA}" type="datetimeFigureOut">
              <a:rPr lang="ru-RU" smtClean="0"/>
              <a:t>03.04.2020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279643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3D8A8D6-75D3-4B45-8BCA-E3BC32025DAA}" type="datetimeFigureOut">
              <a:rPr lang="ru-RU" smtClean="0"/>
              <a:t>03.04.2020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11989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3D8A8D6-75D3-4B45-8BCA-E3BC32025DAA}" type="datetimeFigureOut">
              <a:rPr lang="ru-RU" smtClean="0"/>
              <a:t>03.04.2020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387578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3D8A8D6-75D3-4B45-8BCA-E3BC32025DAA}" type="datetimeFigureOut">
              <a:rPr lang="ru-RU" smtClean="0"/>
              <a:t>03.04.2020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4230832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8A8D6-75D3-4B45-8BCA-E3BC32025DAA}" type="datetimeFigureOut">
              <a:rPr lang="ru-RU" smtClean="0"/>
              <a:t>03.04.2020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550712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3D8A8D6-75D3-4B45-8BCA-E3BC32025DAA}" type="datetimeFigureOut">
              <a:rPr lang="ru-RU" smtClean="0"/>
              <a:t>03.04.2020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173402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3D8A8D6-75D3-4B45-8BCA-E3BC32025DAA}" type="datetimeFigureOut">
              <a:rPr lang="ru-RU" smtClean="0"/>
              <a:t>03.04.2020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3975623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8A8D6-75D3-4B45-8BCA-E3BC32025DAA}" type="datetimeFigureOut">
              <a:rPr lang="ru-RU" smtClean="0"/>
              <a:t>03.04.2020</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CBDEA-C2D4-4E34-9F27-75577BA44E40}" type="slidenum">
              <a:rPr lang="ru-RU" smtClean="0"/>
              <a:t>‹#›</a:t>
            </a:fld>
            <a:endParaRPr lang="ru-RU"/>
          </a:p>
        </p:txBody>
      </p:sp>
    </p:spTree>
    <p:extLst>
      <p:ext uri="{BB962C8B-B14F-4D97-AF65-F5344CB8AC3E}">
        <p14:creationId xmlns:p14="http://schemas.microsoft.com/office/powerpoint/2010/main" val="25918413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D113157-3355-415C-8E15-A0E2640EA840}"/>
              </a:ext>
            </a:extLst>
          </p:cNvPr>
          <p:cNvSpPr txBox="1"/>
          <p:nvPr/>
        </p:nvSpPr>
        <p:spPr>
          <a:xfrm>
            <a:off x="648929" y="629266"/>
            <a:ext cx="3651467" cy="167660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ru-RU" sz="3700" b="1" dirty="0">
                <a:latin typeface="+mj-lt"/>
                <a:ea typeface="+mj-ea"/>
                <a:cs typeface="+mj-cs"/>
              </a:rPr>
              <a:t>Леонардо да Винчи – великий флорентиец</a:t>
            </a:r>
            <a:endParaRPr lang="ru-RU" sz="3700" dirty="0">
              <a:latin typeface="+mj-lt"/>
              <a:ea typeface="+mj-ea"/>
              <a:cs typeface="+mj-cs"/>
            </a:endParaRPr>
          </a:p>
        </p:txBody>
      </p:sp>
      <p:sp>
        <p:nvSpPr>
          <p:cNvPr id="10" name="TextBox 9">
            <a:extLst>
              <a:ext uri="{FF2B5EF4-FFF2-40B4-BE49-F238E27FC236}">
                <a16:creationId xmlns:a16="http://schemas.microsoft.com/office/drawing/2014/main" id="{A1B43AE3-D7D0-4066-A8DE-B9B3601A2E47}"/>
              </a:ext>
            </a:extLst>
          </p:cNvPr>
          <p:cNvSpPr txBox="1"/>
          <p:nvPr/>
        </p:nvSpPr>
        <p:spPr>
          <a:xfrm>
            <a:off x="648931" y="2438400"/>
            <a:ext cx="3651466" cy="3785419"/>
          </a:xfrm>
          <a:prstGeom prst="rect">
            <a:avLst/>
          </a:prstGeom>
        </p:spPr>
        <p:txBody>
          <a:bodyPr vert="horz" lIns="91440" tIns="45720" rIns="91440" bIns="45720" rtlCol="0">
            <a:normAutofit fontScale="92500"/>
          </a:bodyPr>
          <a:lstStyle/>
          <a:p>
            <a:pPr algn="just" defTabSz="914400">
              <a:lnSpc>
                <a:spcPct val="110000"/>
              </a:lnSpc>
              <a:spcAft>
                <a:spcPts val="600"/>
              </a:spcAft>
            </a:pPr>
            <a:r>
              <a:rPr lang="ru-RU" sz="1000" dirty="0"/>
              <a:t>Великий флорентиец – так называли Леонардо да Винчи (1452-1519), бесспорно самого гениального человека Средневековья и эпохи Возрождения. Он был и художником, и скульптором, и архитектором, и изобретателем, естествоиспытателем и т.д. За свою жизнь он сделал столько открытий и изобретений, что им нет числа. Некоторые из них нашли свое место в Средневековом мире и прославили Леонардо, но подавляющее большинство его проектов настолько сильно опередили свое время, что многие недоумевают до сих пор, как ему это удалось.</a:t>
            </a:r>
          </a:p>
          <a:p>
            <a:pPr algn="just" defTabSz="914400">
              <a:lnSpc>
                <a:spcPct val="110000"/>
              </a:lnSpc>
              <a:spcAft>
                <a:spcPts val="600"/>
              </a:spcAft>
            </a:pPr>
            <a:r>
              <a:rPr lang="ru-RU" sz="1000" dirty="0"/>
              <a:t>Леонардо овладел более чем 50 профессиями и превзошел в них всех своих современников. Он брался за многие дела и, достигнув совершенства, бросал их, переходя к другим. Он даже научился петь. Современники вспоминают, что он «божественно пел свои импровизации». Однажды даже сам изготовил лютню особой формы, придав ей вид конской головы и богато украсив серебром. Играя на ней, он настолько превзошел всех музыкантов, собравшихся при дворе герцога </a:t>
            </a:r>
            <a:r>
              <a:rPr lang="ru-RU" sz="1000" dirty="0" err="1"/>
              <a:t>Людовико</a:t>
            </a:r>
            <a:r>
              <a:rPr lang="ru-RU" sz="1000" dirty="0"/>
              <a:t> Сфорца, что «очаровал» властительного сеньора на всю жизнь.</a:t>
            </a:r>
          </a:p>
          <a:p>
            <a:pPr algn="just" defTabSz="914400">
              <a:lnSpc>
                <a:spcPct val="110000"/>
              </a:lnSpc>
              <a:spcAft>
                <a:spcPts val="600"/>
              </a:spcAft>
            </a:pPr>
            <a:r>
              <a:rPr lang="ru-RU" sz="1000" dirty="0"/>
              <a:t> Леонардо да Винчи принято считать одним из гениев итальянского Возрождения, что и отдаленно не соответствует истине. Он уникален: ни до него, ни после в истории не существовало подобного человека, гениального во всем! Складывается такое впечатление, что он был человеком, который проснулся слишком рано, когда еще все спят. Кем же он был?</a:t>
            </a:r>
          </a:p>
        </p:txBody>
      </p:sp>
      <p:pic>
        <p:nvPicPr>
          <p:cNvPr id="3" name="Рисунок 2" descr="Изображение выглядит как шляпа, носит, мужчина, смотрит&#10;&#10;Автоматически созданное описание">
            <a:extLst>
              <a:ext uri="{FF2B5EF4-FFF2-40B4-BE49-F238E27FC236}">
                <a16:creationId xmlns:a16="http://schemas.microsoft.com/office/drawing/2014/main" id="{3EA76C23-463E-4074-BF56-F2B7A3081C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4639056" y="10"/>
            <a:ext cx="7552944" cy="6857990"/>
          </a:xfrm>
          <a:prstGeom prst="rect">
            <a:avLst/>
          </a:prstGeom>
          <a:effectLst/>
        </p:spPr>
      </p:pic>
    </p:spTree>
    <p:extLst>
      <p:ext uri="{BB962C8B-B14F-4D97-AF65-F5344CB8AC3E}">
        <p14:creationId xmlns:p14="http://schemas.microsoft.com/office/powerpoint/2010/main" val="233865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D113157-3355-415C-8E15-A0E2640EA840}"/>
              </a:ext>
            </a:extLst>
          </p:cNvPr>
          <p:cNvSpPr txBox="1"/>
          <p:nvPr/>
        </p:nvSpPr>
        <p:spPr>
          <a:xfrm>
            <a:off x="307827" y="187532"/>
            <a:ext cx="3387106" cy="164550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ru-RU" sz="4400" b="1" dirty="0">
                <a:latin typeface="+mj-lt"/>
                <a:ea typeface="+mj-ea"/>
                <a:cs typeface="+mj-cs"/>
              </a:rPr>
              <a:t>Леонардо – художник</a:t>
            </a:r>
            <a:endParaRPr lang="ru-RU" sz="4400" dirty="0">
              <a:latin typeface="+mj-lt"/>
              <a:ea typeface="+mj-ea"/>
              <a:cs typeface="+mj-cs"/>
            </a:endParaRPr>
          </a:p>
        </p:txBody>
      </p:sp>
      <p:sp>
        <p:nvSpPr>
          <p:cNvPr id="10" name="TextBox 9">
            <a:extLst>
              <a:ext uri="{FF2B5EF4-FFF2-40B4-BE49-F238E27FC236}">
                <a16:creationId xmlns:a16="http://schemas.microsoft.com/office/drawing/2014/main" id="{A1B43AE3-D7D0-4066-A8DE-B9B3601A2E47}"/>
              </a:ext>
            </a:extLst>
          </p:cNvPr>
          <p:cNvSpPr txBox="1"/>
          <p:nvPr/>
        </p:nvSpPr>
        <p:spPr>
          <a:xfrm>
            <a:off x="307828" y="1820092"/>
            <a:ext cx="3883950" cy="4824548"/>
          </a:xfrm>
          <a:prstGeom prst="rect">
            <a:avLst/>
          </a:prstGeom>
        </p:spPr>
        <p:txBody>
          <a:bodyPr vert="horz" lIns="91440" tIns="45720" rIns="91440" bIns="45720" rtlCol="0">
            <a:normAutofit fontScale="92500" lnSpcReduction="10000"/>
          </a:bodyPr>
          <a:lstStyle/>
          <a:p>
            <a:pPr algn="just" defTabSz="914400">
              <a:lnSpc>
                <a:spcPct val="110000"/>
              </a:lnSpc>
              <a:spcAft>
                <a:spcPts val="600"/>
              </a:spcAft>
            </a:pPr>
            <a:r>
              <a:rPr lang="ru-RU" sz="900" dirty="0"/>
              <a:t>За всю свою жизнь Леонардо да Винчи создал всего чуть более десятка законченных картин. Рисовал он долго и не любил заканчивать свои картины, как бы оставляя акт творения незавершенным. Окончить – значит убить акт творения. Но даже те картины, которые он закончил, как бы остались «незавершенными». У Леонардо был особый состав, с помощью которого он на готовой картине будто специально проделывал «окна незаконченности». Видимо, так он оставлял место, куда бы сама жизнь могла вмешаться и что-то подправить. Тем не менее, те картины, которые сохранились до наших дней, поражают зрителей до сих пор, постепенно открывая свои тайны и спрятанные в них символы. Мало кто может объяснить мысли художника, и что он хотел передать своими картинами – споры о них ведутся до сих пор.</a:t>
            </a:r>
          </a:p>
          <a:p>
            <a:pPr algn="just" defTabSz="914400">
              <a:lnSpc>
                <a:spcPct val="110000"/>
              </a:lnSpc>
              <a:spcAft>
                <a:spcPts val="600"/>
              </a:spcAft>
            </a:pPr>
            <a:r>
              <a:rPr lang="ru-RU" sz="900" dirty="0"/>
              <a:t>Так, например, его фреска в трапезной доминиканского монастыря Санта Мария </a:t>
            </a:r>
            <a:r>
              <a:rPr lang="ru-RU" sz="900" dirty="0" err="1"/>
              <a:t>делле</a:t>
            </a:r>
            <a:r>
              <a:rPr lang="ru-RU" sz="900" dirty="0"/>
              <a:t> </a:t>
            </a:r>
            <a:r>
              <a:rPr lang="ru-RU" sz="900" dirty="0" err="1"/>
              <a:t>Грацие</a:t>
            </a:r>
            <a:r>
              <a:rPr lang="ru-RU" sz="900" dirty="0"/>
              <a:t>, под названием «Тайная вечеря» насквозь пропитана символами и скрытыми смыслами. Леонардо подолгу искал образы для героев фрески, чем вызывал недовольство приора монастыря. И до сих пор вызывают споры позы и жесты апостолов, а почему апостолу Иоанну Леонардо придал женственные черты – вообще не поддается объяснению.</a:t>
            </a:r>
          </a:p>
          <a:p>
            <a:pPr algn="just" defTabSz="914400">
              <a:lnSpc>
                <a:spcPct val="110000"/>
              </a:lnSpc>
              <a:spcAft>
                <a:spcPts val="600"/>
              </a:spcAft>
            </a:pPr>
            <a:r>
              <a:rPr lang="ru-RU" sz="900" dirty="0"/>
              <a:t>Леонардо изобрел принцип рассеяния или сфумато. Предметы на его полотнах не имеют четких границ: все, как в жизни, размыто, проникает одно в другое, а значит, дышит, живет, пробуждает фантазию. Да Винчи упражнялся видеть такое рассеяние, разглядывая возникающие от сырости пятна на стенах, пепел, облака или грязь. Он специально окуривал дымом помещение, где работал, чтобы в клубах выискивать образы. Благодаря эффекту сфумато появилась мерцающая улыбка Джоконды, когда в зависимости от фокусировки взгляда зрителю кажется, что героиня картины то нежно улыбается, то хищно скалится. Второе чудо </a:t>
            </a:r>
            <a:r>
              <a:rPr lang="ru-RU" sz="900" dirty="0" err="1"/>
              <a:t>Моны</a:t>
            </a:r>
            <a:r>
              <a:rPr lang="ru-RU" sz="900" dirty="0"/>
              <a:t> Лизы в том, что она «живая». На протяжении веков ее улыбка изменяется, уголки губ поднимаются выше. Некоторые исследователи считают, что Мона Лиза является автопортретом женской сущности Леонардо. Достаточно наложить на изображение Джоконды зеркально отраженный автопортрет Леонардо в старости, чтобы прийти к аналогичным выводам.</a:t>
            </a:r>
          </a:p>
          <a:p>
            <a:pPr algn="just" defTabSz="914400">
              <a:lnSpc>
                <a:spcPct val="110000"/>
              </a:lnSpc>
              <a:spcAft>
                <a:spcPts val="600"/>
              </a:spcAft>
            </a:pPr>
            <a:r>
              <a:rPr lang="ru-RU" sz="900" dirty="0"/>
              <a:t>Что касается самого автопортрета Леонардо, то он тоже очень странный: зритель с разных ракурсов воспринимает выражение и черты лица Леонардо совершенно по-разному, более того, фотографии, сделанные даже с небольшим отклонением камеры, показывают разного человека, который то меланхоличен, то высокомерен, то мудр, то просто нерешителен, то предстает ветхим стариком, измученным жизнью, и т.д.</a:t>
            </a:r>
          </a:p>
        </p:txBody>
      </p:sp>
      <p:sp>
        <p:nvSpPr>
          <p:cNvPr id="52" name="Rectangle 48">
            <a:extLst>
              <a:ext uri="{FF2B5EF4-FFF2-40B4-BE49-F238E27FC236}">
                <a16:creationId xmlns:a16="http://schemas.microsoft.com/office/drawing/2014/main" id="{EBB6D9F6-3E47-45AD-8461-718A3C87E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8409"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A3B16A00-A549-4B07-B8C2-4B3A966D9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0141"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Рисунок 16" descr="Изображение выглядит как здание, человек, сидит, люди&#10;&#10;Автоматически созданное описание">
            <a:extLst>
              <a:ext uri="{FF2B5EF4-FFF2-40B4-BE49-F238E27FC236}">
                <a16:creationId xmlns:a16="http://schemas.microsoft.com/office/drawing/2014/main" id="{B2DD14B5-D595-44A3-BB79-1B43178ECB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09463" y="894718"/>
            <a:ext cx="3775899" cy="2520412"/>
          </a:xfrm>
          <a:prstGeom prst="rect">
            <a:avLst/>
          </a:prstGeom>
        </p:spPr>
      </p:pic>
      <p:sp>
        <p:nvSpPr>
          <p:cNvPr id="53" name="Rectangle 52">
            <a:extLst>
              <a:ext uri="{FF2B5EF4-FFF2-40B4-BE49-F238E27FC236}">
                <a16:creationId xmlns:a16="http://schemas.microsoft.com/office/drawing/2014/main" id="{33B86BAE-87B4-4192-ABB2-627FFC96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8156"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Рисунок 20" descr="Изображение выглядит как внутренний, человек, сидит, девочка&#10;&#10;Автоматически созданное описание">
            <a:extLst>
              <a:ext uri="{FF2B5EF4-FFF2-40B4-BE49-F238E27FC236}">
                <a16:creationId xmlns:a16="http://schemas.microsoft.com/office/drawing/2014/main" id="{B9726209-01BD-49E6-BAAD-6E31DE8BC5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79639" y="601466"/>
            <a:ext cx="2438503" cy="2463134"/>
          </a:xfrm>
          <a:prstGeom prst="rect">
            <a:avLst/>
          </a:prstGeom>
        </p:spPr>
      </p:pic>
      <p:sp>
        <p:nvSpPr>
          <p:cNvPr id="55" name="Rectangle 54">
            <a:extLst>
              <a:ext uri="{FF2B5EF4-FFF2-40B4-BE49-F238E27FC236}">
                <a16:creationId xmlns:a16="http://schemas.microsoft.com/office/drawing/2014/main" id="{22BB4F03-4463-45CC-89A7-8E03412ED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0141"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Рисунок 14" descr="Изображение выглядит как мужчина, сидит, в позе, женщина&#10;&#10;Автоматически созданное описание">
            <a:extLst>
              <a:ext uri="{FF2B5EF4-FFF2-40B4-BE49-F238E27FC236}">
                <a16:creationId xmlns:a16="http://schemas.microsoft.com/office/drawing/2014/main" id="{BA428EFC-9063-43EF-8ECB-EC3D9C9C22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09463" y="4473192"/>
            <a:ext cx="3775899" cy="1755793"/>
          </a:xfrm>
          <a:prstGeom prst="rect">
            <a:avLst/>
          </a:prstGeom>
        </p:spPr>
      </p:pic>
      <p:sp>
        <p:nvSpPr>
          <p:cNvPr id="57" name="Rectangle 56">
            <a:extLst>
              <a:ext uri="{FF2B5EF4-FFF2-40B4-BE49-F238E27FC236}">
                <a16:creationId xmlns:a16="http://schemas.microsoft.com/office/drawing/2014/main" id="{80E1AEAE-1F52-4C29-925C-27738417E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8156"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Рисунок 24" descr="Изображение выглядит как внешний, большой, люди, здание&#10;&#10;Автоматически созданное описание">
            <a:extLst>
              <a:ext uri="{FF2B5EF4-FFF2-40B4-BE49-F238E27FC236}">
                <a16:creationId xmlns:a16="http://schemas.microsoft.com/office/drawing/2014/main" id="{90D0A78C-E467-4F3A-AD6A-1F1899C381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79639" y="3820022"/>
            <a:ext cx="2438503" cy="2414117"/>
          </a:xfrm>
          <a:prstGeom prst="rect">
            <a:avLst/>
          </a:prstGeom>
        </p:spPr>
      </p:pic>
      <p:sp>
        <p:nvSpPr>
          <p:cNvPr id="26" name="TextBox 25">
            <a:extLst>
              <a:ext uri="{FF2B5EF4-FFF2-40B4-BE49-F238E27FC236}">
                <a16:creationId xmlns:a16="http://schemas.microsoft.com/office/drawing/2014/main" id="{0DBF04CA-8C07-449A-B838-CE903B9AECF8}"/>
              </a:ext>
            </a:extLst>
          </p:cNvPr>
          <p:cNvSpPr txBox="1"/>
          <p:nvPr/>
        </p:nvSpPr>
        <p:spPr>
          <a:xfrm>
            <a:off x="6315984" y="3540872"/>
            <a:ext cx="1199367" cy="261610"/>
          </a:xfrm>
          <a:prstGeom prst="rect">
            <a:avLst/>
          </a:prstGeom>
          <a:noFill/>
        </p:spPr>
        <p:txBody>
          <a:bodyPr wrap="none" rtlCol="0">
            <a:spAutoFit/>
          </a:bodyPr>
          <a:lstStyle/>
          <a:p>
            <a:r>
              <a:rPr lang="ru-RU" sz="1100" i="1" dirty="0">
                <a:solidFill>
                  <a:schemeClr val="bg1"/>
                </a:solidFill>
              </a:rPr>
              <a:t>«Тайная вечеря»</a:t>
            </a:r>
          </a:p>
        </p:txBody>
      </p:sp>
      <p:sp>
        <p:nvSpPr>
          <p:cNvPr id="68" name="TextBox 67">
            <a:extLst>
              <a:ext uri="{FF2B5EF4-FFF2-40B4-BE49-F238E27FC236}">
                <a16:creationId xmlns:a16="http://schemas.microsoft.com/office/drawing/2014/main" id="{B49F7480-2121-4561-BD54-6F91F6178783}"/>
              </a:ext>
            </a:extLst>
          </p:cNvPr>
          <p:cNvSpPr txBox="1"/>
          <p:nvPr/>
        </p:nvSpPr>
        <p:spPr>
          <a:xfrm>
            <a:off x="9881726" y="3064600"/>
            <a:ext cx="1399742" cy="261610"/>
          </a:xfrm>
          <a:prstGeom prst="rect">
            <a:avLst/>
          </a:prstGeom>
          <a:noFill/>
        </p:spPr>
        <p:txBody>
          <a:bodyPr wrap="none" rtlCol="0">
            <a:spAutoFit/>
          </a:bodyPr>
          <a:lstStyle/>
          <a:p>
            <a:r>
              <a:rPr lang="ru-RU" sz="1100" i="1" dirty="0">
                <a:solidFill>
                  <a:schemeClr val="bg1"/>
                </a:solidFill>
              </a:rPr>
              <a:t>«Мадонна в гроте»</a:t>
            </a:r>
          </a:p>
        </p:txBody>
      </p:sp>
      <p:sp>
        <p:nvSpPr>
          <p:cNvPr id="74" name="TextBox 73">
            <a:extLst>
              <a:ext uri="{FF2B5EF4-FFF2-40B4-BE49-F238E27FC236}">
                <a16:creationId xmlns:a16="http://schemas.microsoft.com/office/drawing/2014/main" id="{5CD1419C-D31A-4C4A-A042-F113F131F16D}"/>
              </a:ext>
            </a:extLst>
          </p:cNvPr>
          <p:cNvSpPr txBox="1"/>
          <p:nvPr/>
        </p:nvSpPr>
        <p:spPr>
          <a:xfrm>
            <a:off x="9799171" y="6207899"/>
            <a:ext cx="1564852" cy="261610"/>
          </a:xfrm>
          <a:prstGeom prst="rect">
            <a:avLst/>
          </a:prstGeom>
          <a:noFill/>
        </p:spPr>
        <p:txBody>
          <a:bodyPr wrap="none" rtlCol="0">
            <a:spAutoFit/>
          </a:bodyPr>
          <a:lstStyle/>
          <a:p>
            <a:r>
              <a:rPr lang="ru-RU" sz="1100" i="1" dirty="0">
                <a:solidFill>
                  <a:schemeClr val="bg1"/>
                </a:solidFill>
              </a:rPr>
              <a:t>«Поклонение волхвов»</a:t>
            </a:r>
          </a:p>
        </p:txBody>
      </p:sp>
      <p:sp>
        <p:nvSpPr>
          <p:cNvPr id="76" name="TextBox 75">
            <a:extLst>
              <a:ext uri="{FF2B5EF4-FFF2-40B4-BE49-F238E27FC236}">
                <a16:creationId xmlns:a16="http://schemas.microsoft.com/office/drawing/2014/main" id="{F5A40845-E392-4779-9F6C-B59AC5615AC4}"/>
              </a:ext>
            </a:extLst>
          </p:cNvPr>
          <p:cNvSpPr txBox="1"/>
          <p:nvPr/>
        </p:nvSpPr>
        <p:spPr>
          <a:xfrm>
            <a:off x="4874648" y="6223239"/>
            <a:ext cx="4100803" cy="253916"/>
          </a:xfrm>
          <a:prstGeom prst="rect">
            <a:avLst/>
          </a:prstGeom>
          <a:noFill/>
        </p:spPr>
        <p:txBody>
          <a:bodyPr wrap="none" rtlCol="0">
            <a:spAutoFit/>
          </a:bodyPr>
          <a:lstStyle/>
          <a:p>
            <a:r>
              <a:rPr lang="ru-RU" sz="1050" i="1" dirty="0">
                <a:solidFill>
                  <a:schemeClr val="bg1"/>
                </a:solidFill>
              </a:rPr>
              <a:t>«</a:t>
            </a:r>
            <a:r>
              <a:rPr lang="ru-RU" sz="1050" i="1" dirty="0" err="1">
                <a:solidFill>
                  <a:schemeClr val="bg1"/>
                </a:solidFill>
              </a:rPr>
              <a:t>Джаконда</a:t>
            </a:r>
            <a:r>
              <a:rPr lang="ru-RU" sz="1050" i="1" dirty="0">
                <a:solidFill>
                  <a:schemeClr val="bg1"/>
                </a:solidFill>
              </a:rPr>
              <a:t>», Автопортрет Леонардо и совмещение этих картин</a:t>
            </a:r>
          </a:p>
        </p:txBody>
      </p:sp>
    </p:spTree>
    <p:extLst>
      <p:ext uri="{BB962C8B-B14F-4D97-AF65-F5344CB8AC3E}">
        <p14:creationId xmlns:p14="http://schemas.microsoft.com/office/powerpoint/2010/main" val="329562641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2" descr="Изображение выглядит как здание, камень&#10;&#10;Автоматически созданное описание">
            <a:extLst>
              <a:ext uri="{FF2B5EF4-FFF2-40B4-BE49-F238E27FC236}">
                <a16:creationId xmlns:a16="http://schemas.microsoft.com/office/drawing/2014/main" id="{C94FC1F9-0C06-4613-A181-CB93990A6F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8"/>
          <a:stretch/>
        </p:blipFill>
        <p:spPr>
          <a:xfrm>
            <a:off x="3522468" y="10"/>
            <a:ext cx="8669532" cy="6857990"/>
          </a:xfrm>
          <a:prstGeom prst="rect">
            <a:avLst/>
          </a:prstGeom>
        </p:spPr>
      </p:pic>
      <p:sp>
        <p:nvSpPr>
          <p:cNvPr id="18" name="Rectangle 17">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CD113157-3355-415C-8E15-A0E2640EA840}"/>
              </a:ext>
            </a:extLst>
          </p:cNvPr>
          <p:cNvSpPr txBox="1"/>
          <p:nvPr/>
        </p:nvSpPr>
        <p:spPr>
          <a:xfrm>
            <a:off x="371094" y="1161288"/>
            <a:ext cx="3438144" cy="1124712"/>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ru-RU" sz="2600" b="1" dirty="0">
                <a:latin typeface="+mj-lt"/>
                <a:ea typeface="+mj-ea"/>
                <a:cs typeface="+mj-cs"/>
              </a:rPr>
              <a:t>Леонардо – ученый, медик, биолог, ботаник</a:t>
            </a:r>
            <a:endParaRPr lang="ru-RU" sz="2600" dirty="0">
              <a:latin typeface="+mj-lt"/>
              <a:ea typeface="+mj-ea"/>
              <a:cs typeface="+mj-cs"/>
            </a:endParaRPr>
          </a:p>
        </p:txBody>
      </p:sp>
      <p:sp>
        <p:nvSpPr>
          <p:cNvPr id="20" name="Rectangle 1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1B43AE3-D7D0-4066-A8DE-B9B3601A2E47}"/>
              </a:ext>
            </a:extLst>
          </p:cNvPr>
          <p:cNvSpPr txBox="1"/>
          <p:nvPr/>
        </p:nvSpPr>
        <p:spPr>
          <a:xfrm>
            <a:off x="371093" y="2619247"/>
            <a:ext cx="4867657" cy="4019677"/>
          </a:xfrm>
          <a:prstGeom prst="rect">
            <a:avLst/>
          </a:prstGeom>
        </p:spPr>
        <p:txBody>
          <a:bodyPr vert="horz" lIns="91440" tIns="45720" rIns="91440" bIns="45720" rtlCol="0" anchor="t">
            <a:normAutofit/>
          </a:bodyPr>
          <a:lstStyle/>
          <a:p>
            <a:pPr algn="just" defTabSz="914400">
              <a:spcAft>
                <a:spcPts val="600"/>
              </a:spcAft>
            </a:pPr>
            <a:r>
              <a:rPr lang="ru-RU" sz="900" dirty="0"/>
              <a:t>Леонардо - ученый практически является основоположником современной анатомии и ботаники. Он был первым, кто зарисовал строение внутренних органов, изучил внутриутробное развитие плода и сделал гипсовые слепки мозга. Его интересовало все - от устройства человеческого зрения до звезд. Кстати, в средневековье, ученые считали, что глаз человека испускает луч света, который, попадая на предметы, позволяет их воспринимать. Леонардо установил, что наоборот, солнечный свет попадает в глаз, и благодаря этому мы видим.</a:t>
            </a:r>
          </a:p>
          <a:p>
            <a:pPr algn="just" defTabSz="914400">
              <a:spcAft>
                <a:spcPts val="600"/>
              </a:spcAft>
            </a:pPr>
            <a:r>
              <a:rPr lang="ru-RU" sz="900" dirty="0"/>
              <a:t>Он предвосхитил эпохальные открытия Коперника, Галилея, Ньютона и Дарвина. На 40 лет раньше Коперника, он записал большими буквами, чтобы подчеркнуть важность своего открытия: «IL SOLE NO SI MUOVE» - «Солнце не движется». Еще до Галилея он предлагал использовать «большое увеличительное стекло», чтобы изучать поверхность небесных тел. За 200 лет до Ньютона он открыл закон всемирного тяготения: «Любая тяжесть имеет свойство падать в направлении центра самым коротким путем. Вся Земля должна быть шарообразной». Именно Леонардо сформулировал принципы инерции: «Ничто не может двигаться само собой, движение вызвано воздействием чего-то другого. Этим другим является сила. Движение стремится к сохранению, или, скорее, движущиеся тела продолжают двигаться до тех пор, пока в них продолжает действовать сила движителя (начального импульса)». Это принцип впоследствии лег в основу первого закона Ньютона.</a:t>
            </a:r>
          </a:p>
          <a:p>
            <a:pPr algn="just" defTabSz="914400">
              <a:spcAft>
                <a:spcPts val="600"/>
              </a:spcAft>
            </a:pPr>
            <a:r>
              <a:rPr lang="ru-RU" sz="900" dirty="0"/>
              <a:t>Леонардо создал систему анатомических рисунков, использующихся в современном обучении медиков. Он изобрел метод анатомирования глаза и доказал, что зрительные образы на роговице глаза проецируются в перевернутом виде. Он сделал первое описание правого желудочка сердца, до сих пор в медицине носящего его имя. Леонардо впервые описал природные законы, управляющие расположением листьев на стебле растения, а также описал влияние солнца и гравитации на растения. Он открыл возможности определения возраста растений с помощью изучения структуры их стеблей, а возраста деревьев – по годовым кольцам. Всеми этими методами пользуются до сих пор.</a:t>
            </a:r>
          </a:p>
        </p:txBody>
      </p:sp>
    </p:spTree>
    <p:extLst>
      <p:ext uri="{BB962C8B-B14F-4D97-AF65-F5344CB8AC3E}">
        <p14:creationId xmlns:p14="http://schemas.microsoft.com/office/powerpoint/2010/main" val="357287865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Рисунок 6" descr="Изображение выглядит как карта&#10;&#10;Автоматически созданное описание">
            <a:extLst>
              <a:ext uri="{FF2B5EF4-FFF2-40B4-BE49-F238E27FC236}">
                <a16:creationId xmlns:a16="http://schemas.microsoft.com/office/drawing/2014/main" id="{B1F4A051-ED06-4C1B-93D2-532CE8FF1B9F}"/>
              </a:ext>
            </a:extLst>
          </p:cNvPr>
          <p:cNvPicPr>
            <a:picLocks noChangeAspect="1"/>
          </p:cNvPicPr>
          <p:nvPr/>
        </p:nvPicPr>
        <p:blipFill rotWithShape="1">
          <a:blip r:embed="rId2" cstate="screen">
            <a:duotone>
              <a:prstClr val="black"/>
              <a:schemeClr val="tx2">
                <a:tint val="45000"/>
                <a:satMod val="400000"/>
              </a:schemeClr>
            </a:duotone>
            <a:alphaModFix amt="35000"/>
            <a:extLst>
              <a:ext uri="{28A0092B-C50C-407E-A947-70E740481C1C}">
                <a14:useLocalDpi xmlns:a14="http://schemas.microsoft.com/office/drawing/2010/main"/>
              </a:ext>
            </a:extLst>
          </a:blip>
          <a:srcRect/>
          <a:stretch/>
        </p:blipFill>
        <p:spPr>
          <a:xfrm>
            <a:off x="-7" y="-8"/>
            <a:ext cx="12192000" cy="6855958"/>
          </a:xfrm>
          <a:prstGeom prst="rect">
            <a:avLst/>
          </a:prstGeom>
        </p:spPr>
      </p:pic>
      <p:sp>
        <p:nvSpPr>
          <p:cNvPr id="11" name="TextBox 10">
            <a:extLst>
              <a:ext uri="{FF2B5EF4-FFF2-40B4-BE49-F238E27FC236}">
                <a16:creationId xmlns:a16="http://schemas.microsoft.com/office/drawing/2014/main" id="{CD113157-3355-415C-8E15-A0E2640EA840}"/>
              </a:ext>
            </a:extLst>
          </p:cNvPr>
          <p:cNvSpPr txBox="1"/>
          <p:nvPr/>
        </p:nvSpPr>
        <p:spPr>
          <a:xfrm>
            <a:off x="805542" y="993625"/>
            <a:ext cx="6387102"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ru-RU" sz="4400" b="1" kern="1200" dirty="0">
                <a:solidFill>
                  <a:schemeClr val="tx1"/>
                </a:solidFill>
                <a:latin typeface="+mj-lt"/>
                <a:ea typeface="+mj-ea"/>
                <a:cs typeface="+mj-cs"/>
              </a:rPr>
              <a:t>Леонардо – инженер</a:t>
            </a:r>
            <a:endParaRPr lang="ru-RU" sz="4400" kern="1200" dirty="0">
              <a:solidFill>
                <a:schemeClr val="tx1"/>
              </a:solidFill>
              <a:latin typeface="+mj-lt"/>
              <a:ea typeface="+mj-ea"/>
              <a:cs typeface="+mj-cs"/>
            </a:endParaRPr>
          </a:p>
        </p:txBody>
      </p:sp>
      <p:sp>
        <p:nvSpPr>
          <p:cNvPr id="10" name="TextBox 9">
            <a:extLst>
              <a:ext uri="{FF2B5EF4-FFF2-40B4-BE49-F238E27FC236}">
                <a16:creationId xmlns:a16="http://schemas.microsoft.com/office/drawing/2014/main" id="{A1B43AE3-D7D0-4066-A8DE-B9B3601A2E47}"/>
              </a:ext>
            </a:extLst>
          </p:cNvPr>
          <p:cNvSpPr txBox="1"/>
          <p:nvPr/>
        </p:nvSpPr>
        <p:spPr>
          <a:xfrm>
            <a:off x="805542" y="2572024"/>
            <a:ext cx="6382657" cy="2862126"/>
          </a:xfrm>
          <a:prstGeom prst="rect">
            <a:avLst/>
          </a:prstGeom>
        </p:spPr>
        <p:txBody>
          <a:bodyPr vert="horz" lIns="91440" tIns="45720" rIns="91440" bIns="45720" rtlCol="0" anchor="t">
            <a:normAutofit/>
          </a:bodyPr>
          <a:lstStyle/>
          <a:p>
            <a:pPr defTabSz="914400"/>
            <a:r>
              <a:rPr lang="ru-RU" sz="1000" dirty="0"/>
              <a:t>Леонардо в полной мере реализовал себя в качестве инженера. Опираясь на разработанные им принципы механики он создавал проекты:</a:t>
            </a:r>
          </a:p>
          <a:p>
            <a:pPr indent="-228600" defTabSz="914400">
              <a:buFont typeface="Arial" panose="020B0604020202020204" pitchFamily="34" charset="0"/>
              <a:buChar char="•"/>
            </a:pPr>
            <a:endParaRPr lang="ru-RU" sz="1000" dirty="0"/>
          </a:p>
          <a:p>
            <a:pPr marL="171450" lvl="0" indent="-171450" defTabSz="914400">
              <a:buFont typeface="Arial" panose="020B0604020202020204" pitchFamily="34" charset="0"/>
              <a:buChar char="•"/>
            </a:pPr>
            <a:r>
              <a:rPr lang="ru-RU" sz="1000" dirty="0"/>
              <a:t>металлургических печей и прокатных станов;</a:t>
            </a:r>
          </a:p>
          <a:p>
            <a:pPr marL="171450" lvl="0" indent="-171450" defTabSz="914400">
              <a:buFont typeface="Arial" panose="020B0604020202020204" pitchFamily="34" charset="0"/>
              <a:buChar char="•"/>
            </a:pPr>
            <a:r>
              <a:rPr lang="ru-RU" sz="1000" dirty="0"/>
              <a:t>автоматической загрузки листов бумаги под печатные прессы;</a:t>
            </a:r>
          </a:p>
          <a:p>
            <a:pPr marL="171450" lvl="0" indent="-171450" defTabSz="914400">
              <a:buFont typeface="Arial" panose="020B0604020202020204" pitchFamily="34" charset="0"/>
              <a:buChar char="•"/>
            </a:pPr>
            <a:r>
              <a:rPr lang="ru-RU" sz="1000" dirty="0"/>
              <a:t>деревообрабатывающих, шлифовальных машин и ткацких станков;</a:t>
            </a:r>
          </a:p>
          <a:p>
            <a:pPr marL="171450" lvl="0" indent="-171450" defTabSz="914400">
              <a:buFont typeface="Arial" panose="020B0604020202020204" pitchFamily="34" charset="0"/>
              <a:buChar char="•"/>
            </a:pPr>
            <a:r>
              <a:rPr lang="ru-RU" sz="1000" dirty="0"/>
              <a:t>машин для производства металлических винтов, напильников, веревки и даже для чеканки монет;</a:t>
            </a:r>
          </a:p>
          <a:p>
            <a:pPr marL="171450" lvl="0" indent="-171450" defTabSz="914400">
              <a:buFont typeface="Arial" panose="020B0604020202020204" pitchFamily="34" charset="0"/>
              <a:buChar char="•"/>
            </a:pPr>
            <a:r>
              <a:rPr lang="ru-RU" sz="1000" dirty="0"/>
              <a:t>парового ружья, которое могло послать пулю на 800 метров за счет быстрого выброса пара;</a:t>
            </a:r>
          </a:p>
          <a:p>
            <a:pPr marL="171450" lvl="0" indent="-171450" defTabSz="914400">
              <a:buFont typeface="Arial" panose="020B0604020202020204" pitchFamily="34" charset="0"/>
              <a:buChar char="•"/>
            </a:pPr>
            <a:r>
              <a:rPr lang="ru-RU" sz="1000" dirty="0" err="1"/>
              <a:t>колесцового</a:t>
            </a:r>
            <a:r>
              <a:rPr lang="ru-RU" sz="1000" dirty="0"/>
              <a:t> замка для огнестрельного оружия;</a:t>
            </a:r>
          </a:p>
          <a:p>
            <a:pPr marL="171450" lvl="0" indent="-171450" defTabSz="914400">
              <a:buFont typeface="Arial" panose="020B0604020202020204" pitchFamily="34" charset="0"/>
              <a:buChar char="•"/>
            </a:pPr>
            <a:r>
              <a:rPr lang="ru-RU" sz="1000" dirty="0"/>
              <a:t>оросительных систем и каналов, соединяющих водным путем Пизу и Флоренцию;</a:t>
            </a:r>
          </a:p>
          <a:p>
            <a:pPr marL="171450" lvl="0" indent="-171450" defTabSz="914400">
              <a:buFont typeface="Arial" panose="020B0604020202020204" pitchFamily="34" charset="0"/>
              <a:buChar char="•"/>
            </a:pPr>
            <a:r>
              <a:rPr lang="ru-RU" sz="1000" dirty="0"/>
              <a:t>автоматического вертела для запекания мяса на гриле, скорость вращения которого зависела от температуры;</a:t>
            </a:r>
          </a:p>
          <a:p>
            <a:pPr marL="171450" lvl="0" indent="-171450" defTabSz="914400">
              <a:buFont typeface="Arial" panose="020B0604020202020204" pitchFamily="34" charset="0"/>
              <a:buChar char="•"/>
            </a:pPr>
            <a:r>
              <a:rPr lang="ru-RU" sz="1000" dirty="0" err="1"/>
              <a:t>лыжеподобных</a:t>
            </a:r>
            <a:r>
              <a:rPr lang="ru-RU" sz="1000" dirty="0"/>
              <a:t> башмаков для хождения по воде;</a:t>
            </a:r>
          </a:p>
          <a:p>
            <a:pPr marL="171450" lvl="0" indent="-171450" defTabSz="914400">
              <a:buFont typeface="Arial" panose="020B0604020202020204" pitchFamily="34" charset="0"/>
              <a:buChar char="•"/>
            </a:pPr>
            <a:r>
              <a:rPr lang="ru-RU" sz="1000" dirty="0"/>
              <a:t>перепончатых перчаток и ласт для плавания;</a:t>
            </a:r>
          </a:p>
          <a:p>
            <a:pPr marL="171450" lvl="0" indent="-171450" defTabSz="914400">
              <a:buFont typeface="Arial" panose="020B0604020202020204" pitchFamily="34" charset="0"/>
              <a:buChar char="•"/>
            </a:pPr>
            <a:r>
              <a:rPr lang="ru-RU" sz="1000" dirty="0"/>
              <a:t>вращающегося вытяжного колпака для труб-дымоходов;</a:t>
            </a:r>
          </a:p>
          <a:p>
            <a:pPr marL="171450" lvl="0" indent="-171450" defTabSz="914400">
              <a:buFont typeface="Arial" panose="020B0604020202020204" pitchFamily="34" charset="0"/>
              <a:buChar char="•"/>
            </a:pPr>
            <a:r>
              <a:rPr lang="ru-RU" sz="1000" dirty="0"/>
              <a:t>переносных разборных домов;</a:t>
            </a:r>
          </a:p>
          <a:p>
            <a:pPr marL="171450" lvl="0" indent="-171450" defTabSz="914400">
              <a:buFont typeface="Arial" panose="020B0604020202020204" pitchFamily="34" charset="0"/>
              <a:buChar char="•"/>
            </a:pPr>
            <a:r>
              <a:rPr lang="ru-RU" sz="1000" dirty="0"/>
              <a:t>масляной лампы со стеклянной сферой, наполненной водой для усиления яркости света и много другое.</a:t>
            </a:r>
          </a:p>
        </p:txBody>
      </p:sp>
      <p:sp>
        <p:nvSpPr>
          <p:cNvPr id="16" name="Freeform: Shape 15">
            <a:extLst>
              <a:ext uri="{FF2B5EF4-FFF2-40B4-BE49-F238E27FC236}">
                <a16:creationId xmlns:a16="http://schemas.microsoft.com/office/drawing/2014/main" id="{86B8807B-7828-4E42-86D6-939A5397D8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2055"/>
            <a:ext cx="4666892" cy="3481643"/>
          </a:xfrm>
          <a:custGeom>
            <a:avLst/>
            <a:gdLst>
              <a:gd name="connsiteX0" fmla="*/ 144173 w 4666892"/>
              <a:gd name="connsiteY0" fmla="*/ 0 h 3481643"/>
              <a:gd name="connsiteX1" fmla="*/ 4666892 w 4666892"/>
              <a:gd name="connsiteY1" fmla="*/ 0 h 3481643"/>
              <a:gd name="connsiteX2" fmla="*/ 4666892 w 4666892"/>
              <a:gd name="connsiteY2" fmla="*/ 2512390 h 3481643"/>
              <a:gd name="connsiteX3" fmla="*/ 4657487 w 4666892"/>
              <a:gd name="connsiteY3" fmla="*/ 2524968 h 3481643"/>
              <a:gd name="connsiteX4" fmla="*/ 2628900 w 4666892"/>
              <a:gd name="connsiteY4" fmla="*/ 3481643 h 3481643"/>
              <a:gd name="connsiteX5" fmla="*/ 0 w 4666892"/>
              <a:gd name="connsiteY5" fmla="*/ 852743 h 3481643"/>
              <a:gd name="connsiteX6" fmla="*/ 118190 w 4666892"/>
              <a:gd name="connsiteY6" fmla="*/ 70989 h 348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481643">
                <a:moveTo>
                  <a:pt x="144173" y="0"/>
                </a:moveTo>
                <a:lnTo>
                  <a:pt x="4666892" y="0"/>
                </a:lnTo>
                <a:lnTo>
                  <a:pt x="4666892" y="2512390"/>
                </a:lnTo>
                <a:lnTo>
                  <a:pt x="4657487" y="2524968"/>
                </a:lnTo>
                <a:cubicBezTo>
                  <a:pt x="4175308" y="3109233"/>
                  <a:pt x="3445594" y="3481643"/>
                  <a:pt x="2628900" y="3481643"/>
                </a:cubicBezTo>
                <a:cubicBezTo>
                  <a:pt x="1176999" y="3481643"/>
                  <a:pt x="0" y="2304644"/>
                  <a:pt x="0" y="852743"/>
                </a:cubicBezTo>
                <a:cubicBezTo>
                  <a:pt x="0" y="580512"/>
                  <a:pt x="41379" y="317945"/>
                  <a:pt x="118190" y="70989"/>
                </a:cubicBezTo>
                <a:close/>
              </a:path>
            </a:pathLst>
          </a:cu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Рисунок 2" descr="Изображение выглядит как текст, карта, камень&#10;&#10;Автоматически созданное описание">
            <a:extLst>
              <a:ext uri="{FF2B5EF4-FFF2-40B4-BE49-F238E27FC236}">
                <a16:creationId xmlns:a16="http://schemas.microsoft.com/office/drawing/2014/main" id="{08881458-A878-46EB-A557-56BB4B89F6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
          <a:stretch/>
        </p:blipFill>
        <p:spPr>
          <a:xfrm>
            <a:off x="7689829" y="-2055"/>
            <a:ext cx="4502173" cy="3316924"/>
          </a:xfrm>
          <a:custGeom>
            <a:avLst/>
            <a:gdLst/>
            <a:ahLst/>
            <a:cxnLst/>
            <a:rect l="l" t="t" r="r" b="b"/>
            <a:pathLst>
              <a:path w="4502173" h="3316924">
                <a:moveTo>
                  <a:pt x="154695" y="0"/>
                </a:moveTo>
                <a:lnTo>
                  <a:pt x="4502173" y="0"/>
                </a:lnTo>
                <a:lnTo>
                  <a:pt x="4502173" y="2237639"/>
                </a:lnTo>
                <a:lnTo>
                  <a:pt x="4365663" y="2420191"/>
                </a:lnTo>
                <a:cubicBezTo>
                  <a:pt x="3913696" y="2967849"/>
                  <a:pt x="3229704" y="3316924"/>
                  <a:pt x="2464181" y="3316924"/>
                </a:cubicBezTo>
                <a:cubicBezTo>
                  <a:pt x="1103251" y="3316924"/>
                  <a:pt x="0" y="2213673"/>
                  <a:pt x="0" y="852743"/>
                </a:cubicBezTo>
                <a:cubicBezTo>
                  <a:pt x="0" y="597569"/>
                  <a:pt x="38787" y="351454"/>
                  <a:pt x="110786" y="119971"/>
                </a:cubicBezTo>
                <a:close/>
              </a:path>
            </a:pathLst>
          </a:custGeom>
        </p:spPr>
      </p:pic>
      <p:sp>
        <p:nvSpPr>
          <p:cNvPr id="18" name="Freeform: Shape 17">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Рисунок 4" descr="Изображение выглядит как текст, карта, камень&#10;&#10;Автоматически созданное описание">
            <a:extLst>
              <a:ext uri="{FF2B5EF4-FFF2-40B4-BE49-F238E27FC236}">
                <a16:creationId xmlns:a16="http://schemas.microsoft.com/office/drawing/2014/main" id="{A1F30452-FDC4-434C-BE85-5CDC48D5E3B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8768834" y="4082148"/>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15156000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D113157-3355-415C-8E15-A0E2640EA840}"/>
              </a:ext>
            </a:extLst>
          </p:cNvPr>
          <p:cNvSpPr txBox="1"/>
          <p:nvPr/>
        </p:nvSpPr>
        <p:spPr>
          <a:xfrm>
            <a:off x="804672" y="723578"/>
            <a:ext cx="3387106" cy="164550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ru-RU" sz="4400" b="1" dirty="0">
                <a:latin typeface="+mj-lt"/>
                <a:ea typeface="+mj-ea"/>
                <a:cs typeface="+mj-cs"/>
              </a:rPr>
              <a:t>Леонардо – изобретатель</a:t>
            </a:r>
            <a:endParaRPr lang="ru-RU" sz="4400" dirty="0">
              <a:latin typeface="+mj-lt"/>
              <a:ea typeface="+mj-ea"/>
              <a:cs typeface="+mj-cs"/>
            </a:endParaRPr>
          </a:p>
        </p:txBody>
      </p:sp>
      <p:sp>
        <p:nvSpPr>
          <p:cNvPr id="10" name="TextBox 9">
            <a:extLst>
              <a:ext uri="{FF2B5EF4-FFF2-40B4-BE49-F238E27FC236}">
                <a16:creationId xmlns:a16="http://schemas.microsoft.com/office/drawing/2014/main" id="{A1B43AE3-D7D0-4066-A8DE-B9B3601A2E47}"/>
              </a:ext>
            </a:extLst>
          </p:cNvPr>
          <p:cNvSpPr txBox="1"/>
          <p:nvPr/>
        </p:nvSpPr>
        <p:spPr>
          <a:xfrm>
            <a:off x="804672" y="2548467"/>
            <a:ext cx="3387105" cy="3628495"/>
          </a:xfrm>
          <a:prstGeom prst="rect">
            <a:avLst/>
          </a:prstGeom>
        </p:spPr>
        <p:txBody>
          <a:bodyPr vert="horz" lIns="91440" tIns="45720" rIns="91440" bIns="45720" rtlCol="0">
            <a:normAutofit/>
          </a:bodyPr>
          <a:lstStyle/>
          <a:p>
            <a:pPr algn="just" defTabSz="914400">
              <a:lnSpc>
                <a:spcPct val="90000"/>
              </a:lnSpc>
              <a:spcAft>
                <a:spcPts val="600"/>
              </a:spcAft>
            </a:pPr>
            <a:r>
              <a:rPr lang="ru-RU" sz="1100" dirty="0"/>
              <a:t>Как изобретатель он разработал чертежи вертолета, бронированного танка, управляемой ракеты, подводной лодки, миномета, летательного аппарата, парашюта, инструмента для измерения интенсивности света и других чудес.</a:t>
            </a:r>
          </a:p>
          <a:p>
            <a:pPr algn="just" defTabSz="914400">
              <a:lnSpc>
                <a:spcPct val="90000"/>
              </a:lnSpc>
              <a:spcAft>
                <a:spcPts val="600"/>
              </a:spcAft>
            </a:pPr>
            <a:r>
              <a:rPr lang="ru-RU" sz="1100" dirty="0"/>
              <a:t> </a:t>
            </a:r>
          </a:p>
          <a:p>
            <a:pPr algn="just" defTabSz="914400">
              <a:lnSpc>
                <a:spcPct val="90000"/>
              </a:lnSpc>
              <a:spcAft>
                <a:spcPts val="600"/>
              </a:spcAft>
            </a:pPr>
            <a:r>
              <a:rPr lang="ru-RU" sz="1100" dirty="0"/>
              <a:t>Им были изобретены - выдвижная лестница (ею пользуются пожарники и сейчас), трехскоростная коробка передач, винторез, велосипед, дыхательная трубка для водолазов, вращающаяся сцена, складная мебель, водяной будильник, лечебное кресло и многое другое. Он разработал бесчисленные устройства, которые экономят ручной труд и заложил основы автоматизации производства. Но, будучи по природе гуманистом (в современном понимании этого термина), он сознательно вносил небольшие ошибки в свои чертежи, чтобы его изобретениями не воспользовались в злых целях.</a:t>
            </a:r>
          </a:p>
        </p:txBody>
      </p:sp>
      <p:sp>
        <p:nvSpPr>
          <p:cNvPr id="16" name="Rectangle 15">
            <a:extLst>
              <a:ext uri="{FF2B5EF4-FFF2-40B4-BE49-F238E27FC236}">
                <a16:creationId xmlns:a16="http://schemas.microsoft.com/office/drawing/2014/main" id="{EBB6D9F6-3E47-45AD-8461-718A3C87E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8409"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3B16A00-A549-4B07-B8C2-4B3A966D9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0141"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Рисунок 8" descr="Изображение выглядит как текст, книга&#10;&#10;Автоматически созданное описание">
            <a:extLst>
              <a:ext uri="{FF2B5EF4-FFF2-40B4-BE49-F238E27FC236}">
                <a16:creationId xmlns:a16="http://schemas.microsoft.com/office/drawing/2014/main" id="{27EEC6D4-94B4-44DA-8D34-947D392EFB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09463" y="1092952"/>
            <a:ext cx="3775899" cy="2123943"/>
          </a:xfrm>
          <a:prstGeom prst="rect">
            <a:avLst/>
          </a:prstGeom>
        </p:spPr>
      </p:pic>
      <p:sp>
        <p:nvSpPr>
          <p:cNvPr id="20" name="Rectangle 19">
            <a:extLst>
              <a:ext uri="{FF2B5EF4-FFF2-40B4-BE49-F238E27FC236}">
                <a16:creationId xmlns:a16="http://schemas.microsoft.com/office/drawing/2014/main" id="{33B86BAE-87B4-4192-ABB2-627FFC96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8156"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Рисунок 6">
            <a:extLst>
              <a:ext uri="{FF2B5EF4-FFF2-40B4-BE49-F238E27FC236}">
                <a16:creationId xmlns:a16="http://schemas.microsoft.com/office/drawing/2014/main" id="{680FB9EE-31E5-4565-9577-CE7ED6C582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79639" y="1092338"/>
            <a:ext cx="2438503" cy="1481390"/>
          </a:xfrm>
          <a:prstGeom prst="rect">
            <a:avLst/>
          </a:prstGeom>
        </p:spPr>
      </p:pic>
      <p:sp>
        <p:nvSpPr>
          <p:cNvPr id="27" name="Rectangle 21">
            <a:extLst>
              <a:ext uri="{FF2B5EF4-FFF2-40B4-BE49-F238E27FC236}">
                <a16:creationId xmlns:a16="http://schemas.microsoft.com/office/drawing/2014/main" id="{22BB4F03-4463-45CC-89A7-8E03412ED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0141"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Рисунок 2" descr="Изображение выглядит как коврик&#10;&#10;Автоматически созданное описание">
            <a:extLst>
              <a:ext uri="{FF2B5EF4-FFF2-40B4-BE49-F238E27FC236}">
                <a16:creationId xmlns:a16="http://schemas.microsoft.com/office/drawing/2014/main" id="{90C3966A-6C0E-4E74-AB0F-086C66FA72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09463" y="4647828"/>
            <a:ext cx="3775899" cy="1406522"/>
          </a:xfrm>
          <a:prstGeom prst="rect">
            <a:avLst/>
          </a:prstGeom>
        </p:spPr>
      </p:pic>
      <p:sp>
        <p:nvSpPr>
          <p:cNvPr id="28" name="Rectangle 23">
            <a:extLst>
              <a:ext uri="{FF2B5EF4-FFF2-40B4-BE49-F238E27FC236}">
                <a16:creationId xmlns:a16="http://schemas.microsoft.com/office/drawing/2014/main" id="{80E1AEAE-1F52-4C29-925C-27738417E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8156"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Рисунок 4" descr="Изображение выглядит как стул, внутренний, деревянный, сидит&#10;&#10;Автоматически созданное описание">
            <a:extLst>
              <a:ext uri="{FF2B5EF4-FFF2-40B4-BE49-F238E27FC236}">
                <a16:creationId xmlns:a16="http://schemas.microsoft.com/office/drawing/2014/main" id="{1F1F41F2-EEF2-4A33-8521-8EECD10E94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79639" y="4341252"/>
            <a:ext cx="2438503" cy="1371657"/>
          </a:xfrm>
          <a:prstGeom prst="rect">
            <a:avLst/>
          </a:prstGeom>
        </p:spPr>
      </p:pic>
    </p:spTree>
    <p:extLst>
      <p:ext uri="{BB962C8B-B14F-4D97-AF65-F5344CB8AC3E}">
        <p14:creationId xmlns:p14="http://schemas.microsoft.com/office/powerpoint/2010/main" val="253157134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descr="Изображение выглядит как рисунок, укладывает&#10;&#10;Автоматически созданное описание">
            <a:extLst>
              <a:ext uri="{FF2B5EF4-FFF2-40B4-BE49-F238E27FC236}">
                <a16:creationId xmlns:a16="http://schemas.microsoft.com/office/drawing/2014/main" id="{2AF816A6-195D-4B68-83DF-BFEF46EBB03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CD113157-3355-415C-8E15-A0E2640EA840}"/>
              </a:ext>
            </a:extLst>
          </p:cNvPr>
          <p:cNvSpPr txBox="1"/>
          <p:nvPr/>
        </p:nvSpPr>
        <p:spPr>
          <a:xfrm>
            <a:off x="648931" y="352700"/>
            <a:ext cx="6614018" cy="991232"/>
          </a:xfrm>
          <a:prstGeom prst="rect">
            <a:avLst/>
          </a:prstGeom>
        </p:spPr>
        <p:txBody>
          <a:bodyPr vert="horz" lIns="91440" tIns="45720" rIns="91440" bIns="45720" rtlCol="0" anchor="ctr">
            <a:normAutofit/>
          </a:bodyPr>
          <a:lstStyle/>
          <a:p>
            <a:r>
              <a:rPr lang="ru-RU" sz="2400" b="1" dirty="0"/>
              <a:t>Леонардо – мыслитель и прорицатель</a:t>
            </a:r>
            <a:endParaRPr lang="ru-RU" sz="2400" dirty="0"/>
          </a:p>
        </p:txBody>
      </p:sp>
      <p:sp>
        <p:nvSpPr>
          <p:cNvPr id="10" name="TextBox 9">
            <a:extLst>
              <a:ext uri="{FF2B5EF4-FFF2-40B4-BE49-F238E27FC236}">
                <a16:creationId xmlns:a16="http://schemas.microsoft.com/office/drawing/2014/main" id="{A1B43AE3-D7D0-4066-A8DE-B9B3601A2E47}"/>
              </a:ext>
            </a:extLst>
          </p:cNvPr>
          <p:cNvSpPr txBox="1"/>
          <p:nvPr/>
        </p:nvSpPr>
        <p:spPr>
          <a:xfrm>
            <a:off x="648931" y="1445624"/>
            <a:ext cx="4698131" cy="4948918"/>
          </a:xfrm>
          <a:prstGeom prst="rect">
            <a:avLst/>
          </a:prstGeom>
        </p:spPr>
        <p:txBody>
          <a:bodyPr vert="horz" lIns="91440" tIns="45720" rIns="91440" bIns="45720" rtlCol="0">
            <a:normAutofit/>
          </a:bodyPr>
          <a:lstStyle/>
          <a:p>
            <a:pPr algn="just"/>
            <a:r>
              <a:rPr lang="ru-RU" sz="1100" dirty="0"/>
              <a:t>Леонардо критично воспринимал жизнь и имел собственные суждения по любому поводу. Многие из таких суждений сегодня можно использовать в качестве афоризмов, демонстрирующих настоящую житейскую мудрость:</a:t>
            </a:r>
          </a:p>
          <a:p>
            <a:pPr algn="just"/>
            <a:r>
              <a:rPr lang="ru-RU" sz="1100" dirty="0"/>
              <a:t> </a:t>
            </a:r>
          </a:p>
          <a:p>
            <a:pPr lvl="0" indent="-171450" algn="just">
              <a:buFont typeface="Arial" panose="020B0604020202020204" pitchFamily="34" charset="0"/>
              <a:buChar char="•"/>
            </a:pPr>
            <a:r>
              <a:rPr lang="ru-RU" sz="1100" dirty="0"/>
              <a:t>Железо ржавеет, не находя себе применения, стоячая вода гниет или на холоде замерзает, а ум человека, не находя себе применения, чахнет.</a:t>
            </a:r>
          </a:p>
          <a:p>
            <a:pPr lvl="0" indent="-171450" algn="just">
              <a:buFont typeface="Arial" panose="020B0604020202020204" pitchFamily="34" charset="0"/>
              <a:buChar char="•"/>
            </a:pPr>
            <a:r>
              <a:rPr lang="ru-RU" sz="1100" dirty="0"/>
              <a:t>Мудрость есть дочь опыта.</a:t>
            </a:r>
          </a:p>
          <a:p>
            <a:pPr lvl="0" indent="-171450" algn="just">
              <a:buFont typeface="Arial" panose="020B0604020202020204" pitchFamily="34" charset="0"/>
              <a:buChar char="•"/>
            </a:pPr>
            <a:r>
              <a:rPr lang="ru-RU" sz="1100" dirty="0"/>
              <a:t>Счастье достается тому, кто много трудится.</a:t>
            </a:r>
          </a:p>
          <a:p>
            <a:pPr lvl="0" indent="-171450" algn="just">
              <a:buFont typeface="Arial" panose="020B0604020202020204" pitchFamily="34" charset="0"/>
              <a:buChar char="•"/>
            </a:pPr>
            <a:r>
              <a:rPr lang="ru-RU" sz="1100" dirty="0"/>
              <a:t>Живописец спорит и соревнуется с природой.</a:t>
            </a:r>
          </a:p>
          <a:p>
            <a:pPr lvl="0" indent="-171450" algn="just">
              <a:buFont typeface="Arial" panose="020B0604020202020204" pitchFamily="34" charset="0"/>
              <a:buChar char="•"/>
            </a:pPr>
            <a:r>
              <a:rPr lang="ru-RU" sz="1100" dirty="0"/>
              <a:t>Живопись – это поэзия, которую видят, а поэзия - это живопись, которую слышат.</a:t>
            </a:r>
          </a:p>
          <a:p>
            <a:pPr lvl="0" indent="-171450" algn="just">
              <a:buFont typeface="Arial" panose="020B0604020202020204" pitchFamily="34" charset="0"/>
              <a:buChar char="•"/>
            </a:pPr>
            <a:r>
              <a:rPr lang="ru-RU" sz="1100" dirty="0"/>
              <a:t>Живописец, бессмысленно срисовывающий, руководствуясь практикой и суждением глаза, подобен зеркалу, которое отражает все противопоставленные ему предметы, не обладая знанием их.</a:t>
            </a:r>
          </a:p>
          <a:p>
            <a:pPr lvl="0" indent="-171450" algn="just">
              <a:buFont typeface="Arial" panose="020B0604020202020204" pitchFamily="34" charset="0"/>
              <a:buChar char="•"/>
            </a:pPr>
            <a:r>
              <a:rPr lang="ru-RU" sz="1100" dirty="0"/>
              <a:t>Кто в страхе живет, тот и гибнет от страха.</a:t>
            </a:r>
          </a:p>
          <a:p>
            <a:pPr lvl="0" indent="-171450" algn="just">
              <a:buFont typeface="Arial" panose="020B0604020202020204" pitchFamily="34" charset="0"/>
              <a:buChar char="•"/>
            </a:pPr>
            <a:r>
              <a:rPr lang="ru-RU" sz="1100" dirty="0"/>
              <a:t>Кто хочет разбогатеть в течение дня, будет повешен в течение года.</a:t>
            </a:r>
          </a:p>
          <a:p>
            <a:pPr lvl="0" indent="-171450" algn="just">
              <a:buFont typeface="Arial" panose="020B0604020202020204" pitchFamily="34" charset="0"/>
              <a:buChar char="•"/>
            </a:pPr>
            <a:r>
              <a:rPr lang="ru-RU" sz="1100" dirty="0"/>
              <a:t>Опыт есть истинный учитель.</a:t>
            </a:r>
          </a:p>
          <a:p>
            <a:pPr lvl="0" indent="-171450" algn="just">
              <a:buFont typeface="Arial" panose="020B0604020202020204" pitchFamily="34" charset="0"/>
              <a:buChar char="•"/>
            </a:pPr>
            <a:r>
              <a:rPr lang="ru-RU" sz="1100" dirty="0"/>
              <a:t>Увлекающийся практикой без науки - словно кормчий, вступающий на корабль без компаса.</a:t>
            </a:r>
          </a:p>
          <a:p>
            <a:pPr lvl="0" indent="-171450" algn="just">
              <a:buFont typeface="Arial" panose="020B0604020202020204" pitchFamily="34" charset="0"/>
              <a:buChar char="•"/>
            </a:pPr>
            <a:r>
              <a:rPr lang="ru-RU" sz="1100" dirty="0"/>
              <a:t>Полюбить можно лишь то, что знаешь.</a:t>
            </a:r>
          </a:p>
          <a:p>
            <a:pPr lvl="0" indent="-171450" algn="just">
              <a:buFont typeface="Arial" panose="020B0604020202020204" pitchFamily="34" charset="0"/>
              <a:buChar char="•"/>
            </a:pPr>
            <a:r>
              <a:rPr lang="ru-RU" sz="1100" dirty="0"/>
              <a:t>Лучше быть лишенным уважения, чем устать приносить пользу.</a:t>
            </a:r>
          </a:p>
          <a:p>
            <a:pPr lvl="0" indent="-171450" algn="just">
              <a:buFont typeface="Arial" panose="020B0604020202020204" pitchFamily="34" charset="0"/>
              <a:buChar char="•"/>
            </a:pPr>
            <a:r>
              <a:rPr lang="ru-RU" sz="1100" dirty="0"/>
              <a:t>Жалок тот ученик, который не превосходит своего учителя.</a:t>
            </a:r>
          </a:p>
          <a:p>
            <a:pPr lvl="0" indent="-171450" algn="just">
              <a:buFont typeface="Arial" panose="020B0604020202020204" pitchFamily="34" charset="0"/>
              <a:buChar char="•"/>
            </a:pPr>
            <a:r>
              <a:rPr lang="ru-RU" sz="1100" dirty="0"/>
              <a:t>Противник, ищущий ваши ошибки, полезнее, чем друг, желающий их скрыть.</a:t>
            </a:r>
          </a:p>
          <a:p>
            <a:pPr lvl="0" indent="-171450" algn="just">
              <a:buFont typeface="Arial" panose="020B0604020202020204" pitchFamily="34" charset="0"/>
              <a:buChar char="•"/>
            </a:pPr>
            <a:r>
              <a:rPr lang="ru-RU" sz="1100" dirty="0"/>
              <a:t>Кто не ценит жизни, тот не достоин ее.</a:t>
            </a:r>
          </a:p>
          <a:p>
            <a:pPr lvl="0" indent="-171450" algn="just">
              <a:buFont typeface="Arial" panose="020B0604020202020204" pitchFamily="34" charset="0"/>
              <a:buChar char="•"/>
            </a:pPr>
            <a:r>
              <a:rPr lang="ru-RU" sz="1100" dirty="0"/>
              <a:t>Где кончается надежда, там возникает пустота.</a:t>
            </a:r>
          </a:p>
        </p:txBody>
      </p:sp>
      <p:sp>
        <p:nvSpPr>
          <p:cNvPr id="4" name="TextBox 3">
            <a:extLst>
              <a:ext uri="{FF2B5EF4-FFF2-40B4-BE49-F238E27FC236}">
                <a16:creationId xmlns:a16="http://schemas.microsoft.com/office/drawing/2014/main" id="{11A56C88-AF37-4F72-85D7-E84C7CC0A440}"/>
              </a:ext>
            </a:extLst>
          </p:cNvPr>
          <p:cNvSpPr txBox="1"/>
          <p:nvPr/>
        </p:nvSpPr>
        <p:spPr>
          <a:xfrm>
            <a:off x="7010543" y="1445624"/>
            <a:ext cx="4698131" cy="4319452"/>
          </a:xfrm>
          <a:prstGeom prst="rect">
            <a:avLst/>
          </a:prstGeom>
        </p:spPr>
        <p:txBody>
          <a:bodyPr vert="horz" lIns="91440" tIns="45720" rIns="91440" bIns="45720" rtlCol="0">
            <a:normAutofit fontScale="62500" lnSpcReduction="20000"/>
          </a:bodyPr>
          <a:lstStyle/>
          <a:p>
            <a:pPr>
              <a:lnSpc>
                <a:spcPct val="120000"/>
              </a:lnSpc>
            </a:pPr>
            <a:r>
              <a:rPr lang="ru-RU" dirty="0"/>
              <a:t>Ко всему прочему да Винчи обладал способностью предвидеть будущее, которая, по-видимому, даже превосходила пророческий дар Нострадамуса. Его знаменитые «Пророчества» рисуют устрашающие картины грядущего, многие из которых либо уже стали нашим прошлым, либо сейчас являются нашим настоящим. Судите сами: </a:t>
            </a:r>
          </a:p>
          <a:p>
            <a:pPr lvl="0">
              <a:lnSpc>
                <a:spcPct val="120000"/>
              </a:lnSpc>
            </a:pPr>
            <a:endParaRPr lang="ru-RU" dirty="0"/>
          </a:p>
          <a:p>
            <a:pPr marL="285750" lvl="0" indent="-285750">
              <a:lnSpc>
                <a:spcPct val="120000"/>
              </a:lnSpc>
              <a:buFont typeface="Arial" panose="020B0604020202020204" pitchFamily="34" charset="0"/>
              <a:buChar char="•"/>
            </a:pPr>
            <a:r>
              <a:rPr lang="ru-RU" dirty="0"/>
              <a:t>«Люди будут разговаривать друг с другом из самых отдаленных стран и друг другу отвечать» - речь, несомненно, идёт о телефоне; </a:t>
            </a:r>
          </a:p>
          <a:p>
            <a:pPr marL="285750" lvl="0" indent="-285750">
              <a:lnSpc>
                <a:spcPct val="120000"/>
              </a:lnSpc>
              <a:buFont typeface="Arial" panose="020B0604020202020204" pitchFamily="34" charset="0"/>
              <a:buChar char="•"/>
            </a:pPr>
            <a:r>
              <a:rPr lang="ru-RU" dirty="0"/>
              <a:t>«Люди будут ходить и не будут двигаться, будут говорить с тем, кого нет, будут слышать того, кто не говорит» - телевидение, запись на магнитофон, воспроизведение звука; </a:t>
            </a:r>
          </a:p>
          <a:p>
            <a:pPr marL="285750" lvl="0" indent="-285750">
              <a:lnSpc>
                <a:spcPct val="120000"/>
              </a:lnSpc>
              <a:buFont typeface="Arial" panose="020B0604020202020204" pitchFamily="34" charset="0"/>
              <a:buChar char="•"/>
            </a:pPr>
            <a:r>
              <a:rPr lang="ru-RU" dirty="0"/>
              <a:t>«Люди будут собственной особой мгновенно разбегаться по разным частям мира, не двигаясь с места» - передача </a:t>
            </a:r>
            <a:r>
              <a:rPr lang="ru-RU" dirty="0" err="1"/>
              <a:t>телеизображения</a:t>
            </a:r>
            <a:r>
              <a:rPr lang="ru-RU" dirty="0"/>
              <a:t>;</a:t>
            </a:r>
          </a:p>
          <a:p>
            <a:pPr marL="285750" lvl="0" indent="-285750">
              <a:lnSpc>
                <a:spcPct val="120000"/>
              </a:lnSpc>
              <a:buFont typeface="Arial" panose="020B0604020202020204" pitchFamily="34" charset="0"/>
              <a:buChar char="•"/>
            </a:pPr>
            <a:r>
              <a:rPr lang="ru-RU" dirty="0"/>
              <a:t>«Ты увидишь себя падающим с великих высот без всякого вреда для тебя» - очевидно, прыжки с парашютом. </a:t>
            </a:r>
          </a:p>
          <a:p>
            <a:pPr marL="285750" lvl="0" indent="-285750">
              <a:lnSpc>
                <a:spcPct val="120000"/>
              </a:lnSpc>
              <a:buFont typeface="Arial" panose="020B0604020202020204" pitchFamily="34" charset="0"/>
              <a:buChar char="•"/>
            </a:pPr>
            <a:r>
              <a:rPr lang="ru-RU" dirty="0"/>
              <a:t>«Будут погублены бесчисленные жизни, и в земле будут сделаны бесчисленные дыры» - тут, скорее всего, провидец говорит о воронках от авиабомб и снарядов, которые действительно погубили бесчисленные жизни. </a:t>
            </a:r>
          </a:p>
          <a:p>
            <a:pPr marL="285750" lvl="0" indent="-285750">
              <a:lnSpc>
                <a:spcPct val="120000"/>
              </a:lnSpc>
              <a:buFont typeface="Arial" panose="020B0604020202020204" pitchFamily="34" charset="0"/>
              <a:buChar char="•"/>
            </a:pPr>
            <a:r>
              <a:rPr lang="ru-RU" dirty="0"/>
              <a:t>«И многие наземные и водяные животные поднимутся между звезд...» - запуск живых существ в космос. </a:t>
            </a:r>
          </a:p>
          <a:p>
            <a:pPr marL="285750" lvl="0" indent="-285750">
              <a:lnSpc>
                <a:spcPct val="120000"/>
              </a:lnSpc>
              <a:buFont typeface="Arial" panose="020B0604020202020204" pitchFamily="34" charset="0"/>
              <a:buChar char="•"/>
            </a:pPr>
            <a:r>
              <a:rPr lang="ru-RU" dirty="0"/>
              <a:t>«Многочисленны будут те, у кого будут отняты их маленькие дети, которых будут свежевать и жесточайшим образом четвертовать!» - прозрачное указание на детей, части тела которых используются в банке органов.</a:t>
            </a:r>
          </a:p>
        </p:txBody>
      </p:sp>
    </p:spTree>
    <p:extLst>
      <p:ext uri="{BB962C8B-B14F-4D97-AF65-F5344CB8AC3E}">
        <p14:creationId xmlns:p14="http://schemas.microsoft.com/office/powerpoint/2010/main" val="183667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D113157-3355-415C-8E15-A0E2640EA840}"/>
              </a:ext>
            </a:extLst>
          </p:cNvPr>
          <p:cNvSpPr txBox="1"/>
          <p:nvPr/>
        </p:nvSpPr>
        <p:spPr>
          <a:xfrm>
            <a:off x="481013" y="3752849"/>
            <a:ext cx="3490912" cy="2452687"/>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ru-RU" sz="3600" b="1" dirty="0">
                <a:latin typeface="+mj-lt"/>
                <a:ea typeface="+mj-ea"/>
                <a:cs typeface="+mj-cs"/>
              </a:rPr>
              <a:t>Леонардо – инопланетянин?</a:t>
            </a:r>
            <a:endParaRPr lang="ru-RU" sz="3600" dirty="0">
              <a:latin typeface="+mj-lt"/>
              <a:ea typeface="+mj-ea"/>
              <a:cs typeface="+mj-cs"/>
            </a:endParaRPr>
          </a:p>
        </p:txBody>
      </p:sp>
      <p:pic>
        <p:nvPicPr>
          <p:cNvPr id="3" name="Рисунок 2" descr="Изображение выглядит как человек, стоит, в позе, женщина&#10;&#10;Автоматически созданное описание">
            <a:extLst>
              <a:ext uri="{FF2B5EF4-FFF2-40B4-BE49-F238E27FC236}">
                <a16:creationId xmlns:a16="http://schemas.microsoft.com/office/drawing/2014/main" id="{05072B0C-BAFE-406D-97FA-3D01FF209F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0" name="TextBox 9">
            <a:extLst>
              <a:ext uri="{FF2B5EF4-FFF2-40B4-BE49-F238E27FC236}">
                <a16:creationId xmlns:a16="http://schemas.microsoft.com/office/drawing/2014/main" id="{A1B43AE3-D7D0-4066-A8DE-B9B3601A2E47}"/>
              </a:ext>
            </a:extLst>
          </p:cNvPr>
          <p:cNvSpPr txBox="1"/>
          <p:nvPr/>
        </p:nvSpPr>
        <p:spPr>
          <a:xfrm>
            <a:off x="4223982" y="3752850"/>
            <a:ext cx="7485413" cy="2800350"/>
          </a:xfrm>
          <a:prstGeom prst="rect">
            <a:avLst/>
          </a:prstGeom>
        </p:spPr>
        <p:txBody>
          <a:bodyPr vert="horz" lIns="91440" tIns="45720" rIns="91440" bIns="45720" rtlCol="0" anchor="ctr">
            <a:normAutofit/>
          </a:bodyPr>
          <a:lstStyle/>
          <a:p>
            <a:pPr algn="just" defTabSz="914400">
              <a:lnSpc>
                <a:spcPct val="90000"/>
              </a:lnSpc>
              <a:spcAft>
                <a:spcPts val="600"/>
              </a:spcAft>
            </a:pPr>
            <a:r>
              <a:rPr lang="ru-RU" sz="900" dirty="0"/>
              <a:t>Иногда складывается такое впечатление, что Леонардо, вовсе не был ребенком своих родителей, не был ни флорентийцем, да и не был земным человеком. Этот </a:t>
            </a:r>
            <a:r>
              <a:rPr lang="ru-RU" sz="900" dirty="0" err="1"/>
              <a:t>супергений</a:t>
            </a:r>
            <a:r>
              <a:rPr lang="ru-RU" sz="900" dirty="0"/>
              <a:t> настолько странен, что вызывает у ученых не просто изумление, а почти благоговение, смешанное с растерянностью. Даже общий обзор его возможностей повергает исследователей в шок: ну не может ЧЕЛОВЕК, имей он хоть семь пядей во лбу, быть сразу гениальным инженером, художником, скульптором, изобретателем, механиком, химиком, филологом, ученым, провидцем, одним из лучших в свое время певцом, пловцом, создателем музыкальных инструментов, наездником, фехтовальщиком, архитектором, модельером и т.д. Поражают и его внешние данные: Леонардо был высок, строен и так прекрасен лицом, что его называли «ангелом», при этом </a:t>
            </a:r>
            <a:r>
              <a:rPr lang="ru-RU" sz="900" dirty="0" err="1"/>
              <a:t>сверхчеловечески</a:t>
            </a:r>
            <a:r>
              <a:rPr lang="ru-RU" sz="900" dirty="0"/>
              <a:t> силен (правой рукой - будучи левшой! - мог смять подкову). </a:t>
            </a:r>
          </a:p>
          <a:p>
            <a:pPr algn="just" defTabSz="914400">
              <a:lnSpc>
                <a:spcPct val="90000"/>
              </a:lnSpc>
              <a:spcAft>
                <a:spcPts val="600"/>
              </a:spcAft>
            </a:pPr>
            <a:r>
              <a:rPr lang="ru-RU" sz="900" dirty="0"/>
              <a:t>В то же время его менталитет кажется бесконечно далеким не только от уровня сознания современников, но и от человеческого вообще. Леонардо, например, полностью контролировал свои чувства, практически не проявляя эмоций обычных людей, всегда сохранял удивительно ровное настроение. Более того, отличался каким-то странным холодом бесчувствия. Он не любил и не ненавидел, был равнодушен к добру и злу в человеческом смысле.</a:t>
            </a:r>
          </a:p>
          <a:p>
            <a:pPr algn="just" defTabSz="914400">
              <a:lnSpc>
                <a:spcPct val="90000"/>
              </a:lnSpc>
              <a:spcAft>
                <a:spcPts val="600"/>
              </a:spcAft>
            </a:pPr>
            <a:r>
              <a:rPr lang="ru-RU" sz="900" dirty="0"/>
              <a:t> В его дневниках имеются наброски птиц в полете, для выполнения которых необходимо было располагать по меньшей мере материалами замедленной видеосъемки! Писал он справа налево, переворачивая некоторые буквы верх ногами, так что прочитать его записи можно было лишь с помощью зеркала, да и то не всегда. Он вёл очень странный дневник, обращаясь в нем к себе самому на «ты», отдавая распоряжения и приказы себе как слуге или рабу: «прикажи показать тебе...», «ты должен показать в своем сочинении...», «прикажи сделать две дорожные сумки...». Складывается впечатление, что в Леонардо жили как бы две личности: одна - всем известная, дружелюбная, не лишенная некоторых человеческих слабостей, и другая - невероятно странная, скрытная, никому не известная, которая командовала им и распоряжалась его поступками.</a:t>
            </a:r>
          </a:p>
        </p:txBody>
      </p:sp>
    </p:spTree>
    <p:extLst>
      <p:ext uri="{BB962C8B-B14F-4D97-AF65-F5344CB8AC3E}">
        <p14:creationId xmlns:p14="http://schemas.microsoft.com/office/powerpoint/2010/main" val="2384040735"/>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2170</Words>
  <PresentationFormat>Широкоэкранный</PresentationFormat>
  <Paragraphs>69</Paragraphs>
  <Slides>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vt:i4>
      </vt:variant>
    </vt:vector>
  </HeadingPairs>
  <TitlesOfParts>
    <vt:vector size="11"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2020-04-03T16:01:48Z</dcterms:created>
  <dcterms:modified xsi:type="dcterms:W3CDTF">2020-04-03T16:03:50Z</dcterms:modified>
</cp:coreProperties>
</file>