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0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A8D6-75D3-4B45-8BCA-E3BC32025DAA}" type="datetimeFigureOut">
              <a:rPr lang="ru-RU" smtClean="0"/>
              <a:t>11.06.2018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CBDEA-C2D4-4E34-9F27-75577BA44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199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A8D6-75D3-4B45-8BCA-E3BC32025DAA}" type="datetimeFigureOut">
              <a:rPr lang="ru-RU" smtClean="0"/>
              <a:t>11.06.2018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CBDEA-C2D4-4E34-9F27-75577BA44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09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A8D6-75D3-4B45-8BCA-E3BC32025DAA}" type="datetimeFigureOut">
              <a:rPr lang="ru-RU" smtClean="0"/>
              <a:t>11.06.2018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CBDEA-C2D4-4E34-9F27-75577BA44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35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A8D6-75D3-4B45-8BCA-E3BC32025DAA}" type="datetimeFigureOut">
              <a:rPr lang="ru-RU" smtClean="0"/>
              <a:t>11.06.2018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CBDEA-C2D4-4E34-9F27-75577BA44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081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A8D6-75D3-4B45-8BCA-E3BC32025DAA}" type="datetimeFigureOut">
              <a:rPr lang="ru-RU" smtClean="0"/>
              <a:t>11.06.2018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CBDEA-C2D4-4E34-9F27-75577BA44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434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A8D6-75D3-4B45-8BCA-E3BC32025DAA}" type="datetimeFigureOut">
              <a:rPr lang="ru-RU" smtClean="0"/>
              <a:t>11.06.2018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CBDEA-C2D4-4E34-9F27-75577BA44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99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A8D6-75D3-4B45-8BCA-E3BC32025DAA}" type="datetimeFigureOut">
              <a:rPr lang="ru-RU" smtClean="0"/>
              <a:t>11.06.2018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CBDEA-C2D4-4E34-9F27-75577BA44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781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A8D6-75D3-4B45-8BCA-E3BC32025DAA}" type="datetimeFigureOut">
              <a:rPr lang="ru-RU" smtClean="0"/>
              <a:t>11.06.2018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CBDEA-C2D4-4E34-9F27-75577BA44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832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A8D6-75D3-4B45-8BCA-E3BC32025DAA}" type="datetimeFigureOut">
              <a:rPr lang="ru-RU" smtClean="0"/>
              <a:t>11.06.2018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CBDEA-C2D4-4E34-9F27-75577BA44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712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A8D6-75D3-4B45-8BCA-E3BC32025DAA}" type="datetimeFigureOut">
              <a:rPr lang="ru-RU" smtClean="0"/>
              <a:t>11.06.2018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CBDEA-C2D4-4E34-9F27-75577BA44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028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A8D6-75D3-4B45-8BCA-E3BC32025DAA}" type="datetimeFigureOut">
              <a:rPr lang="ru-RU" smtClean="0"/>
              <a:t>11.06.2018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CBDEA-C2D4-4E34-9F27-75577BA44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623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8A8D6-75D3-4B45-8BCA-E3BC32025DAA}" type="datetimeFigureOut">
              <a:rPr lang="ru-RU" smtClean="0"/>
              <a:t>11.06.2018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CBDEA-C2D4-4E34-9F27-75577BA44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841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79FC85E-FCC9-41DF-9B64-08ADF2DE47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16" y="203777"/>
            <a:ext cx="8600593" cy="6450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8AD23D-1895-4FAA-9F80-9E45774B0FAB}"/>
              </a:ext>
            </a:extLst>
          </p:cNvPr>
          <p:cNvSpPr txBox="1"/>
          <p:nvPr/>
        </p:nvSpPr>
        <p:spPr>
          <a:xfrm>
            <a:off x="8944888" y="978403"/>
            <a:ext cx="299829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/>
              <a:t>В начале XVI века столицей Крымского ханства становится Бахчисарай. Здесь, помимо ханского дворца, возводились мечети, </a:t>
            </a:r>
            <a:r>
              <a:rPr lang="ru-RU" sz="1400" dirty="0" err="1"/>
              <a:t>дюрбе</a:t>
            </a:r>
            <a:r>
              <a:rPr lang="ru-RU" sz="1400" dirty="0"/>
              <a:t> (мавзолеи) знатных татар, жилые дома и другие строения. Город стал не только административным, но и культурным, и экономическим центром ханства. В нём проживало до 25 тыс. человек. Помимо татар, здесь жили греки, караимы, армяне. 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/>
              <a:t>Бахчисарай в переводе с крымско-татарского языка означает «дворец-сад». В средневековье здесь было основано крымское ханство, а первым крымским ханом был Хаджи Гирей, который боролся за создание независимого крымского государства. Его преемником в 1532 году стал хан Сахиб I Гирей, который и основал Бахчисарайский Ханский дворец.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673F7F-BA42-4B2D-9BF4-8B5C0B9B4A63}"/>
              </a:ext>
            </a:extLst>
          </p:cNvPr>
          <p:cNvSpPr txBox="1"/>
          <p:nvPr/>
        </p:nvSpPr>
        <p:spPr>
          <a:xfrm>
            <a:off x="9002688" y="289266"/>
            <a:ext cx="2800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БАХЧИСАРАЙ – СТОЛИЦА КРЫМСКОГО ХАНСТВА</a:t>
            </a:r>
          </a:p>
        </p:txBody>
      </p:sp>
    </p:spTree>
    <p:extLst>
      <p:ext uri="{BB962C8B-B14F-4D97-AF65-F5344CB8AC3E}">
        <p14:creationId xmlns:p14="http://schemas.microsoft.com/office/powerpoint/2010/main" val="2413934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здание, пол, стена, внутренни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5685233D-DF4A-465B-997E-9A46A01512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8AD23D-1895-4FAA-9F80-9E45774B0FAB}"/>
              </a:ext>
            </a:extLst>
          </p:cNvPr>
          <p:cNvSpPr txBox="1"/>
          <p:nvPr/>
        </p:nvSpPr>
        <p:spPr>
          <a:xfrm>
            <a:off x="520242" y="1774372"/>
            <a:ext cx="4062642" cy="27540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just" defTabSz="914400">
              <a:lnSpc>
                <a:spcPct val="90000"/>
              </a:lnSpc>
              <a:spcAft>
                <a:spcPts val="600"/>
              </a:spcAft>
            </a:pPr>
            <a:r>
              <a:rPr lang="en-US" sz="1400" dirty="0" err="1"/>
              <a:t>Ханский</a:t>
            </a:r>
            <a:r>
              <a:rPr lang="en-US" sz="1400" dirty="0"/>
              <a:t> </a:t>
            </a:r>
            <a:r>
              <a:rPr lang="en-US" sz="1400" dirty="0" err="1"/>
              <a:t>дворец</a:t>
            </a:r>
            <a:r>
              <a:rPr lang="en-US" sz="1400" dirty="0"/>
              <a:t> </a:t>
            </a:r>
            <a:r>
              <a:rPr lang="en-US" sz="1400" dirty="0" err="1"/>
              <a:t>строился</a:t>
            </a:r>
            <a:r>
              <a:rPr lang="en-US" sz="1400" dirty="0"/>
              <a:t> </a:t>
            </a:r>
            <a:r>
              <a:rPr lang="en-US" sz="1400" dirty="0" err="1"/>
              <a:t>по</a:t>
            </a:r>
            <a:r>
              <a:rPr lang="en-US" sz="1400" dirty="0"/>
              <a:t> </a:t>
            </a:r>
            <a:r>
              <a:rPr lang="en-US" sz="1400" dirty="0" err="1"/>
              <a:t>образцу</a:t>
            </a:r>
            <a:r>
              <a:rPr lang="en-US" sz="1400" dirty="0"/>
              <a:t> </a:t>
            </a:r>
            <a:r>
              <a:rPr lang="en-US" sz="1400" dirty="0" err="1"/>
              <a:t>ханской</a:t>
            </a:r>
            <a:r>
              <a:rPr lang="en-US" sz="1400" dirty="0"/>
              <a:t> </a:t>
            </a:r>
            <a:r>
              <a:rPr lang="en-US" sz="1400" dirty="0" err="1"/>
              <a:t>резиденции</a:t>
            </a:r>
            <a:r>
              <a:rPr lang="en-US" sz="1400" dirty="0"/>
              <a:t> в </a:t>
            </a:r>
            <a:r>
              <a:rPr lang="en-US" sz="1400" dirty="0" err="1"/>
              <a:t>Стамбуле</a:t>
            </a:r>
            <a:r>
              <a:rPr lang="en-US" sz="1400" dirty="0"/>
              <a:t>. </a:t>
            </a:r>
            <a:r>
              <a:rPr lang="en-US" sz="1400" dirty="0" err="1"/>
              <a:t>Сегодня</a:t>
            </a:r>
            <a:r>
              <a:rPr lang="en-US" sz="1400" dirty="0"/>
              <a:t> </a:t>
            </a:r>
            <a:r>
              <a:rPr lang="en-US" sz="1400" dirty="0" err="1"/>
              <a:t>во</a:t>
            </a:r>
            <a:r>
              <a:rPr lang="en-US" sz="1400" dirty="0"/>
              <a:t> </a:t>
            </a:r>
            <a:r>
              <a:rPr lang="en-US" sz="1400" dirty="0" err="1"/>
              <a:t>дворце</a:t>
            </a:r>
            <a:r>
              <a:rPr lang="en-US" sz="1400" dirty="0"/>
              <a:t> </a:t>
            </a:r>
            <a:r>
              <a:rPr lang="en-US" sz="1400" dirty="0" err="1"/>
              <a:t>находится</a:t>
            </a:r>
            <a:r>
              <a:rPr lang="en-US" sz="1400" dirty="0"/>
              <a:t> </a:t>
            </a:r>
            <a:r>
              <a:rPr lang="en-US" sz="1400" dirty="0" err="1"/>
              <a:t>музей</a:t>
            </a:r>
            <a:r>
              <a:rPr lang="en-US" sz="1400" dirty="0"/>
              <a:t>, а </a:t>
            </a:r>
            <a:r>
              <a:rPr lang="en-US" sz="1400" dirty="0" err="1"/>
              <a:t>сам</a:t>
            </a:r>
            <a:r>
              <a:rPr lang="en-US" sz="1400" dirty="0"/>
              <a:t> </a:t>
            </a:r>
            <a:r>
              <a:rPr lang="en-US" sz="1400" dirty="0" err="1"/>
              <a:t>Хан-сарай</a:t>
            </a:r>
            <a:r>
              <a:rPr lang="en-US" sz="1400" dirty="0"/>
              <a:t> </a:t>
            </a:r>
            <a:r>
              <a:rPr lang="en-US" sz="1400" dirty="0" err="1"/>
              <a:t>считается</a:t>
            </a:r>
            <a:r>
              <a:rPr lang="en-US" sz="1400" dirty="0"/>
              <a:t> </a:t>
            </a:r>
            <a:r>
              <a:rPr lang="en-US" sz="1400" dirty="0" err="1"/>
              <a:t>одним</a:t>
            </a:r>
            <a:r>
              <a:rPr lang="en-US" sz="1400" dirty="0"/>
              <a:t> </a:t>
            </a:r>
            <a:r>
              <a:rPr lang="en-US" sz="1400" dirty="0" err="1"/>
              <a:t>из</a:t>
            </a:r>
            <a:r>
              <a:rPr lang="en-US" sz="1400" dirty="0"/>
              <a:t> </a:t>
            </a:r>
            <a:r>
              <a:rPr lang="en-US" sz="1400" dirty="0" err="1"/>
              <a:t>самых</a:t>
            </a:r>
            <a:r>
              <a:rPr lang="en-US" sz="1400" dirty="0"/>
              <a:t> </a:t>
            </a:r>
            <a:r>
              <a:rPr lang="en-US" sz="1400" dirty="0" err="1"/>
              <a:t>редких</a:t>
            </a:r>
            <a:r>
              <a:rPr lang="en-US" sz="1400" dirty="0"/>
              <a:t> </a:t>
            </a:r>
            <a:r>
              <a:rPr lang="en-US" sz="1400" dirty="0" err="1"/>
              <a:t>памятников</a:t>
            </a:r>
            <a:r>
              <a:rPr lang="en-US" sz="1400" dirty="0"/>
              <a:t> </a:t>
            </a:r>
            <a:r>
              <a:rPr lang="en-US" sz="1400" dirty="0" err="1"/>
              <a:t>архитектуры</a:t>
            </a:r>
            <a:r>
              <a:rPr lang="en-US" sz="1400" dirty="0"/>
              <a:t>. </a:t>
            </a:r>
            <a:r>
              <a:rPr lang="en-US" sz="1400" dirty="0" err="1"/>
              <a:t>Это</a:t>
            </a:r>
            <a:r>
              <a:rPr lang="en-US" sz="1400" dirty="0"/>
              <a:t> </a:t>
            </a:r>
            <a:r>
              <a:rPr lang="en-US" sz="1400" dirty="0" err="1"/>
              <a:t>единственный</a:t>
            </a:r>
            <a:r>
              <a:rPr lang="en-US" sz="1400" dirty="0"/>
              <a:t> в </a:t>
            </a:r>
            <a:r>
              <a:rPr lang="en-US" sz="1400" dirty="0" err="1"/>
              <a:t>мире</a:t>
            </a:r>
            <a:r>
              <a:rPr lang="en-US" sz="1400" dirty="0"/>
              <a:t> </a:t>
            </a:r>
            <a:r>
              <a:rPr lang="en-US" sz="1400" dirty="0" err="1"/>
              <a:t>образец</a:t>
            </a:r>
            <a:r>
              <a:rPr lang="en-US" sz="1400" dirty="0"/>
              <a:t> </a:t>
            </a:r>
            <a:r>
              <a:rPr lang="en-US" sz="1400" dirty="0" err="1"/>
              <a:t>крымскотатарской</a:t>
            </a:r>
            <a:r>
              <a:rPr lang="en-US" sz="1400" dirty="0"/>
              <a:t> </a:t>
            </a:r>
            <a:r>
              <a:rPr lang="en-US" sz="1400" dirty="0" err="1"/>
              <a:t>дворцовой</a:t>
            </a:r>
            <a:r>
              <a:rPr lang="en-US" sz="1400" dirty="0"/>
              <a:t> </a:t>
            </a:r>
            <a:r>
              <a:rPr lang="en-US" sz="1400" dirty="0" err="1"/>
              <a:t>архитектуры</a:t>
            </a:r>
            <a:r>
              <a:rPr lang="en-US" sz="1400" dirty="0"/>
              <a:t>. </a:t>
            </a:r>
          </a:p>
          <a:p>
            <a:pPr algn="just" defTabSz="914400">
              <a:lnSpc>
                <a:spcPct val="90000"/>
              </a:lnSpc>
              <a:spcAft>
                <a:spcPts val="600"/>
              </a:spcAft>
            </a:pPr>
            <a:endParaRPr lang="en-US" sz="1400" dirty="0"/>
          </a:p>
          <a:p>
            <a:pPr algn="just" defTabSz="914400">
              <a:lnSpc>
                <a:spcPct val="90000"/>
              </a:lnSpc>
              <a:spcAft>
                <a:spcPts val="600"/>
              </a:spcAft>
            </a:pPr>
            <a:r>
              <a:rPr lang="en-US" sz="1400" dirty="0" err="1"/>
              <a:t>Дворец</a:t>
            </a:r>
            <a:r>
              <a:rPr lang="en-US" sz="1400" dirty="0"/>
              <a:t> </a:t>
            </a:r>
            <a:r>
              <a:rPr lang="en-US" sz="1400" dirty="0" err="1"/>
              <a:t>не</a:t>
            </a:r>
            <a:r>
              <a:rPr lang="en-US" sz="1400" dirty="0"/>
              <a:t> </a:t>
            </a:r>
            <a:r>
              <a:rPr lang="en-US" sz="1400" dirty="0" err="1"/>
              <a:t>раз</a:t>
            </a:r>
            <a:r>
              <a:rPr lang="en-US" sz="1400" dirty="0"/>
              <a:t> </a:t>
            </a:r>
            <a:r>
              <a:rPr lang="en-US" sz="1400" dirty="0" err="1"/>
              <a:t>разрушался</a:t>
            </a:r>
            <a:r>
              <a:rPr lang="en-US" sz="1400" dirty="0"/>
              <a:t> и </a:t>
            </a:r>
            <a:r>
              <a:rPr lang="en-US" sz="1400" dirty="0" err="1"/>
              <a:t>отстраивался</a:t>
            </a:r>
            <a:r>
              <a:rPr lang="en-US" sz="1400" dirty="0"/>
              <a:t>, </a:t>
            </a:r>
            <a:r>
              <a:rPr lang="en-US" sz="1400" dirty="0" err="1"/>
              <a:t>поэтому</a:t>
            </a:r>
            <a:r>
              <a:rPr lang="en-US" sz="1400" dirty="0"/>
              <a:t> с </a:t>
            </a:r>
            <a:r>
              <a:rPr lang="en-US" sz="1400" dirty="0" err="1"/>
              <a:t>годами</a:t>
            </a:r>
            <a:r>
              <a:rPr lang="en-US" sz="1400" dirty="0"/>
              <a:t> </a:t>
            </a:r>
            <a:r>
              <a:rPr lang="en-US" sz="1400" dirty="0" err="1"/>
              <a:t>свое</a:t>
            </a:r>
            <a:r>
              <a:rPr lang="en-US" sz="1400" dirty="0"/>
              <a:t> </a:t>
            </a:r>
            <a:r>
              <a:rPr lang="en-US" sz="1400" dirty="0" err="1"/>
              <a:t>былое</a:t>
            </a:r>
            <a:r>
              <a:rPr lang="en-US" sz="1400" dirty="0"/>
              <a:t> </a:t>
            </a:r>
            <a:r>
              <a:rPr lang="en-US" sz="1400" dirty="0" err="1"/>
              <a:t>великолепие</a:t>
            </a:r>
            <a:r>
              <a:rPr lang="en-US" sz="1400" dirty="0"/>
              <a:t> </a:t>
            </a:r>
            <a:r>
              <a:rPr lang="en-US" sz="1400" dirty="0" err="1"/>
              <a:t>он</a:t>
            </a:r>
            <a:r>
              <a:rPr lang="en-US" sz="1400" dirty="0"/>
              <a:t>, </a:t>
            </a:r>
            <a:r>
              <a:rPr lang="en-US" sz="1400" dirty="0" err="1"/>
              <a:t>конечно</a:t>
            </a:r>
            <a:r>
              <a:rPr lang="en-US" sz="1400" dirty="0"/>
              <a:t> </a:t>
            </a:r>
            <a:r>
              <a:rPr lang="en-US" sz="1400" dirty="0" err="1"/>
              <a:t>же</a:t>
            </a:r>
            <a:r>
              <a:rPr lang="en-US" sz="1400" dirty="0"/>
              <a:t>, </a:t>
            </a:r>
            <a:r>
              <a:rPr lang="en-US" sz="1400" dirty="0" err="1"/>
              <a:t>утратил</a:t>
            </a:r>
            <a:r>
              <a:rPr lang="en-US" sz="1400" dirty="0"/>
              <a:t>. В 60-е </a:t>
            </a:r>
            <a:r>
              <a:rPr lang="en-US" sz="1400" dirty="0" err="1"/>
              <a:t>годы</a:t>
            </a:r>
            <a:r>
              <a:rPr lang="en-US" sz="1400" dirty="0"/>
              <a:t> XX </a:t>
            </a:r>
            <a:r>
              <a:rPr lang="en-US" sz="1400" dirty="0" err="1"/>
              <a:t>века</a:t>
            </a:r>
            <a:r>
              <a:rPr lang="en-US" sz="1400" dirty="0"/>
              <a:t> </a:t>
            </a:r>
            <a:r>
              <a:rPr lang="en-US" sz="1400" dirty="0" err="1"/>
              <a:t>была</a:t>
            </a:r>
            <a:r>
              <a:rPr lang="en-US" sz="1400" dirty="0"/>
              <a:t> </a:t>
            </a:r>
            <a:r>
              <a:rPr lang="en-US" sz="1400" dirty="0" err="1"/>
              <a:t>проведена</a:t>
            </a:r>
            <a:r>
              <a:rPr lang="en-US" sz="1400" dirty="0"/>
              <a:t> </a:t>
            </a:r>
            <a:r>
              <a:rPr lang="en-US" sz="1400" dirty="0" err="1"/>
              <a:t>реставрация</a:t>
            </a:r>
            <a:r>
              <a:rPr lang="en-US" sz="1400" dirty="0"/>
              <a:t>, </a:t>
            </a:r>
            <a:r>
              <a:rPr lang="en-US" sz="1400" dirty="0" err="1"/>
              <a:t>основанная</a:t>
            </a:r>
            <a:r>
              <a:rPr lang="en-US" sz="1400" dirty="0"/>
              <a:t> </a:t>
            </a:r>
            <a:r>
              <a:rPr lang="en-US" sz="1400" dirty="0" err="1"/>
              <a:t>на</a:t>
            </a:r>
            <a:r>
              <a:rPr lang="en-US" sz="1400" dirty="0"/>
              <a:t> </a:t>
            </a:r>
            <a:r>
              <a:rPr lang="en-US" sz="1400" dirty="0" err="1"/>
              <a:t>научных</a:t>
            </a:r>
            <a:r>
              <a:rPr lang="en-US" sz="1400" dirty="0"/>
              <a:t> </a:t>
            </a:r>
            <a:r>
              <a:rPr lang="en-US" sz="1400" dirty="0" err="1"/>
              <a:t>фактах</a:t>
            </a:r>
            <a:r>
              <a:rPr lang="en-US" sz="1400" dirty="0"/>
              <a:t>, и </a:t>
            </a:r>
            <a:r>
              <a:rPr lang="en-US" sz="1400" dirty="0" err="1"/>
              <a:t>облик</a:t>
            </a:r>
            <a:r>
              <a:rPr lang="en-US" sz="1400" dirty="0"/>
              <a:t> </a:t>
            </a:r>
            <a:r>
              <a:rPr lang="en-US" sz="1400" dirty="0" err="1"/>
              <a:t>Ханского</a:t>
            </a:r>
            <a:r>
              <a:rPr lang="en-US" sz="1400" dirty="0"/>
              <a:t> </a:t>
            </a:r>
            <a:r>
              <a:rPr lang="en-US" sz="1400" dirty="0" err="1"/>
              <a:t>дворца</a:t>
            </a:r>
            <a:r>
              <a:rPr lang="en-US" sz="1400" dirty="0"/>
              <a:t> </a:t>
            </a:r>
            <a:r>
              <a:rPr lang="en-US" sz="1400" dirty="0" err="1"/>
              <a:t>удалось</a:t>
            </a:r>
            <a:r>
              <a:rPr lang="en-US" sz="1400" dirty="0"/>
              <a:t> </a:t>
            </a:r>
            <a:r>
              <a:rPr lang="en-US" sz="1400" dirty="0" err="1"/>
              <a:t>максимально</a:t>
            </a:r>
            <a:r>
              <a:rPr lang="en-US" sz="1400" dirty="0"/>
              <a:t> </a:t>
            </a:r>
            <a:r>
              <a:rPr lang="en-US" sz="1400" dirty="0" err="1"/>
              <a:t>приблизить</a:t>
            </a:r>
            <a:r>
              <a:rPr lang="en-US" sz="1400" dirty="0"/>
              <a:t> к </a:t>
            </a:r>
            <a:r>
              <a:rPr lang="en-US" sz="1400" dirty="0" err="1"/>
              <a:t>первоначальному</a:t>
            </a:r>
            <a:r>
              <a:rPr lang="en-US" sz="1400" dirty="0"/>
              <a:t>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BC0E90-1F3E-4F29-904C-2E540E3D49EF}"/>
              </a:ext>
            </a:extLst>
          </p:cNvPr>
          <p:cNvSpPr txBox="1"/>
          <p:nvPr/>
        </p:nvSpPr>
        <p:spPr>
          <a:xfrm>
            <a:off x="750242" y="632990"/>
            <a:ext cx="4062643" cy="10434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ХАНСКИЙ ДВОРЕЦ</a:t>
            </a:r>
          </a:p>
        </p:txBody>
      </p:sp>
    </p:spTree>
    <p:extLst>
      <p:ext uri="{BB962C8B-B14F-4D97-AF65-F5344CB8AC3E}">
        <p14:creationId xmlns:p14="http://schemas.microsoft.com/office/powerpoint/2010/main" val="3942669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 descr="Изображение выглядит как дерево, внешний, часы, небо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C5D2F813-4C78-42A6-9614-3E70EABC4F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8AD23D-1895-4FAA-9F80-9E45774B0FAB}"/>
              </a:ext>
            </a:extLst>
          </p:cNvPr>
          <p:cNvSpPr txBox="1"/>
          <p:nvPr/>
        </p:nvSpPr>
        <p:spPr>
          <a:xfrm>
            <a:off x="655322" y="2575033"/>
            <a:ext cx="4663128" cy="4020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 defTabSz="914400"/>
            <a:r>
              <a:rPr lang="en-US" sz="1400" dirty="0" err="1"/>
              <a:t>Большая</a:t>
            </a:r>
            <a:r>
              <a:rPr lang="en-US" sz="1400" dirty="0"/>
              <a:t> </a:t>
            </a:r>
            <a:r>
              <a:rPr lang="en-US" sz="1400" dirty="0" err="1"/>
              <a:t>Ханская</a:t>
            </a:r>
            <a:r>
              <a:rPr lang="en-US" sz="1400" dirty="0"/>
              <a:t> </a:t>
            </a:r>
            <a:r>
              <a:rPr lang="en-US" sz="1400" dirty="0" err="1"/>
              <a:t>мечеть</a:t>
            </a:r>
            <a:r>
              <a:rPr lang="en-US" sz="1400" dirty="0"/>
              <a:t> </a:t>
            </a:r>
            <a:r>
              <a:rPr lang="en-US" sz="1400" dirty="0" err="1"/>
              <a:t>находится</a:t>
            </a:r>
            <a:r>
              <a:rPr lang="en-US" sz="1400" dirty="0"/>
              <a:t> </a:t>
            </a:r>
            <a:r>
              <a:rPr lang="en-US" sz="1400" dirty="0" err="1"/>
              <a:t>на</a:t>
            </a:r>
            <a:r>
              <a:rPr lang="en-US" sz="1400" dirty="0"/>
              <a:t> </a:t>
            </a:r>
            <a:r>
              <a:rPr lang="en-US" sz="1400" dirty="0" err="1"/>
              <a:t>дворцовой</a:t>
            </a:r>
            <a:r>
              <a:rPr lang="en-US" sz="1400" dirty="0"/>
              <a:t> </a:t>
            </a:r>
            <a:r>
              <a:rPr lang="en-US" sz="1400" dirty="0" err="1"/>
              <a:t>площади</a:t>
            </a:r>
            <a:r>
              <a:rPr lang="en-US" sz="1400" dirty="0"/>
              <a:t> к </a:t>
            </a:r>
            <a:r>
              <a:rPr lang="en-US" sz="1400" dirty="0" err="1"/>
              <a:t>востоку</a:t>
            </a:r>
            <a:r>
              <a:rPr lang="en-US" sz="1400" dirty="0"/>
              <a:t> </a:t>
            </a:r>
            <a:r>
              <a:rPr lang="en-US" sz="1400" dirty="0" err="1"/>
              <a:t>от</a:t>
            </a:r>
            <a:r>
              <a:rPr lang="en-US" sz="1400" dirty="0"/>
              <a:t> </a:t>
            </a:r>
            <a:r>
              <a:rPr lang="en-US" sz="1400" dirty="0" err="1"/>
              <a:t>северных</a:t>
            </a:r>
            <a:r>
              <a:rPr lang="en-US" sz="1400" dirty="0"/>
              <a:t> </a:t>
            </a:r>
            <a:r>
              <a:rPr lang="en-US" sz="1400" dirty="0" err="1"/>
              <a:t>ворот</a:t>
            </a:r>
            <a:r>
              <a:rPr lang="en-US" sz="1400" dirty="0"/>
              <a:t>. </a:t>
            </a:r>
            <a:r>
              <a:rPr lang="en-US" sz="1400" dirty="0" err="1"/>
              <a:t>Это</a:t>
            </a:r>
            <a:r>
              <a:rPr lang="en-US" sz="1400" dirty="0"/>
              <a:t> </a:t>
            </a:r>
            <a:r>
              <a:rPr lang="en-US" sz="1400" dirty="0" err="1"/>
              <a:t>одна</a:t>
            </a:r>
            <a:r>
              <a:rPr lang="en-US" sz="1400" dirty="0"/>
              <a:t> </a:t>
            </a:r>
            <a:r>
              <a:rPr lang="en-US" sz="1400" dirty="0" err="1"/>
              <a:t>из</a:t>
            </a:r>
            <a:r>
              <a:rPr lang="en-US" sz="1400" dirty="0"/>
              <a:t> </a:t>
            </a:r>
            <a:r>
              <a:rPr lang="en-US" sz="1400" dirty="0" err="1"/>
              <a:t>крупнейших</a:t>
            </a:r>
            <a:r>
              <a:rPr lang="en-US" sz="1400" dirty="0"/>
              <a:t> </a:t>
            </a:r>
            <a:r>
              <a:rPr lang="en-US" sz="1400" dirty="0" err="1"/>
              <a:t>мечетей</a:t>
            </a:r>
            <a:r>
              <a:rPr lang="en-US" sz="1400" dirty="0"/>
              <a:t> </a:t>
            </a:r>
            <a:r>
              <a:rPr lang="en-US" sz="1400" dirty="0" err="1"/>
              <a:t>Крыма</a:t>
            </a:r>
            <a:r>
              <a:rPr lang="en-US" sz="1400" dirty="0"/>
              <a:t> и </a:t>
            </a:r>
            <a:r>
              <a:rPr lang="en-US" sz="1400" dirty="0" err="1"/>
              <a:t>первое</a:t>
            </a:r>
            <a:r>
              <a:rPr lang="en-US" sz="1400" dirty="0"/>
              <a:t> </a:t>
            </a:r>
            <a:r>
              <a:rPr lang="en-US" sz="1400" dirty="0" err="1"/>
              <a:t>из</a:t>
            </a:r>
            <a:r>
              <a:rPr lang="en-US" sz="1400" dirty="0"/>
              <a:t> </a:t>
            </a:r>
            <a:r>
              <a:rPr lang="en-US" sz="1400" dirty="0" err="1"/>
              <a:t>зданий</a:t>
            </a:r>
            <a:r>
              <a:rPr lang="en-US" sz="1400" dirty="0"/>
              <a:t> </a:t>
            </a:r>
            <a:r>
              <a:rPr lang="en-US" sz="1400" dirty="0" err="1"/>
              <a:t>ханского</a:t>
            </a:r>
            <a:r>
              <a:rPr lang="en-US" sz="1400" dirty="0"/>
              <a:t> </a:t>
            </a:r>
            <a:r>
              <a:rPr lang="en-US" sz="1400" dirty="0" err="1"/>
              <a:t>дворца</a:t>
            </a:r>
            <a:r>
              <a:rPr lang="en-US" sz="1400" dirty="0"/>
              <a:t>. </a:t>
            </a:r>
            <a:r>
              <a:rPr lang="en-US" sz="1400" dirty="0" err="1"/>
              <a:t>Мечеть</a:t>
            </a:r>
            <a:r>
              <a:rPr lang="en-US" sz="1400" dirty="0"/>
              <a:t> </a:t>
            </a:r>
            <a:r>
              <a:rPr lang="en-US" sz="1400" dirty="0" err="1"/>
              <a:t>была</a:t>
            </a:r>
            <a:r>
              <a:rPr lang="en-US" sz="1400" dirty="0"/>
              <a:t> </a:t>
            </a:r>
            <a:r>
              <a:rPr lang="en-US" sz="1400" dirty="0" err="1"/>
              <a:t>построена</a:t>
            </a:r>
            <a:r>
              <a:rPr lang="en-US" sz="1400" dirty="0"/>
              <a:t> в 1532 </a:t>
            </a:r>
            <a:r>
              <a:rPr lang="en-US" sz="1400" dirty="0" err="1"/>
              <a:t>году</a:t>
            </a:r>
            <a:r>
              <a:rPr lang="en-US" sz="1400" dirty="0"/>
              <a:t> Сахибом I Гиреем. </a:t>
            </a:r>
            <a:endParaRPr lang="ru-RU" sz="1400" dirty="0"/>
          </a:p>
          <a:p>
            <a:pPr algn="just" defTabSz="914400"/>
            <a:endParaRPr lang="ru-RU" sz="1400" dirty="0"/>
          </a:p>
          <a:p>
            <a:pPr algn="just" defTabSz="914400"/>
            <a:r>
              <a:rPr lang="en-US" sz="1400" dirty="0" err="1"/>
              <a:t>Здание</a:t>
            </a:r>
            <a:r>
              <a:rPr lang="en-US" sz="1400" dirty="0"/>
              <a:t> </a:t>
            </a:r>
            <a:r>
              <a:rPr lang="en-US" sz="1400" dirty="0" err="1"/>
              <a:t>мечети</a:t>
            </a:r>
            <a:r>
              <a:rPr lang="en-US" sz="1400" dirty="0"/>
              <a:t> </a:t>
            </a:r>
            <a:r>
              <a:rPr lang="en-US" sz="1400" dirty="0" err="1"/>
              <a:t>массивное</a:t>
            </a:r>
            <a:r>
              <a:rPr lang="en-US" sz="1400" dirty="0"/>
              <a:t>, </a:t>
            </a:r>
            <a:r>
              <a:rPr lang="en-US" sz="1400" dirty="0" err="1"/>
              <a:t>со</a:t>
            </a:r>
            <a:r>
              <a:rPr lang="en-US" sz="1400" dirty="0"/>
              <a:t> </a:t>
            </a:r>
            <a:r>
              <a:rPr lang="en-US" sz="1400" dirty="0" err="1"/>
              <a:t>стрельчатой</a:t>
            </a:r>
            <a:r>
              <a:rPr lang="en-US" sz="1400" dirty="0"/>
              <a:t> </a:t>
            </a:r>
            <a:r>
              <a:rPr lang="en-US" sz="1400" dirty="0" err="1"/>
              <a:t>аркадой</a:t>
            </a:r>
            <a:r>
              <a:rPr lang="en-US" sz="1400" dirty="0"/>
              <a:t> </a:t>
            </a:r>
            <a:r>
              <a:rPr lang="en-US" sz="1400" dirty="0" err="1"/>
              <a:t>по</a:t>
            </a:r>
            <a:r>
              <a:rPr lang="en-US" sz="1400" dirty="0"/>
              <a:t> </a:t>
            </a:r>
            <a:r>
              <a:rPr lang="en-US" sz="1400" dirty="0" err="1"/>
              <a:t>низу</a:t>
            </a:r>
            <a:r>
              <a:rPr lang="en-US" sz="1400" dirty="0"/>
              <a:t> и </a:t>
            </a:r>
            <a:r>
              <a:rPr lang="en-US" sz="1400" dirty="0" err="1"/>
              <a:t>майоликовыми</a:t>
            </a:r>
            <a:r>
              <a:rPr lang="en-US" sz="1400" dirty="0"/>
              <a:t> </a:t>
            </a:r>
            <a:r>
              <a:rPr lang="en-US" sz="1400" dirty="0" err="1"/>
              <a:t>вставками</a:t>
            </a:r>
            <a:r>
              <a:rPr lang="en-US" sz="1400" dirty="0"/>
              <a:t> </a:t>
            </a:r>
            <a:r>
              <a:rPr lang="en-US" sz="1400" dirty="0" err="1"/>
              <a:t>на</a:t>
            </a:r>
            <a:r>
              <a:rPr lang="en-US" sz="1400" dirty="0"/>
              <a:t> </a:t>
            </a:r>
            <a:r>
              <a:rPr lang="en-US" sz="1400" dirty="0" err="1"/>
              <a:t>стенах</a:t>
            </a:r>
            <a:r>
              <a:rPr lang="en-US" sz="1400" dirty="0"/>
              <a:t>. </a:t>
            </a:r>
            <a:r>
              <a:rPr lang="en-US" sz="1400" dirty="0" err="1"/>
              <a:t>Крыша</a:t>
            </a:r>
            <a:r>
              <a:rPr lang="en-US" sz="1400" dirty="0"/>
              <a:t> </a:t>
            </a:r>
            <a:r>
              <a:rPr lang="en-US" sz="1400" dirty="0" err="1"/>
              <a:t>мечети</a:t>
            </a:r>
            <a:r>
              <a:rPr lang="en-US" sz="1400" dirty="0"/>
              <a:t> </a:t>
            </a:r>
            <a:r>
              <a:rPr lang="en-US" sz="1400" dirty="0" err="1"/>
              <a:t>четырёхскатная</a:t>
            </a:r>
            <a:r>
              <a:rPr lang="en-US" sz="1400" dirty="0"/>
              <a:t> и </a:t>
            </a:r>
            <a:r>
              <a:rPr lang="en-US" sz="1400" dirty="0" err="1"/>
              <a:t>покрыта</a:t>
            </a:r>
            <a:r>
              <a:rPr lang="en-US" sz="1400" dirty="0"/>
              <a:t> </a:t>
            </a:r>
            <a:r>
              <a:rPr lang="en-US" sz="1400" dirty="0" err="1"/>
              <a:t>красной</a:t>
            </a:r>
            <a:r>
              <a:rPr lang="en-US" sz="1400" dirty="0"/>
              <a:t> </a:t>
            </a:r>
            <a:r>
              <a:rPr lang="en-US" sz="1400" dirty="0" err="1"/>
              <a:t>черепицей</a:t>
            </a:r>
            <a:r>
              <a:rPr lang="en-US" sz="1400" dirty="0"/>
              <a:t>. </a:t>
            </a:r>
            <a:r>
              <a:rPr lang="en-US" sz="1400" dirty="0" err="1"/>
              <a:t>Первоначально</a:t>
            </a:r>
            <a:r>
              <a:rPr lang="en-US" sz="1400" dirty="0"/>
              <a:t> </a:t>
            </a:r>
            <a:r>
              <a:rPr lang="en-US" sz="1400" dirty="0" err="1"/>
              <a:t>крыша</a:t>
            </a:r>
            <a:r>
              <a:rPr lang="en-US" sz="1400" dirty="0"/>
              <a:t> </a:t>
            </a:r>
            <a:r>
              <a:rPr lang="en-US" sz="1400" dirty="0" err="1"/>
              <a:t>была</a:t>
            </a:r>
            <a:r>
              <a:rPr lang="en-US" sz="1400" dirty="0"/>
              <a:t> </a:t>
            </a:r>
            <a:r>
              <a:rPr lang="en-US" sz="1400" dirty="0" err="1"/>
              <a:t>покрыта</a:t>
            </a:r>
            <a:r>
              <a:rPr lang="en-US" sz="1400" dirty="0"/>
              <a:t> </a:t>
            </a:r>
            <a:r>
              <a:rPr lang="en-US" sz="1400" dirty="0" err="1"/>
              <a:t>куполами</a:t>
            </a:r>
            <a:r>
              <a:rPr lang="en-US" sz="1400" dirty="0"/>
              <a:t>. </a:t>
            </a:r>
            <a:endParaRPr lang="ru-RU" sz="1400" dirty="0"/>
          </a:p>
          <a:p>
            <a:pPr algn="just" defTabSz="914400"/>
            <a:endParaRPr lang="ru-RU" sz="1400" dirty="0"/>
          </a:p>
          <a:p>
            <a:pPr algn="just" defTabSz="914400"/>
            <a:r>
              <a:rPr lang="en-US" sz="1400" dirty="0"/>
              <a:t>У </a:t>
            </a:r>
            <a:r>
              <a:rPr lang="en-US" sz="1400" dirty="0" err="1"/>
              <a:t>мечети</a:t>
            </a:r>
            <a:r>
              <a:rPr lang="en-US" sz="1400" dirty="0"/>
              <a:t> </a:t>
            </a:r>
            <a:r>
              <a:rPr lang="en-US" sz="1400" dirty="0" err="1"/>
              <a:t>два</a:t>
            </a:r>
            <a:r>
              <a:rPr lang="en-US" sz="1400" dirty="0"/>
              <a:t> </a:t>
            </a:r>
            <a:r>
              <a:rPr lang="en-US" sz="1400" dirty="0" err="1"/>
              <a:t>десятигранных</a:t>
            </a:r>
            <a:r>
              <a:rPr lang="en-US" sz="1400" dirty="0"/>
              <a:t> </a:t>
            </a:r>
            <a:r>
              <a:rPr lang="en-US" sz="1400" dirty="0" err="1"/>
              <a:t>минарета</a:t>
            </a:r>
            <a:r>
              <a:rPr lang="en-US" sz="1400" dirty="0"/>
              <a:t> с </a:t>
            </a:r>
            <a:r>
              <a:rPr lang="en-US" sz="1400" dirty="0" err="1"/>
              <a:t>островерхими</a:t>
            </a:r>
            <a:r>
              <a:rPr lang="en-US" sz="1400" dirty="0"/>
              <a:t> </a:t>
            </a:r>
            <a:r>
              <a:rPr lang="en-US" sz="1400" dirty="0" err="1"/>
              <a:t>крышами</a:t>
            </a:r>
            <a:r>
              <a:rPr lang="en-US" sz="1400" dirty="0"/>
              <a:t>, </a:t>
            </a:r>
            <a:r>
              <a:rPr lang="en-US" sz="1400" dirty="0" err="1"/>
              <a:t>которые</a:t>
            </a:r>
            <a:r>
              <a:rPr lang="en-US" sz="1400" dirty="0"/>
              <a:t> </a:t>
            </a:r>
            <a:r>
              <a:rPr lang="en-US" sz="1400" dirty="0" err="1"/>
              <a:t>венчаются</a:t>
            </a:r>
            <a:r>
              <a:rPr lang="en-US" sz="1400" dirty="0"/>
              <a:t> </a:t>
            </a:r>
            <a:r>
              <a:rPr lang="en-US" sz="1400" dirty="0" err="1"/>
              <a:t>бронзовыми</a:t>
            </a:r>
            <a:r>
              <a:rPr lang="en-US" sz="1400" dirty="0"/>
              <a:t> </a:t>
            </a:r>
            <a:r>
              <a:rPr lang="en-US" sz="1400" dirty="0" err="1"/>
              <a:t>алемами</a:t>
            </a:r>
            <a:r>
              <a:rPr lang="en-US" sz="1400" dirty="0"/>
              <a:t> (</a:t>
            </a:r>
            <a:r>
              <a:rPr lang="en-US" sz="1400" dirty="0" err="1"/>
              <a:t>полумесяцами</a:t>
            </a:r>
            <a:r>
              <a:rPr lang="en-US" sz="1400" dirty="0"/>
              <a:t>). </a:t>
            </a:r>
            <a:r>
              <a:rPr lang="en-US" sz="1400" dirty="0" err="1"/>
              <a:t>Высота</a:t>
            </a:r>
            <a:r>
              <a:rPr lang="en-US" sz="1400" dirty="0"/>
              <a:t> </a:t>
            </a:r>
            <a:r>
              <a:rPr lang="en-US" sz="1400" dirty="0" err="1"/>
              <a:t>минаретов</a:t>
            </a:r>
            <a:r>
              <a:rPr lang="en-US" sz="1400" dirty="0"/>
              <a:t> — 28 </a:t>
            </a:r>
            <a:r>
              <a:rPr lang="en-US" sz="1400" dirty="0" err="1"/>
              <a:t>метров</a:t>
            </a:r>
            <a:r>
              <a:rPr lang="en-US" sz="1400" dirty="0"/>
              <a:t>. </a:t>
            </a:r>
            <a:r>
              <a:rPr lang="en-US" sz="1400" dirty="0" err="1"/>
              <a:t>Наверх</a:t>
            </a:r>
            <a:r>
              <a:rPr lang="en-US" sz="1400" dirty="0"/>
              <a:t> </a:t>
            </a:r>
            <a:r>
              <a:rPr lang="en-US" sz="1400" dirty="0" err="1"/>
              <a:t>ведут</a:t>
            </a:r>
            <a:r>
              <a:rPr lang="en-US" sz="1400" dirty="0"/>
              <a:t> </a:t>
            </a:r>
            <a:r>
              <a:rPr lang="en-US" sz="1400" dirty="0" err="1"/>
              <a:t>каменные</a:t>
            </a:r>
            <a:r>
              <a:rPr lang="en-US" sz="1400" dirty="0"/>
              <a:t> </a:t>
            </a:r>
            <a:r>
              <a:rPr lang="en-US" sz="1400" dirty="0" err="1"/>
              <a:t>винтовые</a:t>
            </a:r>
            <a:r>
              <a:rPr lang="en-US" sz="1400" dirty="0"/>
              <a:t> </a:t>
            </a:r>
            <a:r>
              <a:rPr lang="en-US" sz="1400" dirty="0" err="1"/>
              <a:t>лестницы</a:t>
            </a:r>
            <a:r>
              <a:rPr lang="en-US" sz="1400" dirty="0"/>
              <a:t> </a:t>
            </a:r>
            <a:r>
              <a:rPr lang="en-US" sz="1400" dirty="0" err="1"/>
              <a:t>внутри</a:t>
            </a:r>
            <a:r>
              <a:rPr lang="en-US" sz="1400" dirty="0"/>
              <a:t> </a:t>
            </a:r>
            <a:r>
              <a:rPr lang="en-US" sz="1400" dirty="0" err="1"/>
              <a:t>минаретов</a:t>
            </a:r>
            <a:r>
              <a:rPr lang="en-US" sz="1400" dirty="0"/>
              <a:t>. </a:t>
            </a:r>
            <a:r>
              <a:rPr lang="en-US" sz="1400" dirty="0" err="1"/>
              <a:t>Башни</a:t>
            </a:r>
            <a:r>
              <a:rPr lang="en-US" sz="1400" dirty="0"/>
              <a:t> </a:t>
            </a:r>
            <a:r>
              <a:rPr lang="en-US" sz="1400" dirty="0" err="1"/>
              <a:t>минаретов</a:t>
            </a:r>
            <a:r>
              <a:rPr lang="en-US" sz="1400" dirty="0"/>
              <a:t> </a:t>
            </a:r>
            <a:r>
              <a:rPr lang="en-US" sz="1400" dirty="0" err="1"/>
              <a:t>сложены</a:t>
            </a:r>
            <a:r>
              <a:rPr lang="en-US" sz="1400" dirty="0"/>
              <a:t> </a:t>
            </a:r>
            <a:r>
              <a:rPr lang="en-US" sz="1400" dirty="0" err="1"/>
              <a:t>из</a:t>
            </a:r>
            <a:r>
              <a:rPr lang="en-US" sz="1400" dirty="0"/>
              <a:t> </a:t>
            </a:r>
            <a:r>
              <a:rPr lang="en-US" sz="1400" dirty="0" err="1"/>
              <a:t>отёсанных</a:t>
            </a:r>
            <a:r>
              <a:rPr lang="en-US" sz="1400" dirty="0"/>
              <a:t> </a:t>
            </a:r>
            <a:r>
              <a:rPr lang="en-US" sz="1400" dirty="0" err="1"/>
              <a:t>каменных</a:t>
            </a:r>
            <a:r>
              <a:rPr lang="en-US" sz="1400" dirty="0"/>
              <a:t> </a:t>
            </a:r>
            <a:r>
              <a:rPr lang="en-US" sz="1400" dirty="0" err="1"/>
              <a:t>плит</a:t>
            </a:r>
            <a:r>
              <a:rPr lang="en-US" sz="1400" dirty="0"/>
              <a:t>, </a:t>
            </a:r>
            <a:r>
              <a:rPr lang="en-US" sz="1400" dirty="0" err="1"/>
              <a:t>которые</a:t>
            </a:r>
            <a:r>
              <a:rPr lang="en-US" sz="1400" dirty="0"/>
              <a:t> </a:t>
            </a:r>
            <a:r>
              <a:rPr lang="en-US" sz="1400" dirty="0" err="1"/>
              <a:t>скреплены</a:t>
            </a:r>
            <a:r>
              <a:rPr lang="en-US" sz="1400" dirty="0"/>
              <a:t> </a:t>
            </a:r>
            <a:r>
              <a:rPr lang="en-US" sz="1400" dirty="0" err="1"/>
              <a:t>между</a:t>
            </a:r>
            <a:r>
              <a:rPr lang="en-US" sz="1400" dirty="0"/>
              <a:t> </a:t>
            </a:r>
            <a:r>
              <a:rPr lang="en-US" sz="1400" dirty="0" err="1"/>
              <a:t>собой</a:t>
            </a:r>
            <a:r>
              <a:rPr lang="en-US" sz="1400" dirty="0"/>
              <a:t> </a:t>
            </a:r>
            <a:r>
              <a:rPr lang="en-US" sz="1400" dirty="0" err="1"/>
              <a:t>свинцовыми</a:t>
            </a:r>
            <a:r>
              <a:rPr lang="en-US" sz="1400" dirty="0"/>
              <a:t> </a:t>
            </a:r>
            <a:r>
              <a:rPr lang="en-US" sz="1400" dirty="0" err="1"/>
              <a:t>вставками</a:t>
            </a:r>
            <a:r>
              <a:rPr lang="en-US" sz="1400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BC0E90-1F3E-4F29-904C-2E540E3D49EF}"/>
              </a:ext>
            </a:extLst>
          </p:cNvPr>
          <p:cNvSpPr txBox="1"/>
          <p:nvPr/>
        </p:nvSpPr>
        <p:spPr>
          <a:xfrm>
            <a:off x="655320" y="365125"/>
            <a:ext cx="5120114" cy="169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БОЛЬШАЯ ХАНСКАЯ МЕЧЕТЬ</a:t>
            </a:r>
          </a:p>
        </p:txBody>
      </p:sp>
    </p:spTree>
    <p:extLst>
      <p:ext uri="{BB962C8B-B14F-4D97-AF65-F5344CB8AC3E}">
        <p14:creationId xmlns:p14="http://schemas.microsoft.com/office/powerpoint/2010/main" val="2949544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рава, внешний, здание, дерево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D0899E9C-7B0D-4DF0-872B-B7B0FCB4F6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6090612" y="10"/>
            <a:ext cx="6101387" cy="6857990"/>
          </a:xfrm>
          <a:prstGeom prst="rect">
            <a:avLst/>
          </a:prstGeom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8AD23D-1895-4FAA-9F80-9E45774B0FAB}"/>
              </a:ext>
            </a:extLst>
          </p:cNvPr>
          <p:cNvSpPr txBox="1"/>
          <p:nvPr/>
        </p:nvSpPr>
        <p:spPr>
          <a:xfrm>
            <a:off x="648930" y="1760220"/>
            <a:ext cx="5127029" cy="4845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 defTabSz="914400"/>
            <a:r>
              <a:rPr lang="en-US" sz="1400" dirty="0" err="1"/>
              <a:t>Могилы</a:t>
            </a:r>
            <a:r>
              <a:rPr lang="en-US" sz="1400" dirty="0"/>
              <a:t> </a:t>
            </a:r>
            <a:r>
              <a:rPr lang="en-US" sz="1400" dirty="0" err="1"/>
              <a:t>крымских</a:t>
            </a:r>
            <a:r>
              <a:rPr lang="en-US" sz="1400" dirty="0"/>
              <a:t> </a:t>
            </a:r>
            <a:r>
              <a:rPr lang="en-US" sz="1400" dirty="0" err="1"/>
              <a:t>ханов</a:t>
            </a:r>
            <a:r>
              <a:rPr lang="en-US" sz="1400" dirty="0"/>
              <a:t> и </a:t>
            </a:r>
            <a:r>
              <a:rPr lang="en-US" sz="1400" dirty="0" err="1"/>
              <a:t>членов</a:t>
            </a:r>
            <a:r>
              <a:rPr lang="en-US" sz="1400" dirty="0"/>
              <a:t> </a:t>
            </a:r>
            <a:r>
              <a:rPr lang="en-US" sz="1400" dirty="0" err="1"/>
              <a:t>их</a:t>
            </a:r>
            <a:r>
              <a:rPr lang="en-US" sz="1400" dirty="0"/>
              <a:t> </a:t>
            </a:r>
            <a:r>
              <a:rPr lang="en-US" sz="1400" dirty="0" err="1"/>
              <a:t>семей</a:t>
            </a:r>
            <a:r>
              <a:rPr lang="en-US" sz="1400" dirty="0"/>
              <a:t>. </a:t>
            </a:r>
            <a:r>
              <a:rPr lang="en-US" sz="1400" dirty="0" err="1"/>
              <a:t>На</a:t>
            </a:r>
            <a:r>
              <a:rPr lang="en-US" sz="1400" dirty="0"/>
              <a:t> </a:t>
            </a:r>
            <a:r>
              <a:rPr lang="en-US" sz="1400" dirty="0" err="1"/>
              <a:t>территории</a:t>
            </a:r>
            <a:r>
              <a:rPr lang="en-US" sz="1400" dirty="0"/>
              <a:t> </a:t>
            </a:r>
            <a:r>
              <a:rPr lang="en-US" sz="1400" dirty="0" err="1"/>
              <a:t>дворцового</a:t>
            </a:r>
            <a:r>
              <a:rPr lang="en-US" sz="1400" dirty="0"/>
              <a:t> </a:t>
            </a:r>
            <a:r>
              <a:rPr lang="en-US" sz="1400" dirty="0" err="1"/>
              <a:t>кладбища</a:t>
            </a:r>
            <a:r>
              <a:rPr lang="en-US" sz="1400" dirty="0"/>
              <a:t> </a:t>
            </a:r>
            <a:r>
              <a:rPr lang="en-US" sz="1400" dirty="0" err="1"/>
              <a:t>захоронены</a:t>
            </a:r>
            <a:r>
              <a:rPr lang="en-US" sz="1400" dirty="0"/>
              <a:t> 16 </a:t>
            </a:r>
            <a:r>
              <a:rPr lang="en-US" sz="1400" dirty="0" err="1"/>
              <a:t>ханов</a:t>
            </a:r>
            <a:r>
              <a:rPr lang="en-US" sz="1400" dirty="0"/>
              <a:t>, а </a:t>
            </a:r>
            <a:r>
              <a:rPr lang="en-US" sz="1400" dirty="0" err="1"/>
              <a:t>также</a:t>
            </a:r>
            <a:r>
              <a:rPr lang="en-US" sz="1400" dirty="0"/>
              <a:t> </a:t>
            </a:r>
            <a:r>
              <a:rPr lang="en-US" sz="1400" dirty="0" err="1"/>
              <a:t>их</a:t>
            </a:r>
            <a:r>
              <a:rPr lang="en-US" sz="1400" dirty="0"/>
              <a:t> </a:t>
            </a:r>
            <a:r>
              <a:rPr lang="en-US" sz="1400" dirty="0" err="1"/>
              <a:t>родственники</a:t>
            </a:r>
            <a:r>
              <a:rPr lang="en-US" sz="1400" dirty="0"/>
              <a:t> и </a:t>
            </a:r>
            <a:r>
              <a:rPr lang="en-US" sz="1400" dirty="0" err="1"/>
              <a:t>люди</a:t>
            </a:r>
            <a:r>
              <a:rPr lang="en-US" sz="1400" dirty="0"/>
              <a:t> </a:t>
            </a:r>
            <a:r>
              <a:rPr lang="en-US" sz="1400" dirty="0" err="1"/>
              <a:t>из</a:t>
            </a:r>
            <a:r>
              <a:rPr lang="en-US" sz="1400" dirty="0"/>
              <a:t> </a:t>
            </a:r>
            <a:r>
              <a:rPr lang="en-US" sz="1400" dirty="0" err="1"/>
              <a:t>ближайшего</a:t>
            </a:r>
            <a:r>
              <a:rPr lang="en-US" sz="1400" dirty="0"/>
              <a:t> </a:t>
            </a:r>
            <a:r>
              <a:rPr lang="en-US" sz="1400" dirty="0" err="1"/>
              <a:t>окружения</a:t>
            </a:r>
            <a:r>
              <a:rPr lang="en-US" sz="1400" dirty="0"/>
              <a:t>. </a:t>
            </a:r>
            <a:r>
              <a:rPr lang="en-US" sz="1400" dirty="0" err="1"/>
              <a:t>Надписи</a:t>
            </a:r>
            <a:r>
              <a:rPr lang="en-US" sz="1400" dirty="0"/>
              <a:t> </a:t>
            </a:r>
            <a:r>
              <a:rPr lang="en-US" sz="1400" dirty="0" err="1"/>
              <a:t>высечены</a:t>
            </a:r>
            <a:r>
              <a:rPr lang="en-US" sz="1400" dirty="0"/>
              <a:t> </a:t>
            </a:r>
            <a:r>
              <a:rPr lang="en-US" sz="1400" dirty="0" err="1"/>
              <a:t>на</a:t>
            </a:r>
            <a:r>
              <a:rPr lang="en-US" sz="1400" dirty="0"/>
              <a:t> </a:t>
            </a:r>
            <a:r>
              <a:rPr lang="en-US" sz="1400" dirty="0" err="1"/>
              <a:t>турецком</a:t>
            </a:r>
            <a:r>
              <a:rPr lang="en-US" sz="1400" dirty="0"/>
              <a:t> </a:t>
            </a:r>
            <a:r>
              <a:rPr lang="en-US" sz="1400" dirty="0" err="1"/>
              <a:t>языке</a:t>
            </a:r>
            <a:r>
              <a:rPr lang="en-US" sz="1400" dirty="0"/>
              <a:t> в </a:t>
            </a:r>
            <a:r>
              <a:rPr lang="en-US" sz="1400" dirty="0" err="1"/>
              <a:t>виде</a:t>
            </a:r>
            <a:r>
              <a:rPr lang="en-US" sz="1400" dirty="0"/>
              <a:t> </a:t>
            </a:r>
            <a:r>
              <a:rPr lang="en-US" sz="1400" dirty="0" err="1"/>
              <a:t>стихотворных</a:t>
            </a:r>
            <a:r>
              <a:rPr lang="en-US" sz="1400" dirty="0"/>
              <a:t> </a:t>
            </a:r>
            <a:r>
              <a:rPr lang="en-US" sz="1400" dirty="0" err="1"/>
              <a:t>эпитафий</a:t>
            </a:r>
            <a:r>
              <a:rPr lang="en-US" sz="1400" dirty="0"/>
              <a:t>, с </a:t>
            </a:r>
            <a:r>
              <a:rPr lang="en-US" sz="1400" dirty="0" err="1"/>
              <a:t>непременным</a:t>
            </a:r>
            <a:r>
              <a:rPr lang="en-US" sz="1400" dirty="0"/>
              <a:t> </a:t>
            </a:r>
            <a:r>
              <a:rPr lang="en-US" sz="1400" dirty="0" err="1"/>
              <a:t>указанием</a:t>
            </a:r>
            <a:r>
              <a:rPr lang="en-US" sz="1400" dirty="0"/>
              <a:t> </a:t>
            </a:r>
            <a:r>
              <a:rPr lang="en-US" sz="1400" dirty="0" err="1"/>
              <a:t>имени</a:t>
            </a:r>
            <a:r>
              <a:rPr lang="en-US" sz="1400" dirty="0"/>
              <a:t> </a:t>
            </a:r>
            <a:r>
              <a:rPr lang="en-US" sz="1400" dirty="0" err="1"/>
              <a:t>поэта</a:t>
            </a:r>
            <a:r>
              <a:rPr lang="en-US" sz="1400" dirty="0"/>
              <a:t>. </a:t>
            </a:r>
          </a:p>
          <a:p>
            <a:pPr algn="just" defTabSz="914400"/>
            <a:endParaRPr lang="en-US" sz="1400" dirty="0"/>
          </a:p>
          <a:p>
            <a:pPr algn="just" defTabSz="914400"/>
            <a:r>
              <a:rPr lang="en-US" sz="1400" dirty="0" err="1"/>
              <a:t>Как</a:t>
            </a:r>
            <a:r>
              <a:rPr lang="en-US" sz="1400" dirty="0"/>
              <a:t> </a:t>
            </a:r>
            <a:r>
              <a:rPr lang="en-US" sz="1400" dirty="0" err="1"/>
              <a:t>правило</a:t>
            </a:r>
            <a:r>
              <a:rPr lang="en-US" sz="1400" dirty="0"/>
              <a:t>, </a:t>
            </a:r>
            <a:r>
              <a:rPr lang="en-US" sz="1400" dirty="0" err="1"/>
              <a:t>надгробные</a:t>
            </a:r>
            <a:r>
              <a:rPr lang="en-US" sz="1400" dirty="0"/>
              <a:t> </a:t>
            </a:r>
            <a:r>
              <a:rPr lang="en-US" sz="1400" dirty="0" err="1"/>
              <a:t>панегирики</a:t>
            </a:r>
            <a:r>
              <a:rPr lang="en-US" sz="1400" dirty="0"/>
              <a:t> </a:t>
            </a:r>
            <a:r>
              <a:rPr lang="en-US" sz="1400" dirty="0" err="1"/>
              <a:t>отражают</a:t>
            </a:r>
            <a:r>
              <a:rPr lang="en-US" sz="1400" dirty="0"/>
              <a:t> </a:t>
            </a:r>
            <a:r>
              <a:rPr lang="en-US" sz="1400" dirty="0" err="1"/>
              <a:t>сущность</a:t>
            </a:r>
            <a:r>
              <a:rPr lang="en-US" sz="1400" dirty="0"/>
              <a:t> и </a:t>
            </a:r>
            <a:r>
              <a:rPr lang="en-US" sz="1400" dirty="0" err="1"/>
              <a:t>внешние</a:t>
            </a:r>
            <a:r>
              <a:rPr lang="en-US" sz="1400" dirty="0"/>
              <a:t> </a:t>
            </a:r>
            <a:r>
              <a:rPr lang="en-US" sz="1400" dirty="0" err="1"/>
              <a:t>черты</a:t>
            </a:r>
            <a:r>
              <a:rPr lang="en-US" sz="1400" dirty="0"/>
              <a:t> </a:t>
            </a:r>
            <a:r>
              <a:rPr lang="en-US" sz="1400" dirty="0" err="1"/>
              <a:t>покойного</a:t>
            </a:r>
            <a:r>
              <a:rPr lang="en-US" sz="1400" dirty="0"/>
              <a:t>: «</a:t>
            </a:r>
            <a:r>
              <a:rPr lang="en-US" sz="1400" dirty="0" err="1"/>
              <a:t>Война</a:t>
            </a:r>
            <a:r>
              <a:rPr lang="en-US" sz="1400" dirty="0"/>
              <a:t> </a:t>
            </a:r>
            <a:r>
              <a:rPr lang="en-US" sz="1400" dirty="0" err="1"/>
              <a:t>была</a:t>
            </a:r>
            <a:r>
              <a:rPr lang="en-US" sz="1400" dirty="0"/>
              <a:t> </a:t>
            </a:r>
            <a:r>
              <a:rPr lang="en-US" sz="1400" dirty="0" err="1"/>
              <a:t>ремеслом</a:t>
            </a:r>
            <a:r>
              <a:rPr lang="en-US" sz="1400" dirty="0"/>
              <a:t> </a:t>
            </a:r>
            <a:r>
              <a:rPr lang="en-US" sz="1400" dirty="0" err="1"/>
              <a:t>знаменитого</a:t>
            </a:r>
            <a:r>
              <a:rPr lang="en-US" sz="1400" dirty="0"/>
              <a:t> </a:t>
            </a:r>
            <a:r>
              <a:rPr lang="en-US" sz="1400" dirty="0" err="1"/>
              <a:t>Крым-Гирей-хана</a:t>
            </a:r>
            <a:r>
              <a:rPr lang="en-US" sz="1400" dirty="0"/>
              <a:t>; </a:t>
            </a:r>
            <a:r>
              <a:rPr lang="en-US" sz="1400" dirty="0" err="1"/>
              <a:t>глаза</a:t>
            </a:r>
            <a:r>
              <a:rPr lang="en-US" sz="1400" dirty="0"/>
              <a:t> </a:t>
            </a:r>
            <a:r>
              <a:rPr lang="en-US" sz="1400" dirty="0" err="1"/>
              <a:t>голубого</a:t>
            </a:r>
            <a:r>
              <a:rPr lang="en-US" sz="1400" dirty="0"/>
              <a:t> </a:t>
            </a:r>
            <a:r>
              <a:rPr lang="en-US" sz="1400" dirty="0" err="1"/>
              <a:t>неба</a:t>
            </a:r>
            <a:r>
              <a:rPr lang="en-US" sz="1400" dirty="0"/>
              <a:t> </a:t>
            </a:r>
            <a:r>
              <a:rPr lang="en-US" sz="1400" dirty="0" err="1"/>
              <a:t>не</a:t>
            </a:r>
            <a:r>
              <a:rPr lang="en-US" sz="1400" dirty="0"/>
              <a:t> </a:t>
            </a:r>
            <a:r>
              <a:rPr lang="en-US" sz="1400" dirty="0" err="1"/>
              <a:t>видали</a:t>
            </a:r>
            <a:r>
              <a:rPr lang="en-US" sz="1400" dirty="0"/>
              <a:t> </a:t>
            </a:r>
            <a:r>
              <a:rPr lang="en-US" sz="1400" dirty="0" err="1"/>
              <a:t>ему</a:t>
            </a:r>
            <a:r>
              <a:rPr lang="en-US" sz="1400" dirty="0"/>
              <a:t> </a:t>
            </a:r>
            <a:r>
              <a:rPr lang="en-US" sz="1400" dirty="0" err="1"/>
              <a:t>равного</a:t>
            </a:r>
            <a:r>
              <a:rPr lang="en-US" sz="1400" dirty="0"/>
              <a:t>». </a:t>
            </a:r>
          </a:p>
          <a:p>
            <a:pPr algn="just" defTabSz="914400"/>
            <a:endParaRPr lang="en-US" sz="1400" dirty="0"/>
          </a:p>
          <a:p>
            <a:pPr algn="just" defTabSz="914400"/>
            <a:r>
              <a:rPr lang="en-US" sz="1400" dirty="0" err="1"/>
              <a:t>Витиеватые</a:t>
            </a:r>
            <a:r>
              <a:rPr lang="en-US" sz="1400" dirty="0"/>
              <a:t> </a:t>
            </a:r>
            <a:r>
              <a:rPr lang="en-US" sz="1400" dirty="0" err="1"/>
              <a:t>фразы</a:t>
            </a:r>
            <a:r>
              <a:rPr lang="en-US" sz="1400" dirty="0"/>
              <a:t> </a:t>
            </a:r>
            <a:r>
              <a:rPr lang="en-US" sz="1400" dirty="0" err="1"/>
              <a:t>повествуют</a:t>
            </a:r>
            <a:r>
              <a:rPr lang="en-US" sz="1400" dirty="0"/>
              <a:t> о </a:t>
            </a:r>
            <a:r>
              <a:rPr lang="en-US" sz="1400" dirty="0" err="1"/>
              <a:t>земной</a:t>
            </a:r>
            <a:r>
              <a:rPr lang="en-US" sz="1400" dirty="0"/>
              <a:t> </a:t>
            </a:r>
            <a:r>
              <a:rPr lang="en-US" sz="1400" dirty="0" err="1"/>
              <a:t>суете</a:t>
            </a:r>
            <a:r>
              <a:rPr lang="en-US" sz="1400" dirty="0"/>
              <a:t>: «</a:t>
            </a:r>
            <a:r>
              <a:rPr lang="en-US" sz="1400" dirty="0" err="1"/>
              <a:t>Смерть</a:t>
            </a:r>
            <a:r>
              <a:rPr lang="en-US" sz="1400" dirty="0"/>
              <a:t> </a:t>
            </a:r>
            <a:r>
              <a:rPr lang="en-US" sz="1400" dirty="0" err="1"/>
              <a:t>есть</a:t>
            </a:r>
            <a:r>
              <a:rPr lang="en-US" sz="1400" dirty="0"/>
              <a:t> </a:t>
            </a:r>
            <a:r>
              <a:rPr lang="en-US" sz="1400" dirty="0" err="1"/>
              <a:t>чаша</a:t>
            </a:r>
            <a:r>
              <a:rPr lang="en-US" sz="1400" dirty="0"/>
              <a:t> с </a:t>
            </a:r>
            <a:r>
              <a:rPr lang="en-US" sz="1400" dirty="0" err="1"/>
              <a:t>вином</a:t>
            </a:r>
            <a:r>
              <a:rPr lang="en-US" sz="1400" dirty="0"/>
              <a:t>, </a:t>
            </a:r>
            <a:r>
              <a:rPr lang="en-US" sz="1400" dirty="0" err="1"/>
              <a:t>которую</a:t>
            </a:r>
            <a:r>
              <a:rPr lang="en-US" sz="1400" dirty="0"/>
              <a:t> </a:t>
            </a:r>
            <a:r>
              <a:rPr lang="en-US" sz="1400" dirty="0" err="1"/>
              <a:t>пьет</a:t>
            </a:r>
            <a:r>
              <a:rPr lang="en-US" sz="1400" dirty="0"/>
              <a:t> </a:t>
            </a:r>
            <a:r>
              <a:rPr lang="en-US" sz="1400" dirty="0" err="1"/>
              <a:t>все</a:t>
            </a:r>
            <a:r>
              <a:rPr lang="en-US" sz="1400" dirty="0"/>
              <a:t> </a:t>
            </a:r>
            <a:r>
              <a:rPr lang="en-US" sz="1400" dirty="0" err="1"/>
              <a:t>живое</a:t>
            </a:r>
            <a:r>
              <a:rPr lang="en-US" sz="1400" dirty="0"/>
              <a:t>. </a:t>
            </a:r>
            <a:r>
              <a:rPr lang="en-US" sz="1400" dirty="0" err="1"/>
              <a:t>Могила</a:t>
            </a:r>
            <a:r>
              <a:rPr lang="en-US" sz="1400" dirty="0"/>
              <a:t> </a:t>
            </a:r>
            <a:r>
              <a:rPr lang="en-US" sz="1400" dirty="0" err="1"/>
              <a:t>есть</a:t>
            </a:r>
            <a:r>
              <a:rPr lang="en-US" sz="1400" dirty="0"/>
              <a:t> </a:t>
            </a:r>
            <a:r>
              <a:rPr lang="en-US" sz="1400" dirty="0" err="1"/>
              <a:t>жилище</a:t>
            </a:r>
            <a:r>
              <a:rPr lang="en-US" sz="1400" dirty="0"/>
              <a:t>, в </a:t>
            </a:r>
            <a:r>
              <a:rPr lang="en-US" sz="1400" dirty="0" err="1"/>
              <a:t>которую</a:t>
            </a:r>
            <a:r>
              <a:rPr lang="en-US" sz="1400" dirty="0"/>
              <a:t> </a:t>
            </a:r>
            <a:r>
              <a:rPr lang="en-US" sz="1400" dirty="0" err="1"/>
              <a:t>сходит</a:t>
            </a:r>
            <a:r>
              <a:rPr lang="en-US" sz="1400" dirty="0"/>
              <a:t> </a:t>
            </a:r>
            <a:r>
              <a:rPr lang="en-US" sz="1400" dirty="0" err="1"/>
              <a:t>всякий</a:t>
            </a:r>
            <a:r>
              <a:rPr lang="en-US" sz="1400" dirty="0"/>
              <a:t> </a:t>
            </a:r>
            <a:r>
              <a:rPr lang="en-US" sz="1400" dirty="0" err="1"/>
              <a:t>человек</a:t>
            </a:r>
            <a:r>
              <a:rPr lang="en-US" sz="1400" dirty="0"/>
              <a:t>». </a:t>
            </a:r>
          </a:p>
          <a:p>
            <a:pPr algn="just" defTabSz="914400"/>
            <a:endParaRPr lang="en-US" sz="1400" dirty="0"/>
          </a:p>
          <a:p>
            <a:pPr algn="just" defTabSz="914400"/>
            <a:r>
              <a:rPr lang="en-US" sz="1400" dirty="0" err="1"/>
              <a:t>Назидательные</a:t>
            </a:r>
            <a:r>
              <a:rPr lang="en-US" sz="1400" dirty="0"/>
              <a:t> </a:t>
            </a:r>
            <a:r>
              <a:rPr lang="en-US" sz="1400" dirty="0" err="1"/>
              <a:t>надписи</a:t>
            </a:r>
            <a:r>
              <a:rPr lang="en-US" sz="1400" dirty="0"/>
              <a:t> </a:t>
            </a:r>
            <a:r>
              <a:rPr lang="en-US" sz="1400" dirty="0" err="1"/>
              <a:t>напоминают</a:t>
            </a:r>
            <a:r>
              <a:rPr lang="en-US" sz="1400" dirty="0"/>
              <a:t> о </a:t>
            </a:r>
            <a:r>
              <a:rPr lang="en-US" sz="1400" dirty="0" err="1"/>
              <a:t>том</a:t>
            </a:r>
            <a:r>
              <a:rPr lang="en-US" sz="1400" dirty="0"/>
              <a:t>, </a:t>
            </a:r>
            <a:r>
              <a:rPr lang="en-US" sz="1400" dirty="0" err="1"/>
              <a:t>что</a:t>
            </a:r>
            <a:r>
              <a:rPr lang="en-US" sz="1400" dirty="0"/>
              <a:t> «</a:t>
            </a:r>
            <a:r>
              <a:rPr lang="en-US" sz="1400" dirty="0" err="1"/>
              <a:t>посещение</a:t>
            </a:r>
            <a:r>
              <a:rPr lang="en-US" sz="1400" dirty="0"/>
              <a:t> </a:t>
            </a:r>
            <a:r>
              <a:rPr lang="en-US" sz="1400" dirty="0" err="1"/>
              <a:t>могилы</a:t>
            </a:r>
            <a:r>
              <a:rPr lang="en-US" sz="1400" dirty="0"/>
              <a:t> </a:t>
            </a:r>
            <a:r>
              <a:rPr lang="en-US" sz="1400" dirty="0" err="1"/>
              <a:t>умершего</a:t>
            </a:r>
            <a:r>
              <a:rPr lang="en-US" sz="1400" dirty="0"/>
              <a:t> </a:t>
            </a:r>
            <a:r>
              <a:rPr lang="en-US" sz="1400" dirty="0" err="1"/>
              <a:t>означает</a:t>
            </a:r>
            <a:r>
              <a:rPr lang="en-US" sz="1400" dirty="0"/>
              <a:t> </a:t>
            </a:r>
            <a:r>
              <a:rPr lang="en-US" sz="1400" dirty="0" err="1"/>
              <a:t>молитву</a:t>
            </a:r>
            <a:r>
              <a:rPr lang="en-US" sz="1400" dirty="0"/>
              <a:t> </a:t>
            </a:r>
            <a:r>
              <a:rPr lang="en-US" sz="1400" dirty="0" err="1"/>
              <a:t>за</a:t>
            </a:r>
            <a:r>
              <a:rPr lang="en-US" sz="1400" dirty="0"/>
              <a:t> </a:t>
            </a:r>
            <a:r>
              <a:rPr lang="en-US" sz="1400" dirty="0" err="1"/>
              <a:t>него</a:t>
            </a:r>
            <a:r>
              <a:rPr lang="en-US" sz="1400" dirty="0"/>
              <a:t>». </a:t>
            </a:r>
            <a:r>
              <a:rPr lang="en-US" sz="1400" dirty="0" err="1"/>
              <a:t>Самая</a:t>
            </a:r>
            <a:r>
              <a:rPr lang="en-US" sz="1400" dirty="0"/>
              <a:t> </a:t>
            </a:r>
            <a:r>
              <a:rPr lang="en-US" sz="1400" dirty="0" err="1"/>
              <a:t>поэтичная</a:t>
            </a:r>
            <a:r>
              <a:rPr lang="en-US" sz="1400" dirty="0"/>
              <a:t> </a:t>
            </a:r>
            <a:r>
              <a:rPr lang="en-US" sz="1400" dirty="0" err="1"/>
              <a:t>эпитафия</a:t>
            </a:r>
            <a:r>
              <a:rPr lang="en-US" sz="1400" dirty="0"/>
              <a:t> </a:t>
            </a:r>
            <a:r>
              <a:rPr lang="en-US" sz="1400" dirty="0" err="1"/>
              <a:t>помещена</a:t>
            </a:r>
            <a:r>
              <a:rPr lang="en-US" sz="1400" dirty="0"/>
              <a:t> </a:t>
            </a:r>
            <a:r>
              <a:rPr lang="en-US" sz="1400" dirty="0" err="1"/>
              <a:t>на</a:t>
            </a:r>
            <a:r>
              <a:rPr lang="en-US" sz="1400" dirty="0"/>
              <a:t> </a:t>
            </a:r>
            <a:r>
              <a:rPr lang="en-US" sz="1400" dirty="0" err="1"/>
              <a:t>могиле</a:t>
            </a:r>
            <a:r>
              <a:rPr lang="en-US" sz="1400" dirty="0"/>
              <a:t> 12-летней </a:t>
            </a:r>
            <a:r>
              <a:rPr lang="en-US" sz="1400" dirty="0" err="1"/>
              <a:t>дочери</a:t>
            </a:r>
            <a:r>
              <a:rPr lang="en-US" sz="1400" dirty="0"/>
              <a:t> </a:t>
            </a:r>
            <a:r>
              <a:rPr lang="en-US" sz="1400" dirty="0" err="1"/>
              <a:t>хана</a:t>
            </a:r>
            <a:r>
              <a:rPr lang="en-US" sz="1400" dirty="0"/>
              <a:t> «</a:t>
            </a:r>
            <a:r>
              <a:rPr lang="en-US" sz="1400" dirty="0" err="1"/>
              <a:t>Фераха-султана-ханым</a:t>
            </a:r>
            <a:r>
              <a:rPr lang="en-US" sz="1400" dirty="0"/>
              <a:t>, </a:t>
            </a:r>
            <a:r>
              <a:rPr lang="en-US" sz="1400" dirty="0" err="1"/>
              <a:t>которая</a:t>
            </a:r>
            <a:r>
              <a:rPr lang="en-US" sz="1400" dirty="0"/>
              <a:t> </a:t>
            </a:r>
            <a:r>
              <a:rPr lang="en-US" sz="1400" dirty="0" err="1"/>
              <a:t>оставила</a:t>
            </a:r>
            <a:r>
              <a:rPr lang="en-US" sz="1400" dirty="0"/>
              <a:t> </a:t>
            </a:r>
            <a:r>
              <a:rPr lang="en-US" sz="1400" dirty="0" err="1"/>
              <a:t>свет</a:t>
            </a:r>
            <a:r>
              <a:rPr lang="en-US" sz="1400" dirty="0"/>
              <a:t> </a:t>
            </a:r>
            <a:r>
              <a:rPr lang="en-US" sz="1400" dirty="0" err="1"/>
              <a:t>счастья</a:t>
            </a:r>
            <a:r>
              <a:rPr lang="en-US" sz="1400" dirty="0"/>
              <a:t>, </a:t>
            </a:r>
            <a:r>
              <a:rPr lang="en-US" sz="1400" dirty="0" err="1"/>
              <a:t>поразив</a:t>
            </a:r>
            <a:r>
              <a:rPr lang="en-US" sz="1400" dirty="0"/>
              <a:t> </a:t>
            </a:r>
            <a:r>
              <a:rPr lang="en-US" sz="1400" dirty="0" err="1"/>
              <a:t>нас</a:t>
            </a:r>
            <a:r>
              <a:rPr lang="en-US" sz="1400" dirty="0"/>
              <a:t> </a:t>
            </a:r>
            <a:r>
              <a:rPr lang="en-US" sz="1400" dirty="0" err="1"/>
              <a:t>горестью</a:t>
            </a:r>
            <a:r>
              <a:rPr lang="en-US" sz="1400" dirty="0"/>
              <a:t>. В </a:t>
            </a:r>
            <a:r>
              <a:rPr lang="en-US" sz="1400" dirty="0" err="1"/>
              <a:t>начале</a:t>
            </a:r>
            <a:r>
              <a:rPr lang="en-US" sz="1400" dirty="0"/>
              <a:t> </a:t>
            </a:r>
            <a:r>
              <a:rPr lang="en-US" sz="1400" dirty="0" err="1"/>
              <a:t>жизни</a:t>
            </a:r>
            <a:r>
              <a:rPr lang="en-US" sz="1400" dirty="0"/>
              <a:t> </a:t>
            </a:r>
            <a:r>
              <a:rPr lang="en-US" sz="1400" dirty="0" err="1"/>
              <a:t>она</a:t>
            </a:r>
            <a:r>
              <a:rPr lang="en-US" sz="1400" dirty="0"/>
              <a:t> </a:t>
            </a:r>
            <a:r>
              <a:rPr lang="en-US" sz="1400" dirty="0" err="1"/>
              <a:t>нечаянно</a:t>
            </a:r>
            <a:r>
              <a:rPr lang="en-US" sz="1400" dirty="0"/>
              <a:t> </a:t>
            </a:r>
            <a:r>
              <a:rPr lang="en-US" sz="1400" dirty="0" err="1"/>
              <a:t>испила</a:t>
            </a:r>
            <a:r>
              <a:rPr lang="en-US" sz="1400" dirty="0"/>
              <a:t> </a:t>
            </a:r>
            <a:r>
              <a:rPr lang="en-US" sz="1400" dirty="0" err="1"/>
              <a:t>слабость</a:t>
            </a:r>
            <a:r>
              <a:rPr lang="en-US" sz="1400" dirty="0"/>
              <a:t> </a:t>
            </a:r>
            <a:r>
              <a:rPr lang="en-US" sz="1400" dirty="0" err="1"/>
              <a:t>чаши</a:t>
            </a:r>
            <a:r>
              <a:rPr lang="en-US" sz="1400" dirty="0"/>
              <a:t> </a:t>
            </a:r>
            <a:r>
              <a:rPr lang="en-US" sz="1400" dirty="0" err="1"/>
              <a:t>смертной</a:t>
            </a:r>
            <a:r>
              <a:rPr lang="en-US" sz="1400" dirty="0"/>
              <a:t>… </a:t>
            </a:r>
            <a:r>
              <a:rPr lang="en-US" sz="1400" dirty="0" err="1"/>
              <a:t>Солнце</a:t>
            </a:r>
            <a:r>
              <a:rPr lang="en-US" sz="1400" dirty="0"/>
              <a:t> </a:t>
            </a:r>
            <a:r>
              <a:rPr lang="en-US" sz="1400" dirty="0" err="1"/>
              <a:t>это</a:t>
            </a:r>
            <a:r>
              <a:rPr lang="en-US" sz="1400" dirty="0"/>
              <a:t>, </a:t>
            </a:r>
            <a:r>
              <a:rPr lang="en-US" sz="1400" dirty="0" err="1"/>
              <a:t>взглянув</a:t>
            </a:r>
            <a:r>
              <a:rPr lang="en-US" sz="1400" dirty="0"/>
              <a:t> </a:t>
            </a:r>
            <a:r>
              <a:rPr lang="en-US" sz="1400" dirty="0" err="1"/>
              <a:t>на</a:t>
            </a:r>
            <a:r>
              <a:rPr lang="en-US" sz="1400" dirty="0"/>
              <a:t> </a:t>
            </a:r>
            <a:r>
              <a:rPr lang="en-US" sz="1400" dirty="0" err="1"/>
              <a:t>земной</a:t>
            </a:r>
            <a:r>
              <a:rPr lang="en-US" sz="1400" dirty="0"/>
              <a:t> </a:t>
            </a:r>
            <a:r>
              <a:rPr lang="en-US" sz="1400" dirty="0" err="1"/>
              <a:t>мир</a:t>
            </a:r>
            <a:r>
              <a:rPr lang="en-US" sz="1400" dirty="0"/>
              <a:t>, </a:t>
            </a:r>
            <a:r>
              <a:rPr lang="en-US" sz="1400" dirty="0" err="1"/>
              <a:t>равнодушно</a:t>
            </a:r>
            <a:r>
              <a:rPr lang="en-US" sz="1400" dirty="0"/>
              <a:t> </a:t>
            </a:r>
            <a:r>
              <a:rPr lang="en-US" sz="1400" dirty="0" err="1"/>
              <a:t>скрылось</a:t>
            </a:r>
            <a:r>
              <a:rPr lang="en-US" sz="1400" dirty="0"/>
              <a:t> </a:t>
            </a:r>
            <a:r>
              <a:rPr lang="en-US" sz="1400" dirty="0" err="1"/>
              <a:t>за</a:t>
            </a:r>
            <a:r>
              <a:rPr lang="en-US" sz="1400" dirty="0"/>
              <a:t> </a:t>
            </a:r>
            <a:r>
              <a:rPr lang="en-US" sz="1400" dirty="0" err="1"/>
              <a:t>облака</a:t>
            </a:r>
            <a:r>
              <a:rPr lang="en-US" sz="1400" dirty="0"/>
              <a:t>… </a:t>
            </a:r>
            <a:r>
              <a:rPr lang="en-US" sz="1400" dirty="0" err="1"/>
              <a:t>Ангел</a:t>
            </a:r>
            <a:r>
              <a:rPr lang="en-US" sz="1400" dirty="0"/>
              <a:t> </a:t>
            </a:r>
            <a:r>
              <a:rPr lang="en-US" sz="1400" dirty="0" err="1"/>
              <a:t>прилетел</a:t>
            </a:r>
            <a:r>
              <a:rPr lang="en-US" sz="1400" dirty="0"/>
              <a:t> и </a:t>
            </a:r>
            <a:r>
              <a:rPr lang="en-US" sz="1400" dirty="0" err="1"/>
              <a:t>улетел</a:t>
            </a:r>
            <a:r>
              <a:rPr lang="en-US" sz="1400" dirty="0"/>
              <a:t>, </a:t>
            </a:r>
            <a:r>
              <a:rPr lang="en-US" sz="1400" dirty="0" err="1"/>
              <a:t>рай</a:t>
            </a:r>
            <a:r>
              <a:rPr lang="en-US" sz="1400" dirty="0"/>
              <a:t> </a:t>
            </a:r>
            <a:r>
              <a:rPr lang="en-US" sz="1400" dirty="0" err="1"/>
              <a:t>стал</a:t>
            </a:r>
            <a:r>
              <a:rPr lang="en-US" sz="1400" dirty="0"/>
              <a:t> </a:t>
            </a:r>
            <a:r>
              <a:rPr lang="en-US" sz="1400" dirty="0" err="1"/>
              <a:t>жилищем</a:t>
            </a:r>
            <a:r>
              <a:rPr lang="en-US" sz="1400" dirty="0"/>
              <a:t> </a:t>
            </a:r>
            <a:r>
              <a:rPr lang="en-US" sz="1400" dirty="0" err="1"/>
              <a:t>Фераха-султаны</a:t>
            </a:r>
            <a:r>
              <a:rPr lang="en-US" sz="1400" dirty="0"/>
              <a:t>».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BC0E90-1F3E-4F29-904C-2E540E3D49EF}"/>
              </a:ext>
            </a:extLst>
          </p:cNvPr>
          <p:cNvSpPr txBox="1"/>
          <p:nvPr/>
        </p:nvSpPr>
        <p:spPr>
          <a:xfrm>
            <a:off x="648930" y="252076"/>
            <a:ext cx="5127031" cy="1676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МОГИЛЫ КРЫМСКИХ ХАНОВ</a:t>
            </a:r>
          </a:p>
        </p:txBody>
      </p:sp>
    </p:spTree>
    <p:extLst>
      <p:ext uri="{BB962C8B-B14F-4D97-AF65-F5344CB8AC3E}">
        <p14:creationId xmlns:p14="http://schemas.microsoft.com/office/powerpoint/2010/main" val="2740982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D8AD23D-1895-4FAA-9F80-9E45774B0FAB}"/>
              </a:ext>
            </a:extLst>
          </p:cNvPr>
          <p:cNvSpPr txBox="1"/>
          <p:nvPr/>
        </p:nvSpPr>
        <p:spPr>
          <a:xfrm>
            <a:off x="5803641" y="4310743"/>
            <a:ext cx="5968029" cy="2220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/>
            <a:r>
              <a:rPr lang="ru-RU" sz="1400" dirty="0"/>
              <a:t>Свято-Успенский мужской монастырь – один из величайших святынь православия, который был вырублен в ущелье Марьям-Дере (ущелье Святой Марии) византийскими монахами приблизительно в VIII веке. Согласно легенде, на месте, где был построен Успенский монастырь, однажды пастух нашел икону Богородицы. Много раз жители села переносили икону в разные места, но она возвращалась обратно на скалы. Тогда люди поняли, что здесь необходимо соорудить храм. А поскольку явление святой иконы состоялось 15 августа (праздник Успения Богородицы), храм назвали Успенским.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BC0E90-1F3E-4F29-904C-2E540E3D49EF}"/>
              </a:ext>
            </a:extLst>
          </p:cNvPr>
          <p:cNvSpPr txBox="1"/>
          <p:nvPr/>
        </p:nvSpPr>
        <p:spPr>
          <a:xfrm>
            <a:off x="420330" y="4427610"/>
            <a:ext cx="5127031" cy="1676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СВЯТО-УСПЕНСКИЙ МОНАСТЫРЬ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8" name="Рисунок 7" descr="Изображение выглядит как природа, здание, гор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F81C5449-46EC-4B8F-92B7-1C8BEEABBD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406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259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внешний, дерево, гора, здание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3A9D2775-B008-4E26-AB95-3F1A907223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8AD23D-1895-4FAA-9F80-9E45774B0FAB}"/>
              </a:ext>
            </a:extLst>
          </p:cNvPr>
          <p:cNvSpPr txBox="1"/>
          <p:nvPr/>
        </p:nvSpPr>
        <p:spPr>
          <a:xfrm>
            <a:off x="648931" y="2438400"/>
            <a:ext cx="3651466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 defTabSz="914400"/>
            <a:r>
              <a:rPr lang="en-US" sz="1400" dirty="0" err="1"/>
              <a:t>Сегодня</a:t>
            </a:r>
            <a:r>
              <a:rPr lang="en-US" sz="1400" dirty="0"/>
              <a:t> </a:t>
            </a:r>
            <a:r>
              <a:rPr lang="en-US" sz="1400" dirty="0" err="1"/>
              <a:t>монастырь</a:t>
            </a:r>
            <a:r>
              <a:rPr lang="en-US" sz="1400" dirty="0"/>
              <a:t> </a:t>
            </a:r>
            <a:r>
              <a:rPr lang="en-US" sz="1400" dirty="0" err="1"/>
              <a:t>считается</a:t>
            </a:r>
            <a:r>
              <a:rPr lang="en-US" sz="1400" dirty="0"/>
              <a:t> </a:t>
            </a:r>
            <a:r>
              <a:rPr lang="en-US" sz="1400" dirty="0" err="1"/>
              <a:t>уникальным</a:t>
            </a:r>
            <a:r>
              <a:rPr lang="en-US" sz="1400" dirty="0"/>
              <a:t> </a:t>
            </a:r>
            <a:r>
              <a:rPr lang="en-US" sz="1400" dirty="0" err="1"/>
              <a:t>памятником</a:t>
            </a:r>
            <a:r>
              <a:rPr lang="en-US" sz="1400" dirty="0"/>
              <a:t> </a:t>
            </a:r>
            <a:r>
              <a:rPr lang="en-US" sz="1400" dirty="0" err="1"/>
              <a:t>архитектуры</a:t>
            </a:r>
            <a:r>
              <a:rPr lang="en-US" sz="1400" dirty="0"/>
              <a:t>, а </a:t>
            </a:r>
            <a:r>
              <a:rPr lang="en-US" sz="1400" dirty="0" err="1"/>
              <a:t>его</a:t>
            </a:r>
            <a:r>
              <a:rPr lang="en-US" sz="1400" dirty="0"/>
              <a:t> </a:t>
            </a:r>
            <a:r>
              <a:rPr lang="en-US" sz="1400" dirty="0" err="1"/>
              <a:t>внешний</a:t>
            </a:r>
            <a:r>
              <a:rPr lang="en-US" sz="1400" dirty="0"/>
              <a:t> </a:t>
            </a:r>
            <a:r>
              <a:rPr lang="en-US" sz="1400" dirty="0" err="1"/>
              <a:t>вид</a:t>
            </a:r>
            <a:r>
              <a:rPr lang="en-US" sz="1400" dirty="0"/>
              <a:t> </a:t>
            </a:r>
            <a:r>
              <a:rPr lang="en-US" sz="1400" dirty="0" err="1"/>
              <a:t>напоминает</a:t>
            </a:r>
            <a:r>
              <a:rPr lang="en-US" sz="1400" dirty="0"/>
              <a:t> </a:t>
            </a:r>
            <a:r>
              <a:rPr lang="en-US" sz="1400" dirty="0" err="1"/>
              <a:t>гостям</a:t>
            </a:r>
            <a:r>
              <a:rPr lang="en-US" sz="1400" dirty="0"/>
              <a:t> о </a:t>
            </a:r>
            <a:r>
              <a:rPr lang="en-US" sz="1400" dirty="0" err="1"/>
              <a:t>былом</a:t>
            </a:r>
            <a:r>
              <a:rPr lang="en-US" sz="1400" dirty="0"/>
              <a:t> </a:t>
            </a:r>
            <a:r>
              <a:rPr lang="en-US" sz="1400" dirty="0" err="1"/>
              <a:t>историческом</a:t>
            </a:r>
            <a:r>
              <a:rPr lang="en-US" sz="1400" dirty="0"/>
              <a:t> </a:t>
            </a:r>
            <a:r>
              <a:rPr lang="en-US" sz="1400" dirty="0" err="1"/>
              <a:t>прошлом</a:t>
            </a:r>
            <a:r>
              <a:rPr lang="en-US" sz="1400" dirty="0"/>
              <a:t>. </a:t>
            </a:r>
            <a:r>
              <a:rPr lang="en-US" sz="1400" dirty="0" err="1"/>
              <a:t>Возле</a:t>
            </a:r>
            <a:r>
              <a:rPr lang="en-US" sz="1400" dirty="0"/>
              <a:t> </a:t>
            </a:r>
            <a:r>
              <a:rPr lang="en-US" sz="1400" dirty="0" err="1"/>
              <a:t>монастыря</a:t>
            </a:r>
            <a:r>
              <a:rPr lang="en-US" sz="1400" dirty="0"/>
              <a:t> </a:t>
            </a:r>
            <a:r>
              <a:rPr lang="en-US" sz="1400" dirty="0" err="1"/>
              <a:t>находится</a:t>
            </a:r>
            <a:r>
              <a:rPr lang="en-US" sz="1400" dirty="0"/>
              <a:t> </a:t>
            </a:r>
            <a:r>
              <a:rPr lang="en-US" sz="1400" dirty="0" err="1"/>
              <a:t>целебный</a:t>
            </a:r>
            <a:r>
              <a:rPr lang="en-US" sz="1400" dirty="0"/>
              <a:t> </a:t>
            </a:r>
            <a:r>
              <a:rPr lang="en-US" sz="1400" dirty="0" err="1"/>
              <a:t>источник</a:t>
            </a:r>
            <a:r>
              <a:rPr lang="en-US" sz="1400" dirty="0"/>
              <a:t> с </a:t>
            </a:r>
            <a:r>
              <a:rPr lang="en-US" sz="1400" dirty="0" err="1"/>
              <a:t>водой</a:t>
            </a:r>
            <a:r>
              <a:rPr lang="en-US" sz="1400" dirty="0"/>
              <a:t>. </a:t>
            </a:r>
            <a:endParaRPr lang="ru-RU" sz="1400" dirty="0"/>
          </a:p>
          <a:p>
            <a:pPr algn="just" defTabSz="914400"/>
            <a:endParaRPr lang="ru-RU" sz="1400" dirty="0"/>
          </a:p>
          <a:p>
            <a:pPr algn="just" defTabSz="914400"/>
            <a:r>
              <a:rPr lang="en-US" sz="1400" dirty="0" err="1"/>
              <a:t>Спустя</a:t>
            </a:r>
            <a:r>
              <a:rPr lang="en-US" sz="1400" dirty="0"/>
              <a:t> </a:t>
            </a:r>
            <a:r>
              <a:rPr lang="en-US" sz="1400" dirty="0" err="1"/>
              <a:t>несколько</a:t>
            </a:r>
            <a:r>
              <a:rPr lang="en-US" sz="1400" dirty="0"/>
              <a:t> </a:t>
            </a:r>
            <a:r>
              <a:rPr lang="en-US" sz="1400" dirty="0" err="1"/>
              <a:t>столетий</a:t>
            </a:r>
            <a:r>
              <a:rPr lang="en-US" sz="1400" dirty="0"/>
              <a:t> </a:t>
            </a:r>
            <a:r>
              <a:rPr lang="en-US" sz="1400" dirty="0" err="1"/>
              <a:t>после</a:t>
            </a:r>
            <a:r>
              <a:rPr lang="en-US" sz="1400" dirty="0"/>
              <a:t> </a:t>
            </a:r>
            <a:r>
              <a:rPr lang="en-US" sz="1400" dirty="0" err="1"/>
              <a:t>основания</a:t>
            </a:r>
            <a:r>
              <a:rPr lang="en-US" sz="1400" dirty="0"/>
              <a:t> </a:t>
            </a:r>
            <a:r>
              <a:rPr lang="en-US" sz="1400" dirty="0" err="1"/>
              <a:t>Успенский</a:t>
            </a:r>
            <a:r>
              <a:rPr lang="en-US" sz="1400" dirty="0"/>
              <a:t> </a:t>
            </a:r>
            <a:r>
              <a:rPr lang="en-US" sz="1400" dirty="0" err="1"/>
              <a:t>монастырь</a:t>
            </a:r>
            <a:r>
              <a:rPr lang="en-US" sz="1400" dirty="0"/>
              <a:t> </a:t>
            </a:r>
            <a:r>
              <a:rPr lang="en-US" sz="1400" dirty="0" err="1"/>
              <a:t>стал</a:t>
            </a:r>
            <a:r>
              <a:rPr lang="en-US" sz="1400" dirty="0"/>
              <a:t> </a:t>
            </a:r>
            <a:r>
              <a:rPr lang="en-US" sz="1400" dirty="0" err="1"/>
              <a:t>центром</a:t>
            </a:r>
            <a:r>
              <a:rPr lang="en-US" sz="1400" dirty="0"/>
              <a:t> </a:t>
            </a:r>
            <a:r>
              <a:rPr lang="en-US" sz="1400" dirty="0" err="1"/>
              <a:t>христианства</a:t>
            </a:r>
            <a:r>
              <a:rPr lang="en-US" sz="1400" dirty="0"/>
              <a:t> в </a:t>
            </a:r>
            <a:r>
              <a:rPr lang="en-US" sz="1400" dirty="0" err="1"/>
              <a:t>Крыму</a:t>
            </a:r>
            <a:r>
              <a:rPr lang="en-US" sz="1400" dirty="0"/>
              <a:t>. В </a:t>
            </a:r>
            <a:r>
              <a:rPr lang="en-US" sz="1400" dirty="0" err="1"/>
              <a:t>трудное</a:t>
            </a:r>
            <a:r>
              <a:rPr lang="en-US" sz="1400" dirty="0"/>
              <a:t> </a:t>
            </a:r>
            <a:r>
              <a:rPr lang="en-US" sz="1400" dirty="0" err="1"/>
              <a:t>для</a:t>
            </a:r>
            <a:r>
              <a:rPr lang="en-US" sz="1400" dirty="0"/>
              <a:t> </a:t>
            </a:r>
            <a:r>
              <a:rPr lang="en-US" sz="1400" dirty="0" err="1"/>
              <a:t>христиан</a:t>
            </a:r>
            <a:r>
              <a:rPr lang="en-US" sz="1400" dirty="0"/>
              <a:t> </a:t>
            </a:r>
            <a:r>
              <a:rPr lang="en-US" sz="1400" dirty="0" err="1"/>
              <a:t>время</a:t>
            </a:r>
            <a:r>
              <a:rPr lang="en-US" sz="1400" dirty="0"/>
              <a:t> </a:t>
            </a:r>
            <a:r>
              <a:rPr lang="en-US" sz="1400" dirty="0" err="1"/>
              <a:t>монастырь</a:t>
            </a:r>
            <a:r>
              <a:rPr lang="en-US" sz="1400" dirty="0"/>
              <a:t> </a:t>
            </a:r>
            <a:r>
              <a:rPr lang="en-US" sz="1400" dirty="0" err="1"/>
              <a:t>поддерживал</a:t>
            </a:r>
            <a:r>
              <a:rPr lang="en-US" sz="1400" dirty="0"/>
              <a:t> </a:t>
            </a:r>
            <a:r>
              <a:rPr lang="en-US" sz="1400" dirty="0" err="1"/>
              <a:t>дух</a:t>
            </a:r>
            <a:r>
              <a:rPr lang="en-US" sz="1400" dirty="0"/>
              <a:t> </a:t>
            </a:r>
            <a:r>
              <a:rPr lang="en-US" sz="1400" dirty="0" err="1"/>
              <a:t>верующих</a:t>
            </a:r>
            <a:r>
              <a:rPr lang="en-US" sz="1400" dirty="0"/>
              <a:t> </a:t>
            </a:r>
            <a:r>
              <a:rPr lang="en-US" sz="1400" dirty="0" err="1"/>
              <a:t>людей</a:t>
            </a:r>
            <a:r>
              <a:rPr lang="en-US" sz="1400" dirty="0"/>
              <a:t>.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BC0E90-1F3E-4F29-904C-2E540E3D49EF}"/>
              </a:ext>
            </a:extLst>
          </p:cNvPr>
          <p:cNvSpPr txBox="1"/>
          <p:nvPr/>
        </p:nvSpPr>
        <p:spPr>
          <a:xfrm>
            <a:off x="648929" y="629266"/>
            <a:ext cx="3651467" cy="1676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СВЯТО-УСПЕНСКИЙ МОНАСТЫРЬ</a:t>
            </a:r>
          </a:p>
        </p:txBody>
      </p:sp>
    </p:spTree>
    <p:extLst>
      <p:ext uri="{BB962C8B-B14F-4D97-AF65-F5344CB8AC3E}">
        <p14:creationId xmlns:p14="http://schemas.microsoft.com/office/powerpoint/2010/main" val="4064175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небо, трава, внешний, природ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1F818539-CC71-4132-A6EE-0DB050037E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8AD23D-1895-4FAA-9F80-9E45774B0FAB}"/>
              </a:ext>
            </a:extLst>
          </p:cNvPr>
          <p:cNvSpPr txBox="1"/>
          <p:nvPr/>
        </p:nvSpPr>
        <p:spPr>
          <a:xfrm>
            <a:off x="648931" y="2438400"/>
            <a:ext cx="3651466" cy="378541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algn="just" defTabSz="914400"/>
            <a:r>
              <a:rPr lang="en-US" sz="1500" dirty="0" err="1"/>
              <a:t>Пещерный</a:t>
            </a:r>
            <a:r>
              <a:rPr lang="en-US" sz="1500" dirty="0"/>
              <a:t> </a:t>
            </a:r>
            <a:r>
              <a:rPr lang="en-US" sz="1500" dirty="0" err="1"/>
              <a:t>город</a:t>
            </a:r>
            <a:r>
              <a:rPr lang="en-US" sz="1500" dirty="0"/>
              <a:t> </a:t>
            </a:r>
            <a:r>
              <a:rPr lang="en-US" sz="1500" dirty="0" err="1"/>
              <a:t>Чуфут-Кале</a:t>
            </a:r>
            <a:r>
              <a:rPr lang="en-US" sz="1500" dirty="0"/>
              <a:t> </a:t>
            </a:r>
            <a:r>
              <a:rPr lang="en-US" sz="1500" dirty="0" err="1"/>
              <a:t>основали</a:t>
            </a:r>
            <a:r>
              <a:rPr lang="en-US" sz="1500" dirty="0"/>
              <a:t> </a:t>
            </a:r>
            <a:r>
              <a:rPr lang="en-US" sz="1500" dirty="0" err="1"/>
              <a:t>аланы</a:t>
            </a:r>
            <a:r>
              <a:rPr lang="en-US" sz="1500" dirty="0"/>
              <a:t>, </a:t>
            </a:r>
            <a:r>
              <a:rPr lang="en-US" sz="1500" dirty="0" err="1"/>
              <a:t>случилось</a:t>
            </a:r>
            <a:r>
              <a:rPr lang="en-US" sz="1500" dirty="0"/>
              <a:t> </a:t>
            </a:r>
            <a:r>
              <a:rPr lang="en-US" sz="1500" dirty="0" err="1"/>
              <a:t>это</a:t>
            </a:r>
            <a:r>
              <a:rPr lang="en-US" sz="1500" dirty="0"/>
              <a:t> в III </a:t>
            </a:r>
            <a:r>
              <a:rPr lang="en-US" sz="1500" dirty="0" err="1"/>
              <a:t>веке</a:t>
            </a:r>
            <a:r>
              <a:rPr lang="en-US" sz="1500" dirty="0"/>
              <a:t>. </a:t>
            </a:r>
            <a:r>
              <a:rPr lang="en-US" sz="1500" dirty="0" err="1"/>
              <a:t>Позже</a:t>
            </a:r>
            <a:r>
              <a:rPr lang="en-US" sz="1500" dirty="0"/>
              <a:t> </a:t>
            </a:r>
            <a:r>
              <a:rPr lang="en-US" sz="1500" dirty="0" err="1"/>
              <a:t>во</a:t>
            </a:r>
            <a:r>
              <a:rPr lang="en-US" sz="1500" dirty="0"/>
              <a:t> </a:t>
            </a:r>
            <a:r>
              <a:rPr lang="en-US" sz="1500" dirty="0" err="1"/>
              <a:t>времена</a:t>
            </a:r>
            <a:r>
              <a:rPr lang="en-US" sz="1500" dirty="0"/>
              <a:t> </a:t>
            </a:r>
            <a:r>
              <a:rPr lang="en-US" sz="1500" dirty="0" err="1"/>
              <a:t>татаро-монгольских</a:t>
            </a:r>
            <a:r>
              <a:rPr lang="en-US" sz="1500" dirty="0"/>
              <a:t> </a:t>
            </a:r>
            <a:r>
              <a:rPr lang="en-US" sz="1500" dirty="0" err="1"/>
              <a:t>набегов</a:t>
            </a:r>
            <a:r>
              <a:rPr lang="en-US" sz="1500" dirty="0"/>
              <a:t> </a:t>
            </a:r>
            <a:r>
              <a:rPr lang="en-US" sz="1500" dirty="0" err="1"/>
              <a:t>на</a:t>
            </a:r>
            <a:r>
              <a:rPr lang="en-US" sz="1500" dirty="0"/>
              <a:t> </a:t>
            </a:r>
            <a:r>
              <a:rPr lang="en-US" sz="1500" dirty="0" err="1"/>
              <a:t>Крым</a:t>
            </a:r>
            <a:r>
              <a:rPr lang="en-US" sz="1500" dirty="0"/>
              <a:t> </a:t>
            </a:r>
            <a:r>
              <a:rPr lang="en-US" sz="1500" dirty="0" err="1"/>
              <a:t>здесь</a:t>
            </a:r>
            <a:r>
              <a:rPr lang="en-US" sz="1500" dirty="0"/>
              <a:t> </a:t>
            </a:r>
            <a:r>
              <a:rPr lang="en-US" sz="1500" dirty="0" err="1"/>
              <a:t>проживали</a:t>
            </a:r>
            <a:r>
              <a:rPr lang="en-US" sz="1500" dirty="0"/>
              <a:t> </a:t>
            </a:r>
            <a:r>
              <a:rPr lang="en-US" sz="1500" dirty="0" err="1"/>
              <a:t>караимы</a:t>
            </a:r>
            <a:r>
              <a:rPr lang="en-US" sz="1500" dirty="0"/>
              <a:t>, </a:t>
            </a:r>
            <a:r>
              <a:rPr lang="en-US" sz="1500" dirty="0" err="1"/>
              <a:t>которые</a:t>
            </a:r>
            <a:r>
              <a:rPr lang="en-US" sz="1500" dirty="0"/>
              <a:t> и </a:t>
            </a:r>
            <a:r>
              <a:rPr lang="en-US" sz="1500" dirty="0" err="1"/>
              <a:t>назвали</a:t>
            </a:r>
            <a:r>
              <a:rPr lang="en-US" sz="1500" dirty="0"/>
              <a:t> </a:t>
            </a:r>
            <a:r>
              <a:rPr lang="en-US" sz="1500" dirty="0" err="1"/>
              <a:t>местность</a:t>
            </a:r>
            <a:r>
              <a:rPr lang="en-US" sz="1500" dirty="0"/>
              <a:t> </a:t>
            </a:r>
            <a:r>
              <a:rPr lang="en-US" sz="1500" dirty="0" err="1"/>
              <a:t>Чуфут-Кале</a:t>
            </a:r>
            <a:r>
              <a:rPr lang="en-US" sz="1500" dirty="0"/>
              <a:t>, </a:t>
            </a:r>
            <a:r>
              <a:rPr lang="en-US" sz="1500" dirty="0" err="1"/>
              <a:t>что</a:t>
            </a:r>
            <a:r>
              <a:rPr lang="en-US" sz="1500" dirty="0"/>
              <a:t> в </a:t>
            </a:r>
            <a:r>
              <a:rPr lang="en-US" sz="1500" dirty="0" err="1"/>
              <a:t>переводе</a:t>
            </a:r>
            <a:r>
              <a:rPr lang="en-US" sz="1500" dirty="0"/>
              <a:t> с </a:t>
            </a:r>
            <a:r>
              <a:rPr lang="en-US" sz="1500" dirty="0" err="1"/>
              <a:t>татарского</a:t>
            </a:r>
            <a:r>
              <a:rPr lang="en-US" sz="1500" dirty="0"/>
              <a:t> – «</a:t>
            </a:r>
            <a:r>
              <a:rPr lang="en-US" sz="1500" dirty="0" err="1"/>
              <a:t>иудейская</a:t>
            </a:r>
            <a:r>
              <a:rPr lang="en-US" sz="1500" dirty="0"/>
              <a:t> </a:t>
            </a:r>
            <a:r>
              <a:rPr lang="en-US" sz="1500" dirty="0" err="1"/>
              <a:t>крепость</a:t>
            </a:r>
            <a:r>
              <a:rPr lang="en-US" sz="1500" dirty="0"/>
              <a:t>». </a:t>
            </a:r>
          </a:p>
          <a:p>
            <a:pPr algn="just" defTabSz="914400"/>
            <a:endParaRPr lang="en-US" sz="1500" dirty="0"/>
          </a:p>
          <a:p>
            <a:pPr algn="just" defTabSz="914400"/>
            <a:r>
              <a:rPr lang="en-US" sz="1500" dirty="0" err="1"/>
              <a:t>Сегодня</a:t>
            </a:r>
            <a:r>
              <a:rPr lang="en-US" sz="1500" dirty="0"/>
              <a:t> </a:t>
            </a:r>
            <a:r>
              <a:rPr lang="en-US" sz="1500" dirty="0" err="1"/>
              <a:t>Чуфут-Кале</a:t>
            </a:r>
            <a:r>
              <a:rPr lang="en-US" sz="1500" dirty="0"/>
              <a:t> – </a:t>
            </a:r>
            <a:r>
              <a:rPr lang="en-US" sz="1500" dirty="0" err="1"/>
              <a:t>это</a:t>
            </a:r>
            <a:r>
              <a:rPr lang="en-US" sz="1500" dirty="0"/>
              <a:t> </a:t>
            </a:r>
            <a:r>
              <a:rPr lang="en-US" sz="1500" dirty="0" err="1"/>
              <a:t>сплошные</a:t>
            </a:r>
            <a:r>
              <a:rPr lang="en-US" sz="1500" dirty="0"/>
              <a:t> </a:t>
            </a:r>
            <a:r>
              <a:rPr lang="en-US" sz="1500" dirty="0" err="1"/>
              <a:t>средневековые</a:t>
            </a:r>
            <a:r>
              <a:rPr lang="en-US" sz="1500" dirty="0"/>
              <a:t> </a:t>
            </a:r>
            <a:r>
              <a:rPr lang="en-US" sz="1500" dirty="0" err="1"/>
              <a:t>руины</a:t>
            </a:r>
            <a:r>
              <a:rPr lang="en-US" sz="1500" dirty="0"/>
              <a:t>, в </a:t>
            </a:r>
            <a:r>
              <a:rPr lang="en-US" sz="1500" dirty="0" err="1"/>
              <a:t>которых</a:t>
            </a:r>
            <a:r>
              <a:rPr lang="en-US" sz="1500" dirty="0"/>
              <a:t> </a:t>
            </a:r>
            <a:r>
              <a:rPr lang="en-US" sz="1500" dirty="0" err="1"/>
              <a:t>еще</a:t>
            </a:r>
            <a:r>
              <a:rPr lang="en-US" sz="1500" dirty="0"/>
              <a:t> </a:t>
            </a:r>
            <a:r>
              <a:rPr lang="en-US" sz="1500" dirty="0" err="1"/>
              <a:t>сохранились</a:t>
            </a:r>
            <a:r>
              <a:rPr lang="en-US" sz="1500" dirty="0"/>
              <a:t> </a:t>
            </a:r>
            <a:r>
              <a:rPr lang="en-US" sz="1500" dirty="0" err="1"/>
              <a:t>остатки</a:t>
            </a:r>
            <a:r>
              <a:rPr lang="en-US" sz="1500" dirty="0"/>
              <a:t> </a:t>
            </a:r>
            <a:r>
              <a:rPr lang="en-US" sz="1500" dirty="0" err="1"/>
              <a:t>хозяйственных</a:t>
            </a:r>
            <a:r>
              <a:rPr lang="en-US" sz="1500" dirty="0"/>
              <a:t> </a:t>
            </a:r>
            <a:r>
              <a:rPr lang="en-US" sz="1500" dirty="0" err="1"/>
              <a:t>помещений</a:t>
            </a:r>
            <a:r>
              <a:rPr lang="en-US" sz="1500" dirty="0"/>
              <a:t>, </a:t>
            </a:r>
            <a:r>
              <a:rPr lang="en-US" sz="1500" dirty="0" err="1"/>
              <a:t>руины</a:t>
            </a:r>
            <a:r>
              <a:rPr lang="en-US" sz="1500" dirty="0"/>
              <a:t> </a:t>
            </a:r>
            <a:r>
              <a:rPr lang="en-US" sz="1500" dirty="0" err="1"/>
              <a:t>мечети</a:t>
            </a:r>
            <a:r>
              <a:rPr lang="en-US" sz="1500" dirty="0"/>
              <a:t> и </a:t>
            </a:r>
            <a:r>
              <a:rPr lang="en-US" sz="1500" dirty="0" err="1"/>
              <a:t>даже</a:t>
            </a:r>
            <a:r>
              <a:rPr lang="en-US" sz="1500" dirty="0"/>
              <a:t> </a:t>
            </a:r>
            <a:r>
              <a:rPr lang="en-US" sz="1500" dirty="0" err="1"/>
              <a:t>мавзолей</a:t>
            </a:r>
            <a:r>
              <a:rPr lang="en-US" sz="1500" dirty="0"/>
              <a:t> </a:t>
            </a:r>
            <a:r>
              <a:rPr lang="en-US" sz="1500" dirty="0" err="1"/>
              <a:t>Джанике-ханым</a:t>
            </a:r>
            <a:r>
              <a:rPr lang="en-US" sz="1500" dirty="0"/>
              <a:t>, </a:t>
            </a:r>
            <a:r>
              <a:rPr lang="en-US" sz="1500" dirty="0" err="1"/>
              <a:t>построенный</a:t>
            </a:r>
            <a:r>
              <a:rPr lang="en-US" sz="1500" dirty="0"/>
              <a:t> в 1437 </a:t>
            </a:r>
            <a:r>
              <a:rPr lang="en-US" sz="1500" dirty="0" err="1"/>
              <a:t>году</a:t>
            </a:r>
            <a:r>
              <a:rPr lang="en-US" sz="1500" dirty="0"/>
              <a:t>. </a:t>
            </a:r>
            <a:r>
              <a:rPr lang="en-US" sz="1500" dirty="0" err="1"/>
              <a:t>Спустя</a:t>
            </a:r>
            <a:r>
              <a:rPr lang="en-US" sz="1500" dirty="0"/>
              <a:t> </a:t>
            </a:r>
            <a:r>
              <a:rPr lang="en-US" sz="1500" dirty="0" err="1"/>
              <a:t>столетия</a:t>
            </a:r>
            <a:r>
              <a:rPr lang="en-US" sz="1500" dirty="0"/>
              <a:t> </a:t>
            </a:r>
            <a:r>
              <a:rPr lang="en-US" sz="1500" dirty="0" err="1"/>
              <a:t>постройки</a:t>
            </a:r>
            <a:r>
              <a:rPr lang="en-US" sz="1500" dirty="0"/>
              <a:t> </a:t>
            </a:r>
            <a:r>
              <a:rPr lang="en-US" sz="1500" dirty="0" err="1"/>
              <a:t>были</a:t>
            </a:r>
            <a:r>
              <a:rPr lang="en-US" sz="1500" dirty="0"/>
              <a:t> </a:t>
            </a:r>
            <a:r>
              <a:rPr lang="en-US" sz="1500" dirty="0" err="1"/>
              <a:t>разрушены</a:t>
            </a:r>
            <a:r>
              <a:rPr lang="en-US" sz="1500" dirty="0"/>
              <a:t> и </a:t>
            </a:r>
            <a:r>
              <a:rPr lang="en-US" sz="1500" dirty="0" err="1"/>
              <a:t>остались</a:t>
            </a:r>
            <a:r>
              <a:rPr lang="en-US" sz="1500" dirty="0"/>
              <a:t> </a:t>
            </a:r>
            <a:r>
              <a:rPr lang="en-US" sz="1500" dirty="0" err="1"/>
              <a:t>лишь</a:t>
            </a:r>
            <a:r>
              <a:rPr lang="en-US" sz="1500" dirty="0"/>
              <a:t> </a:t>
            </a:r>
            <a:r>
              <a:rPr lang="en-US" sz="1500" dirty="0" err="1"/>
              <a:t>остатки</a:t>
            </a:r>
            <a:r>
              <a:rPr lang="en-US" sz="1500" dirty="0"/>
              <a:t> </a:t>
            </a:r>
            <a:r>
              <a:rPr lang="en-US" sz="1500" dirty="0" err="1"/>
              <a:t>пещер</a:t>
            </a:r>
            <a:r>
              <a:rPr lang="en-US" sz="1500" dirty="0"/>
              <a:t>. </a:t>
            </a:r>
            <a:r>
              <a:rPr lang="en-US" sz="1500" dirty="0" err="1"/>
              <a:t>Пещерные</a:t>
            </a:r>
            <a:r>
              <a:rPr lang="en-US" sz="1500" dirty="0"/>
              <a:t> </a:t>
            </a:r>
            <a:r>
              <a:rPr lang="en-US" sz="1500" dirty="0" err="1"/>
              <a:t>развалины</a:t>
            </a:r>
            <a:r>
              <a:rPr lang="en-US" sz="1500" dirty="0"/>
              <a:t> </a:t>
            </a:r>
            <a:r>
              <a:rPr lang="en-US" sz="1500" dirty="0" err="1"/>
              <a:t>привлекают</a:t>
            </a:r>
            <a:r>
              <a:rPr lang="en-US" sz="1500" dirty="0"/>
              <a:t> </a:t>
            </a:r>
            <a:r>
              <a:rPr lang="en-US" sz="1500" dirty="0" err="1"/>
              <a:t>взор</a:t>
            </a:r>
            <a:r>
              <a:rPr lang="en-US" sz="1500" dirty="0"/>
              <a:t> </a:t>
            </a:r>
            <a:r>
              <a:rPr lang="en-US" sz="1500" dirty="0" err="1"/>
              <a:t>не</a:t>
            </a:r>
            <a:r>
              <a:rPr lang="en-US" sz="1500" dirty="0"/>
              <a:t> </a:t>
            </a:r>
            <a:r>
              <a:rPr lang="en-US" sz="1500" dirty="0" err="1"/>
              <a:t>только</a:t>
            </a:r>
            <a:r>
              <a:rPr lang="en-US" sz="1500" dirty="0"/>
              <a:t> </a:t>
            </a:r>
            <a:r>
              <a:rPr lang="en-US" sz="1500" dirty="0" err="1"/>
              <a:t>туристов</a:t>
            </a:r>
            <a:r>
              <a:rPr lang="en-US" sz="1500" dirty="0"/>
              <a:t>, </a:t>
            </a:r>
            <a:r>
              <a:rPr lang="en-US" sz="1500" dirty="0" err="1"/>
              <a:t>но</a:t>
            </a:r>
            <a:r>
              <a:rPr lang="en-US" sz="1500" dirty="0"/>
              <a:t> и </a:t>
            </a:r>
            <a:r>
              <a:rPr lang="en-US" sz="1500" dirty="0" err="1"/>
              <a:t>художников</a:t>
            </a:r>
            <a:r>
              <a:rPr lang="en-US" sz="1500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BC0E90-1F3E-4F29-904C-2E540E3D49EF}"/>
              </a:ext>
            </a:extLst>
          </p:cNvPr>
          <p:cNvSpPr txBox="1"/>
          <p:nvPr/>
        </p:nvSpPr>
        <p:spPr>
          <a:xfrm>
            <a:off x="648929" y="629266"/>
            <a:ext cx="3651467" cy="1676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ЧУФУТ-КАЛЕ</a:t>
            </a:r>
          </a:p>
        </p:txBody>
      </p:sp>
    </p:spTree>
    <p:extLst>
      <p:ext uri="{BB962C8B-B14F-4D97-AF65-F5344CB8AC3E}">
        <p14:creationId xmlns:p14="http://schemas.microsoft.com/office/powerpoint/2010/main" val="2384988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1">
            <a:extLst>
              <a:ext uri="{FF2B5EF4-FFF2-40B4-BE49-F238E27FC236}">
                <a16:creationId xmlns:a16="http://schemas.microsoft.com/office/drawing/2014/main" id="{2533AC61-ED22-4272-A277-77FDFC034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73614" y="1701532"/>
            <a:ext cx="10413714" cy="0"/>
          </a:xfrm>
          <a:prstGeom prst="line">
            <a:avLst/>
          </a:prstGeom>
          <a:ln>
            <a:solidFill>
              <a:srgbClr val="B796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 descr="Изображение выглядит как внешний, дерево, земля, челове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A65D5136-657C-4248-AFE1-7464757690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"/>
          <a:stretch/>
        </p:blipFill>
        <p:spPr>
          <a:xfrm>
            <a:off x="5069375" y="1944796"/>
            <a:ext cx="2395870" cy="386617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скала, земля, внешни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B1510B89-62DE-4F7F-B204-98C99DDA23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33149" y="1942567"/>
            <a:ext cx="3720651" cy="2220928"/>
          </a:xfrm>
          <a:prstGeom prst="rect">
            <a:avLst/>
          </a:prstGeom>
        </p:spPr>
      </p:pic>
      <p:pic>
        <p:nvPicPr>
          <p:cNvPr id="3" name="Рисунок 2" descr="Изображение выглядит как внутренний, торт, стол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0EB09192-EA38-443C-89AB-AD58E0482E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31554" y="4335882"/>
            <a:ext cx="1248917" cy="1469620"/>
          </a:xfrm>
          <a:prstGeom prst="rect">
            <a:avLst/>
          </a:prstGeom>
        </p:spPr>
      </p:pic>
      <p:pic>
        <p:nvPicPr>
          <p:cNvPr id="8" name="Рисунок 7" descr="Изображение выглядит как земля, внешний, скал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A98C289A-FBC0-4F67-83FC-81BFCB7815D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"/>
          <a:stretch/>
        </p:blipFill>
        <p:spPr>
          <a:xfrm>
            <a:off x="9046294" y="4330622"/>
            <a:ext cx="2299716" cy="14764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8AD23D-1895-4FAA-9F80-9E45774B0FAB}"/>
              </a:ext>
            </a:extLst>
          </p:cNvPr>
          <p:cNvSpPr txBox="1"/>
          <p:nvPr/>
        </p:nvSpPr>
        <p:spPr>
          <a:xfrm>
            <a:off x="838199" y="1825625"/>
            <a:ext cx="406327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 defTabSz="914400"/>
            <a:r>
              <a:rPr lang="en-US" sz="1100" dirty="0" err="1"/>
              <a:t>Район</a:t>
            </a:r>
            <a:r>
              <a:rPr lang="en-US" sz="1100" dirty="0"/>
              <a:t> </a:t>
            </a:r>
            <a:r>
              <a:rPr lang="en-US" sz="1100" dirty="0" err="1"/>
              <a:t>Бахчисарая</a:t>
            </a:r>
            <a:r>
              <a:rPr lang="en-US" sz="1100" dirty="0"/>
              <a:t> </a:t>
            </a:r>
            <a:r>
              <a:rPr lang="en-US" sz="1100" dirty="0" err="1"/>
              <a:t>знаменит</a:t>
            </a:r>
            <a:r>
              <a:rPr lang="en-US" sz="1100" dirty="0"/>
              <a:t> </a:t>
            </a:r>
            <a:r>
              <a:rPr lang="en-US" sz="1100" dirty="0" err="1"/>
              <a:t>не</a:t>
            </a:r>
            <a:r>
              <a:rPr lang="en-US" sz="1100" dirty="0"/>
              <a:t> </a:t>
            </a:r>
            <a:r>
              <a:rPr lang="en-US" sz="1100" dirty="0" err="1"/>
              <a:t>только</a:t>
            </a:r>
            <a:r>
              <a:rPr lang="en-US" sz="1100" dirty="0"/>
              <a:t> </a:t>
            </a:r>
            <a:r>
              <a:rPr lang="en-US" sz="1100" dirty="0" err="1"/>
              <a:t>историческими</a:t>
            </a:r>
            <a:r>
              <a:rPr lang="en-US" sz="1100" dirty="0"/>
              <a:t> </a:t>
            </a:r>
            <a:r>
              <a:rPr lang="en-US" sz="1100" dirty="0" err="1"/>
              <a:t>памятниками</a:t>
            </a:r>
            <a:r>
              <a:rPr lang="en-US" sz="1100" dirty="0"/>
              <a:t> </a:t>
            </a:r>
            <a:r>
              <a:rPr lang="en-US" sz="1100" dirty="0" err="1"/>
              <a:t>времен</a:t>
            </a:r>
            <a:r>
              <a:rPr lang="en-US" sz="1100" dirty="0"/>
              <a:t> </a:t>
            </a:r>
            <a:r>
              <a:rPr lang="en-US" sz="1100" dirty="0" err="1"/>
              <a:t>Крымского</a:t>
            </a:r>
            <a:r>
              <a:rPr lang="en-US" sz="1100" dirty="0"/>
              <a:t> </a:t>
            </a:r>
            <a:r>
              <a:rPr lang="en-US" sz="1100" dirty="0" err="1"/>
              <a:t>ханства</a:t>
            </a:r>
            <a:r>
              <a:rPr lang="en-US" sz="1100" dirty="0"/>
              <a:t>. К </a:t>
            </a:r>
            <a:r>
              <a:rPr lang="en-US" sz="1100" dirty="0" err="1"/>
              <a:t>примеру</a:t>
            </a:r>
            <a:r>
              <a:rPr lang="en-US" sz="1100" dirty="0"/>
              <a:t>, в «</a:t>
            </a:r>
            <a:r>
              <a:rPr lang="en-US" sz="1100" dirty="0" err="1"/>
              <a:t>пещерном</a:t>
            </a:r>
            <a:r>
              <a:rPr lang="en-US" sz="1100" dirty="0"/>
              <a:t> </a:t>
            </a:r>
            <a:r>
              <a:rPr lang="en-US" sz="1100" dirty="0" err="1"/>
              <a:t>городе</a:t>
            </a:r>
            <a:r>
              <a:rPr lang="en-US" sz="1100" dirty="0"/>
              <a:t>» </a:t>
            </a:r>
            <a:r>
              <a:rPr lang="en-US" sz="1100" dirty="0" err="1"/>
              <a:t>Мангуп-Кале</a:t>
            </a:r>
            <a:r>
              <a:rPr lang="en-US" sz="1100" dirty="0"/>
              <a:t> в </a:t>
            </a:r>
            <a:r>
              <a:rPr lang="en-US" sz="1100" dirty="0" err="1"/>
              <a:t>Бахчисарайском</a:t>
            </a:r>
            <a:r>
              <a:rPr lang="en-US" sz="1100" dirty="0"/>
              <a:t> </a:t>
            </a:r>
            <a:r>
              <a:rPr lang="en-US" sz="1100" dirty="0" err="1"/>
              <a:t>районе</a:t>
            </a:r>
            <a:r>
              <a:rPr lang="en-US" sz="1100" dirty="0"/>
              <a:t> </a:t>
            </a:r>
            <a:r>
              <a:rPr lang="en-US" sz="1100" dirty="0" err="1"/>
              <a:t>при</a:t>
            </a:r>
            <a:r>
              <a:rPr lang="en-US" sz="1100" dirty="0"/>
              <a:t> </a:t>
            </a:r>
            <a:r>
              <a:rPr lang="en-US" sz="1100" dirty="0" err="1"/>
              <a:t>археологических</a:t>
            </a:r>
            <a:r>
              <a:rPr lang="en-US" sz="1100" dirty="0"/>
              <a:t> </a:t>
            </a:r>
            <a:r>
              <a:rPr lang="en-US" sz="1100" dirty="0" err="1"/>
              <a:t>раскопках</a:t>
            </a:r>
            <a:r>
              <a:rPr lang="en-US" sz="1100" dirty="0"/>
              <a:t> </a:t>
            </a:r>
            <a:r>
              <a:rPr lang="en-US" sz="1100" dirty="0" err="1"/>
              <a:t>найдены</a:t>
            </a:r>
            <a:r>
              <a:rPr lang="en-US" sz="1100" dirty="0"/>
              <a:t> 15 </a:t>
            </a:r>
            <a:r>
              <a:rPr lang="en-US" sz="1100" dirty="0" err="1"/>
              <a:t>древних</a:t>
            </a:r>
            <a:r>
              <a:rPr lang="en-US" sz="1100" dirty="0"/>
              <a:t> </a:t>
            </a:r>
            <a:r>
              <a:rPr lang="en-US" sz="1100" dirty="0" err="1"/>
              <a:t>гробниц</a:t>
            </a:r>
            <a:r>
              <a:rPr lang="en-US" sz="1100" dirty="0"/>
              <a:t> </a:t>
            </a:r>
            <a:r>
              <a:rPr lang="en-US" sz="1100" dirty="0" err="1"/>
              <a:t>времен</a:t>
            </a:r>
            <a:r>
              <a:rPr lang="en-US" sz="1100" dirty="0"/>
              <a:t> </a:t>
            </a:r>
            <a:r>
              <a:rPr lang="en-US" sz="1100" dirty="0" err="1"/>
              <a:t>греческого</a:t>
            </a:r>
            <a:r>
              <a:rPr lang="en-US" sz="1100" dirty="0"/>
              <a:t> </a:t>
            </a:r>
            <a:r>
              <a:rPr lang="en-US" sz="1100" dirty="0" err="1"/>
              <a:t>княжества</a:t>
            </a:r>
            <a:r>
              <a:rPr lang="en-US" sz="1100" dirty="0"/>
              <a:t> </a:t>
            </a:r>
            <a:r>
              <a:rPr lang="en-US" sz="1100" dirty="0" err="1"/>
              <a:t>Феодоро</a:t>
            </a:r>
            <a:r>
              <a:rPr lang="en-US" sz="1100" dirty="0"/>
              <a:t> (XIV-XV в.). </a:t>
            </a:r>
            <a:endParaRPr lang="ru-RU" sz="1100" dirty="0"/>
          </a:p>
          <a:p>
            <a:pPr algn="just" defTabSz="914400"/>
            <a:endParaRPr lang="ru-RU" sz="1100" dirty="0"/>
          </a:p>
          <a:p>
            <a:pPr algn="just" defTabSz="914400"/>
            <a:r>
              <a:rPr lang="en-US" sz="1100" dirty="0"/>
              <a:t>В </a:t>
            </a:r>
            <a:r>
              <a:rPr lang="en-US" sz="1100" dirty="0" err="1"/>
              <a:t>трехметровых</a:t>
            </a:r>
            <a:r>
              <a:rPr lang="en-US" sz="1100" dirty="0"/>
              <a:t> </a:t>
            </a:r>
            <a:r>
              <a:rPr lang="en-US" sz="1100" dirty="0" err="1"/>
              <a:t>ямах</a:t>
            </a:r>
            <a:r>
              <a:rPr lang="en-US" sz="1100" dirty="0"/>
              <a:t> </a:t>
            </a:r>
            <a:r>
              <a:rPr lang="en-US" sz="1100" dirty="0" err="1"/>
              <a:t>покоятся</a:t>
            </a:r>
            <a:r>
              <a:rPr lang="en-US" sz="1100" dirty="0"/>
              <a:t> </a:t>
            </a:r>
            <a:r>
              <a:rPr lang="en-US" sz="1100" dirty="0" err="1"/>
              <a:t>останки</a:t>
            </a:r>
            <a:r>
              <a:rPr lang="en-US" sz="1100" dirty="0"/>
              <a:t> и </a:t>
            </a:r>
            <a:r>
              <a:rPr lang="en-US" sz="1100" dirty="0" err="1"/>
              <a:t>детей</a:t>
            </a:r>
            <a:r>
              <a:rPr lang="en-US" sz="1100" dirty="0"/>
              <a:t>, и </a:t>
            </a:r>
            <a:r>
              <a:rPr lang="en-US" sz="1100" dirty="0" err="1"/>
              <a:t>взрослых</a:t>
            </a:r>
            <a:r>
              <a:rPr lang="en-US" sz="1100" dirty="0"/>
              <a:t>. В </a:t>
            </a:r>
            <a:r>
              <a:rPr lang="en-US" sz="1100" dirty="0" err="1"/>
              <a:t>одном</a:t>
            </a:r>
            <a:r>
              <a:rPr lang="en-US" sz="1100" dirty="0"/>
              <a:t> </a:t>
            </a:r>
            <a:r>
              <a:rPr lang="en-US" sz="1100" dirty="0" err="1"/>
              <a:t>из</a:t>
            </a:r>
            <a:r>
              <a:rPr lang="en-US" sz="1100" dirty="0"/>
              <a:t> </a:t>
            </a:r>
            <a:r>
              <a:rPr lang="en-US" sz="1100" dirty="0" err="1"/>
              <a:t>захоронений</a:t>
            </a:r>
            <a:r>
              <a:rPr lang="en-US" sz="1100" dirty="0"/>
              <a:t> в </a:t>
            </a:r>
            <a:r>
              <a:rPr lang="en-US" sz="1100" dirty="0" err="1"/>
              <a:t>храме</a:t>
            </a:r>
            <a:r>
              <a:rPr lang="en-US" sz="1100" dirty="0"/>
              <a:t> </a:t>
            </a:r>
            <a:r>
              <a:rPr lang="en-US" sz="1100" dirty="0" err="1"/>
              <a:t>святого</a:t>
            </a:r>
            <a:r>
              <a:rPr lang="en-US" sz="1100" dirty="0"/>
              <a:t> </a:t>
            </a:r>
            <a:r>
              <a:rPr lang="en-US" sz="1100" dirty="0" err="1"/>
              <a:t>Георгия</a:t>
            </a:r>
            <a:r>
              <a:rPr lang="en-US" sz="1100" dirty="0"/>
              <a:t>, </a:t>
            </a:r>
            <a:r>
              <a:rPr lang="en-US" sz="1100" dirty="0" err="1"/>
              <a:t>судя</a:t>
            </a:r>
            <a:r>
              <a:rPr lang="en-US" sz="1100" dirty="0"/>
              <a:t> </a:t>
            </a:r>
            <a:r>
              <a:rPr lang="en-US" sz="1100" dirty="0" err="1"/>
              <a:t>по</a:t>
            </a:r>
            <a:r>
              <a:rPr lang="en-US" sz="1100" dirty="0"/>
              <a:t> </a:t>
            </a:r>
            <a:r>
              <a:rPr lang="en-US" sz="1100" dirty="0" err="1"/>
              <a:t>всему</a:t>
            </a:r>
            <a:r>
              <a:rPr lang="en-US" sz="1100" dirty="0"/>
              <a:t>, </a:t>
            </a:r>
            <a:r>
              <a:rPr lang="en-US" sz="1100" dirty="0" err="1"/>
              <a:t>удалось</a:t>
            </a:r>
            <a:r>
              <a:rPr lang="en-US" sz="1100" dirty="0"/>
              <a:t> </a:t>
            </a:r>
            <a:r>
              <a:rPr lang="en-US" sz="1100" dirty="0" err="1"/>
              <a:t>обнаружить</a:t>
            </a:r>
            <a:r>
              <a:rPr lang="en-US" sz="1100" dirty="0"/>
              <a:t> </a:t>
            </a:r>
            <a:r>
              <a:rPr lang="en-US" sz="1100" dirty="0" err="1"/>
              <a:t>останки</a:t>
            </a:r>
            <a:r>
              <a:rPr lang="en-US" sz="1100" dirty="0"/>
              <a:t> </a:t>
            </a:r>
            <a:r>
              <a:rPr lang="en-US" sz="1100" dirty="0" err="1"/>
              <a:t>священника</a:t>
            </a:r>
            <a:r>
              <a:rPr lang="en-US" sz="1100" dirty="0"/>
              <a:t>. </a:t>
            </a:r>
            <a:r>
              <a:rPr lang="en-US" sz="1100" dirty="0" err="1"/>
              <a:t>Вместе</a:t>
            </a:r>
            <a:r>
              <a:rPr lang="en-US" sz="1100" dirty="0"/>
              <a:t> с </a:t>
            </a:r>
            <a:r>
              <a:rPr lang="en-US" sz="1100" dirty="0" err="1"/>
              <a:t>костями</a:t>
            </a:r>
            <a:r>
              <a:rPr lang="en-US" sz="1100" dirty="0"/>
              <a:t> в </a:t>
            </a:r>
            <a:r>
              <a:rPr lang="en-US" sz="1100" dirty="0" err="1"/>
              <a:t>могильниках</a:t>
            </a:r>
            <a:r>
              <a:rPr lang="en-US" sz="1100" dirty="0"/>
              <a:t> </a:t>
            </a:r>
            <a:r>
              <a:rPr lang="en-US" sz="1100" dirty="0" err="1"/>
              <a:t>археологи</a:t>
            </a:r>
            <a:r>
              <a:rPr lang="en-US" sz="1100" dirty="0"/>
              <a:t> </a:t>
            </a:r>
            <a:r>
              <a:rPr lang="en-US" sz="1100" dirty="0" err="1"/>
              <a:t>нашли</a:t>
            </a:r>
            <a:r>
              <a:rPr lang="en-US" sz="1100" dirty="0"/>
              <a:t> </a:t>
            </a:r>
            <a:r>
              <a:rPr lang="en-US" sz="1100" dirty="0" err="1"/>
              <a:t>нательные</a:t>
            </a:r>
            <a:r>
              <a:rPr lang="en-US" sz="1100" dirty="0"/>
              <a:t> </a:t>
            </a:r>
            <a:r>
              <a:rPr lang="en-US" sz="1100" dirty="0" err="1"/>
              <a:t>кресты</a:t>
            </a:r>
            <a:r>
              <a:rPr lang="en-US" sz="1100" dirty="0"/>
              <a:t> </a:t>
            </a:r>
            <a:r>
              <a:rPr lang="en-US" sz="1100" dirty="0" err="1"/>
              <a:t>из</a:t>
            </a:r>
            <a:r>
              <a:rPr lang="en-US" sz="1100" dirty="0"/>
              <a:t> </a:t>
            </a:r>
            <a:r>
              <a:rPr lang="en-US" sz="1100" dirty="0" err="1"/>
              <a:t>меди</a:t>
            </a:r>
            <a:r>
              <a:rPr lang="en-US" sz="1100" dirty="0"/>
              <a:t>, </a:t>
            </a:r>
            <a:r>
              <a:rPr lang="en-US" sz="1100" dirty="0" err="1"/>
              <a:t>бронзы</a:t>
            </a:r>
            <a:r>
              <a:rPr lang="en-US" sz="1100" dirty="0"/>
              <a:t> и </a:t>
            </a:r>
            <a:r>
              <a:rPr lang="en-US" sz="1100" dirty="0" err="1"/>
              <a:t>железа</a:t>
            </a:r>
            <a:r>
              <a:rPr lang="en-US" sz="1100" dirty="0"/>
              <a:t>, </a:t>
            </a:r>
            <a:r>
              <a:rPr lang="en-US" sz="1100" dirty="0" err="1"/>
              <a:t>небольшую</a:t>
            </a:r>
            <a:r>
              <a:rPr lang="en-US" sz="1100" dirty="0"/>
              <a:t> </a:t>
            </a:r>
            <a:r>
              <a:rPr lang="en-US" sz="1100" dirty="0" err="1"/>
              <a:t>иконку</a:t>
            </a:r>
            <a:r>
              <a:rPr lang="en-US" sz="1100" dirty="0"/>
              <a:t>, а </a:t>
            </a:r>
            <a:r>
              <a:rPr lang="en-US" sz="1100" dirty="0" err="1"/>
              <a:t>также</a:t>
            </a:r>
            <a:r>
              <a:rPr lang="en-US" sz="1100" dirty="0"/>
              <a:t> </a:t>
            </a:r>
            <a:r>
              <a:rPr lang="en-US" sz="1100" dirty="0" err="1"/>
              <a:t>посуду</a:t>
            </a:r>
            <a:r>
              <a:rPr lang="en-US" sz="1100" dirty="0"/>
              <a:t>, </a:t>
            </a:r>
            <a:r>
              <a:rPr lang="en-US" sz="1100" dirty="0" err="1"/>
              <a:t>датируемую</a:t>
            </a:r>
            <a:r>
              <a:rPr lang="en-US" sz="1100" dirty="0"/>
              <a:t> XIV-XVI </a:t>
            </a:r>
            <a:r>
              <a:rPr lang="en-US" sz="1100" dirty="0" err="1"/>
              <a:t>вв</a:t>
            </a:r>
            <a:r>
              <a:rPr lang="en-US" sz="1100" dirty="0"/>
              <a:t>. </a:t>
            </a:r>
            <a:r>
              <a:rPr lang="en-US" sz="1100" dirty="0" err="1"/>
              <a:t>Все</a:t>
            </a:r>
            <a:r>
              <a:rPr lang="en-US" sz="1100" dirty="0"/>
              <a:t> </a:t>
            </a:r>
            <a:r>
              <a:rPr lang="en-US" sz="1100" dirty="0" err="1"/>
              <a:t>эти</a:t>
            </a:r>
            <a:r>
              <a:rPr lang="en-US" sz="1100" dirty="0"/>
              <a:t> </a:t>
            </a:r>
            <a:r>
              <a:rPr lang="en-US" sz="1100" dirty="0" err="1"/>
              <a:t>находки</a:t>
            </a:r>
            <a:r>
              <a:rPr lang="en-US" sz="1100" dirty="0"/>
              <a:t>, </a:t>
            </a:r>
            <a:r>
              <a:rPr lang="en-US" sz="1100" dirty="0" err="1"/>
              <a:t>по</a:t>
            </a:r>
            <a:r>
              <a:rPr lang="en-US" sz="1100" dirty="0"/>
              <a:t> </a:t>
            </a:r>
            <a:r>
              <a:rPr lang="en-US" sz="1100" dirty="0" err="1"/>
              <a:t>мнению</a:t>
            </a:r>
            <a:r>
              <a:rPr lang="en-US" sz="1100" dirty="0"/>
              <a:t> </a:t>
            </a:r>
            <a:r>
              <a:rPr lang="en-US" sz="1100" dirty="0" err="1"/>
              <a:t>ученых</a:t>
            </a:r>
            <a:r>
              <a:rPr lang="en-US" sz="1100" dirty="0"/>
              <a:t>, </a:t>
            </a:r>
            <a:r>
              <a:rPr lang="en-US" sz="1100" dirty="0" err="1"/>
              <a:t>бесценны</a:t>
            </a:r>
            <a:r>
              <a:rPr lang="en-US" sz="1100" dirty="0"/>
              <a:t>, </a:t>
            </a:r>
            <a:r>
              <a:rPr lang="en-US" sz="1100" dirty="0" err="1"/>
              <a:t>потому</a:t>
            </a:r>
            <a:r>
              <a:rPr lang="en-US" sz="1100" dirty="0"/>
              <a:t> </a:t>
            </a:r>
            <a:r>
              <a:rPr lang="en-US" sz="1100" dirty="0" err="1"/>
              <a:t>что</a:t>
            </a:r>
            <a:r>
              <a:rPr lang="en-US" sz="1100" dirty="0"/>
              <a:t> </a:t>
            </a:r>
            <a:r>
              <a:rPr lang="en-US" sz="1100" dirty="0" err="1"/>
              <a:t>они</a:t>
            </a:r>
            <a:r>
              <a:rPr lang="en-US" sz="1100" dirty="0"/>
              <a:t> </a:t>
            </a:r>
            <a:r>
              <a:rPr lang="en-US" sz="1100" dirty="0" err="1"/>
              <a:t>могут</a:t>
            </a:r>
            <a:r>
              <a:rPr lang="en-US" sz="1100" dirty="0"/>
              <a:t> </a:t>
            </a:r>
            <a:r>
              <a:rPr lang="en-US" sz="1100" dirty="0" err="1"/>
              <a:t>пролить</a:t>
            </a:r>
            <a:r>
              <a:rPr lang="en-US" sz="1100" dirty="0"/>
              <a:t> </a:t>
            </a:r>
            <a:r>
              <a:rPr lang="en-US" sz="1100" dirty="0" err="1"/>
              <a:t>свет</a:t>
            </a:r>
            <a:r>
              <a:rPr lang="en-US" sz="1100" dirty="0"/>
              <a:t> </a:t>
            </a:r>
            <a:r>
              <a:rPr lang="en-US" sz="1100" dirty="0" err="1"/>
              <a:t>на</a:t>
            </a:r>
            <a:r>
              <a:rPr lang="en-US" sz="1100" dirty="0"/>
              <a:t> </a:t>
            </a:r>
            <a:r>
              <a:rPr lang="en-US" sz="1100" dirty="0" err="1"/>
              <a:t>прошлое</a:t>
            </a:r>
            <a:r>
              <a:rPr lang="en-US" sz="1100" dirty="0"/>
              <a:t> и </a:t>
            </a:r>
            <a:r>
              <a:rPr lang="en-US" sz="1100" dirty="0" err="1"/>
              <a:t>помочь</a:t>
            </a:r>
            <a:r>
              <a:rPr lang="en-US" sz="1100" dirty="0"/>
              <a:t> в </a:t>
            </a:r>
            <a:r>
              <a:rPr lang="en-US" sz="1100" dirty="0" err="1"/>
              <a:t>установке</a:t>
            </a:r>
            <a:r>
              <a:rPr lang="en-US" sz="1100" dirty="0"/>
              <a:t> </a:t>
            </a:r>
            <a:r>
              <a:rPr lang="en-US" sz="1100" dirty="0" err="1"/>
              <a:t>новых</a:t>
            </a:r>
            <a:r>
              <a:rPr lang="en-US" sz="1100" dirty="0"/>
              <a:t> </a:t>
            </a:r>
            <a:r>
              <a:rPr lang="en-US" sz="1100" dirty="0" err="1"/>
              <a:t>исторических</a:t>
            </a:r>
            <a:r>
              <a:rPr lang="en-US" sz="1100" dirty="0"/>
              <a:t> </a:t>
            </a:r>
            <a:r>
              <a:rPr lang="en-US" sz="1100" dirty="0" err="1"/>
              <a:t>фактов</a:t>
            </a:r>
            <a:r>
              <a:rPr lang="en-US" sz="1100" dirty="0"/>
              <a:t>. </a:t>
            </a:r>
            <a:endParaRPr lang="ru-RU" sz="1100" dirty="0"/>
          </a:p>
          <a:p>
            <a:pPr algn="just" defTabSz="914400"/>
            <a:endParaRPr lang="ru-RU" sz="1100" dirty="0"/>
          </a:p>
          <a:p>
            <a:pPr algn="just" defTabSz="914400"/>
            <a:r>
              <a:rPr lang="en-US" sz="1100" dirty="0" err="1"/>
              <a:t>Археологи</a:t>
            </a:r>
            <a:r>
              <a:rPr lang="en-US" sz="1100" dirty="0"/>
              <a:t> </a:t>
            </a:r>
            <a:r>
              <a:rPr lang="en-US" sz="1100" dirty="0" err="1"/>
              <a:t>также</a:t>
            </a:r>
            <a:r>
              <a:rPr lang="en-US" sz="1100" dirty="0"/>
              <a:t> </a:t>
            </a:r>
            <a:r>
              <a:rPr lang="en-US" sz="1100" dirty="0" err="1"/>
              <a:t>провели</a:t>
            </a:r>
            <a:r>
              <a:rPr lang="en-US" sz="1100" dirty="0"/>
              <a:t> </a:t>
            </a:r>
            <a:r>
              <a:rPr lang="en-US" sz="1100" dirty="0" err="1"/>
              <a:t>раскопки</a:t>
            </a:r>
            <a:r>
              <a:rPr lang="en-US" sz="1100" dirty="0"/>
              <a:t> </a:t>
            </a:r>
            <a:r>
              <a:rPr lang="en-US" sz="1100" dirty="0" err="1"/>
              <a:t>княжеского</a:t>
            </a:r>
            <a:r>
              <a:rPr lang="en-US" sz="1100" dirty="0"/>
              <a:t> </a:t>
            </a:r>
            <a:r>
              <a:rPr lang="en-US" sz="1100" dirty="0" err="1"/>
              <a:t>дворца</a:t>
            </a:r>
            <a:r>
              <a:rPr lang="en-US" sz="1100" dirty="0"/>
              <a:t>, </a:t>
            </a:r>
            <a:r>
              <a:rPr lang="en-US" sz="1100" dirty="0" err="1"/>
              <a:t>где</a:t>
            </a:r>
            <a:r>
              <a:rPr lang="en-US" sz="1100" dirty="0"/>
              <a:t> </a:t>
            </a:r>
            <a:r>
              <a:rPr lang="en-US" sz="1100" dirty="0" err="1"/>
              <a:t>жил</a:t>
            </a:r>
            <a:r>
              <a:rPr lang="en-US" sz="1100" dirty="0"/>
              <a:t> </a:t>
            </a:r>
            <a:r>
              <a:rPr lang="en-US" sz="1100" dirty="0" err="1"/>
              <a:t>князь</a:t>
            </a:r>
            <a:r>
              <a:rPr lang="en-US" sz="1100" dirty="0"/>
              <a:t> </a:t>
            </a:r>
            <a:r>
              <a:rPr lang="en-US" sz="1100" dirty="0" err="1"/>
              <a:t>Алексей</a:t>
            </a:r>
            <a:r>
              <a:rPr lang="en-US" sz="1100" dirty="0"/>
              <a:t> в 20-30 </a:t>
            </a:r>
            <a:r>
              <a:rPr lang="en-US" sz="1100" dirty="0" err="1"/>
              <a:t>годы</a:t>
            </a:r>
            <a:r>
              <a:rPr lang="en-US" sz="1100" dirty="0"/>
              <a:t> 15 </a:t>
            </a:r>
            <a:r>
              <a:rPr lang="en-US" sz="1100" dirty="0" err="1"/>
              <a:t>века</a:t>
            </a:r>
            <a:r>
              <a:rPr lang="en-US" sz="1100" dirty="0"/>
              <a:t>. </a:t>
            </a:r>
            <a:r>
              <a:rPr lang="en-US" sz="1100" dirty="0" err="1"/>
              <a:t>Почти</a:t>
            </a:r>
            <a:r>
              <a:rPr lang="en-US" sz="1100" dirty="0"/>
              <a:t> </a:t>
            </a:r>
            <a:r>
              <a:rPr lang="en-US" sz="1100" dirty="0" err="1"/>
              <a:t>вся</a:t>
            </a:r>
            <a:r>
              <a:rPr lang="en-US" sz="1100" dirty="0"/>
              <a:t> </a:t>
            </a:r>
            <a:r>
              <a:rPr lang="en-US" sz="1100" dirty="0" err="1"/>
              <a:t>территория</a:t>
            </a:r>
            <a:r>
              <a:rPr lang="en-US" sz="1100" dirty="0"/>
              <a:t> </a:t>
            </a:r>
            <a:r>
              <a:rPr lang="en-US" sz="1100" dirty="0" err="1"/>
              <a:t>дворца</a:t>
            </a:r>
            <a:r>
              <a:rPr lang="en-US" sz="1100" dirty="0"/>
              <a:t> </a:t>
            </a:r>
            <a:r>
              <a:rPr lang="en-US" sz="1100" dirty="0" err="1"/>
              <a:t>была</a:t>
            </a:r>
            <a:r>
              <a:rPr lang="en-US" sz="1100" dirty="0"/>
              <a:t> </a:t>
            </a:r>
            <a:r>
              <a:rPr lang="en-US" sz="1100" dirty="0" err="1"/>
              <a:t>усыпана</a:t>
            </a:r>
            <a:r>
              <a:rPr lang="en-US" sz="1100" dirty="0"/>
              <a:t> </a:t>
            </a:r>
            <a:r>
              <a:rPr lang="en-US" sz="1100" dirty="0" err="1"/>
              <a:t>ракушками</a:t>
            </a:r>
            <a:r>
              <a:rPr lang="en-US" sz="1100" dirty="0"/>
              <a:t> </a:t>
            </a:r>
            <a:r>
              <a:rPr lang="en-US" sz="1100" dirty="0" err="1"/>
              <a:t>устриц</a:t>
            </a:r>
            <a:r>
              <a:rPr lang="en-US" sz="1100" dirty="0"/>
              <a:t>. </a:t>
            </a:r>
            <a:r>
              <a:rPr lang="en-US" sz="1100" dirty="0" err="1"/>
              <a:t>Судя</a:t>
            </a:r>
            <a:r>
              <a:rPr lang="en-US" sz="1100" dirty="0"/>
              <a:t> </a:t>
            </a:r>
            <a:r>
              <a:rPr lang="en-US" sz="1100" dirty="0" err="1"/>
              <a:t>по</a:t>
            </a:r>
            <a:r>
              <a:rPr lang="en-US" sz="1100" dirty="0"/>
              <a:t> </a:t>
            </a:r>
            <a:r>
              <a:rPr lang="en-US" sz="1100" dirty="0" err="1"/>
              <a:t>всему</a:t>
            </a:r>
            <a:r>
              <a:rPr lang="en-US" sz="1100" dirty="0"/>
              <a:t>, </a:t>
            </a:r>
            <a:r>
              <a:rPr lang="en-US" sz="1100" dirty="0" err="1"/>
              <a:t>знатные</a:t>
            </a:r>
            <a:r>
              <a:rPr lang="en-US" sz="1100" dirty="0"/>
              <a:t> </a:t>
            </a:r>
            <a:r>
              <a:rPr lang="en-US" sz="1100" dirty="0" err="1"/>
              <a:t>особы</a:t>
            </a:r>
            <a:r>
              <a:rPr lang="en-US" sz="1100" dirty="0"/>
              <a:t> в </a:t>
            </a:r>
            <a:r>
              <a:rPr lang="en-US" sz="1100" dirty="0" err="1"/>
              <a:t>то</a:t>
            </a:r>
            <a:r>
              <a:rPr lang="en-US" sz="1100" dirty="0"/>
              <a:t> </a:t>
            </a:r>
            <a:r>
              <a:rPr lang="en-US" sz="1100" dirty="0" err="1"/>
              <a:t>время</a:t>
            </a:r>
            <a:r>
              <a:rPr lang="en-US" sz="1100" dirty="0"/>
              <a:t> </a:t>
            </a:r>
            <a:r>
              <a:rPr lang="en-US" sz="1100" dirty="0" err="1"/>
              <a:t>любили</a:t>
            </a:r>
            <a:r>
              <a:rPr lang="en-US" sz="1100" dirty="0"/>
              <a:t> </a:t>
            </a:r>
            <a:r>
              <a:rPr lang="en-US" sz="1100" dirty="0" err="1"/>
              <a:t>отведать</a:t>
            </a:r>
            <a:r>
              <a:rPr lang="en-US" sz="1100" dirty="0"/>
              <a:t> </a:t>
            </a:r>
            <a:r>
              <a:rPr lang="en-US" sz="1100" dirty="0" err="1"/>
              <a:t>морепродукты</a:t>
            </a:r>
            <a:r>
              <a:rPr lang="en-US" sz="1100" dirty="0"/>
              <a:t>. </a:t>
            </a:r>
            <a:r>
              <a:rPr lang="en-US" sz="1100" dirty="0" err="1"/>
              <a:t>Причем</a:t>
            </a:r>
            <a:r>
              <a:rPr lang="en-US" sz="1100" dirty="0"/>
              <a:t>, </a:t>
            </a:r>
            <a:r>
              <a:rPr lang="en-US" sz="1100" dirty="0" err="1"/>
              <a:t>комнаты</a:t>
            </a:r>
            <a:r>
              <a:rPr lang="en-US" sz="1100" dirty="0"/>
              <a:t> </a:t>
            </a:r>
            <a:r>
              <a:rPr lang="en-US" sz="1100" dirty="0" err="1"/>
              <a:t>во</a:t>
            </a:r>
            <a:r>
              <a:rPr lang="en-US" sz="1100" dirty="0"/>
              <a:t> </a:t>
            </a:r>
            <a:r>
              <a:rPr lang="en-US" sz="1100" dirty="0" err="1"/>
              <a:t>дворце</a:t>
            </a:r>
            <a:r>
              <a:rPr lang="en-US" sz="1100" dirty="0"/>
              <a:t> </a:t>
            </a:r>
            <a:r>
              <a:rPr lang="en-US" sz="1100" dirty="0" err="1"/>
              <a:t>не</a:t>
            </a:r>
            <a:r>
              <a:rPr lang="en-US" sz="1100" dirty="0"/>
              <a:t> </a:t>
            </a:r>
            <a:r>
              <a:rPr lang="en-US" sz="1100" dirty="0" err="1"/>
              <a:t>убирали</a:t>
            </a:r>
            <a:r>
              <a:rPr lang="en-US" sz="1100" dirty="0"/>
              <a:t>, а </a:t>
            </a:r>
            <a:r>
              <a:rPr lang="en-US" sz="1100" dirty="0" err="1"/>
              <a:t>пустые</a:t>
            </a:r>
            <a:r>
              <a:rPr lang="en-US" sz="1100" dirty="0"/>
              <a:t> </a:t>
            </a:r>
            <a:r>
              <a:rPr lang="en-US" sz="1100" dirty="0" err="1"/>
              <a:t>ракушки</a:t>
            </a:r>
            <a:r>
              <a:rPr lang="en-US" sz="1100" dirty="0"/>
              <a:t> </a:t>
            </a:r>
            <a:r>
              <a:rPr lang="en-US" sz="1100" dirty="0" err="1"/>
              <a:t>выкидывали</a:t>
            </a:r>
            <a:r>
              <a:rPr lang="en-US" sz="1100" dirty="0"/>
              <a:t> </a:t>
            </a:r>
            <a:r>
              <a:rPr lang="en-US" sz="1100" dirty="0" err="1"/>
              <a:t>прямо</a:t>
            </a:r>
            <a:r>
              <a:rPr lang="en-US" sz="1100" dirty="0"/>
              <a:t> </a:t>
            </a:r>
            <a:r>
              <a:rPr lang="en-US" sz="1100" dirty="0" err="1"/>
              <a:t>на</a:t>
            </a:r>
            <a:r>
              <a:rPr lang="en-US" sz="1100" dirty="0"/>
              <a:t> </a:t>
            </a:r>
            <a:r>
              <a:rPr lang="en-US" sz="1100" dirty="0" err="1"/>
              <a:t>пол</a:t>
            </a:r>
            <a:r>
              <a:rPr lang="en-US" sz="1100" dirty="0"/>
              <a:t>. </a:t>
            </a:r>
            <a:r>
              <a:rPr lang="en-US" sz="1100" dirty="0" err="1"/>
              <a:t>Кроме</a:t>
            </a:r>
            <a:r>
              <a:rPr lang="en-US" sz="1100" dirty="0"/>
              <a:t> </a:t>
            </a:r>
            <a:r>
              <a:rPr lang="en-US" sz="1100" dirty="0" err="1"/>
              <a:t>того</a:t>
            </a:r>
            <a:r>
              <a:rPr lang="en-US" sz="1100" dirty="0"/>
              <a:t>, </a:t>
            </a:r>
            <a:r>
              <a:rPr lang="en-US" sz="1100" dirty="0" err="1"/>
              <a:t>во</a:t>
            </a:r>
            <a:r>
              <a:rPr lang="en-US" sz="1100" dirty="0"/>
              <a:t> </a:t>
            </a:r>
            <a:r>
              <a:rPr lang="en-US" sz="1100" dirty="0" err="1"/>
              <a:t>дворце</a:t>
            </a:r>
            <a:r>
              <a:rPr lang="en-US" sz="1100" dirty="0"/>
              <a:t>, в </a:t>
            </a:r>
            <a:r>
              <a:rPr lang="en-US" sz="1100" dirty="0" err="1"/>
              <a:t>туалетной</a:t>
            </a:r>
            <a:r>
              <a:rPr lang="en-US" sz="1100" dirty="0"/>
              <a:t> </a:t>
            </a:r>
            <a:r>
              <a:rPr lang="en-US" sz="1100" dirty="0" err="1"/>
              <a:t>яме</a:t>
            </a:r>
            <a:r>
              <a:rPr lang="en-US" sz="1100" dirty="0"/>
              <a:t> </a:t>
            </a:r>
            <a:r>
              <a:rPr lang="en-US" sz="1100" dirty="0" err="1"/>
              <a:t>были</a:t>
            </a:r>
            <a:r>
              <a:rPr lang="en-US" sz="1100" dirty="0"/>
              <a:t> </a:t>
            </a:r>
            <a:r>
              <a:rPr lang="en-US" sz="1100" dirty="0" err="1"/>
              <a:t>найдены</a:t>
            </a:r>
            <a:r>
              <a:rPr lang="en-US" sz="1100" dirty="0"/>
              <a:t> </a:t>
            </a:r>
            <a:r>
              <a:rPr lang="en-US" sz="1100" dirty="0" err="1"/>
              <a:t>древние</a:t>
            </a:r>
            <a:r>
              <a:rPr lang="en-US" sz="1100" dirty="0"/>
              <a:t> </a:t>
            </a:r>
            <a:r>
              <a:rPr lang="en-US" sz="1100" dirty="0" err="1"/>
              <a:t>королевские</a:t>
            </a:r>
            <a:r>
              <a:rPr lang="en-US" sz="1100" dirty="0"/>
              <a:t> </a:t>
            </a:r>
            <a:r>
              <a:rPr lang="en-US" sz="1100" dirty="0" err="1"/>
              <a:t>чаши</a:t>
            </a:r>
            <a:r>
              <a:rPr lang="en-US" sz="1100" dirty="0"/>
              <a:t> с </a:t>
            </a:r>
            <a:r>
              <a:rPr lang="en-US" sz="1100" dirty="0" err="1"/>
              <a:t>таинственными</a:t>
            </a:r>
            <a:r>
              <a:rPr lang="en-US" sz="1100" dirty="0"/>
              <a:t> </a:t>
            </a:r>
            <a:r>
              <a:rPr lang="en-US" sz="1100" dirty="0" err="1"/>
              <a:t>иероглифами</a:t>
            </a:r>
            <a:r>
              <a:rPr lang="en-US" sz="1100" dirty="0"/>
              <a:t>, </a:t>
            </a:r>
            <a:r>
              <a:rPr lang="en-US" sz="1100" dirty="0" err="1"/>
              <a:t>княжеский</a:t>
            </a:r>
            <a:r>
              <a:rPr lang="en-US" sz="1100" dirty="0"/>
              <a:t> </a:t>
            </a:r>
            <a:r>
              <a:rPr lang="en-US" sz="1100" dirty="0" err="1"/>
              <a:t>сервиз</a:t>
            </a:r>
            <a:r>
              <a:rPr lang="en-US" sz="1100" dirty="0"/>
              <a:t> с </a:t>
            </a:r>
            <a:r>
              <a:rPr lang="en-US" sz="1100" dirty="0" err="1"/>
              <a:t>инициалами</a:t>
            </a:r>
            <a:r>
              <a:rPr lang="en-US" sz="1100" dirty="0"/>
              <a:t> и </a:t>
            </a:r>
            <a:r>
              <a:rPr lang="en-US" sz="1100" dirty="0" err="1"/>
              <a:t>древние</a:t>
            </a:r>
            <a:r>
              <a:rPr lang="en-US" sz="1100" dirty="0"/>
              <a:t> </a:t>
            </a:r>
            <a:r>
              <a:rPr lang="en-US" sz="1100" dirty="0" err="1"/>
              <a:t>монеты</a:t>
            </a:r>
            <a:r>
              <a:rPr lang="en-US" sz="1100" dirty="0"/>
              <a:t>, </a:t>
            </a:r>
            <a:r>
              <a:rPr lang="en-US" sz="1100" dirty="0" err="1"/>
              <a:t>датируемые</a:t>
            </a:r>
            <a:r>
              <a:rPr lang="en-US" sz="1100" dirty="0"/>
              <a:t> XV-XVI в.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BC0E90-1F3E-4F29-904C-2E540E3D49EF}"/>
              </a:ext>
            </a:extLst>
          </p:cNvPr>
          <p:cNvSpPr txBox="1"/>
          <p:nvPr/>
        </p:nvSpPr>
        <p:spPr>
          <a:xfrm>
            <a:off x="838200" y="365125"/>
            <a:ext cx="10549128" cy="12123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МАНГУП-КАЛЕ</a:t>
            </a:r>
          </a:p>
        </p:txBody>
      </p:sp>
    </p:spTree>
    <p:extLst>
      <p:ext uri="{BB962C8B-B14F-4D97-AF65-F5344CB8AC3E}">
        <p14:creationId xmlns:p14="http://schemas.microsoft.com/office/powerpoint/2010/main" val="15445618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</TotalTime>
  <Words>931</Words>
  <Application>Microsoft Office PowerPoint</Application>
  <PresentationFormat>Широкоэкранный</PresentationFormat>
  <Paragraphs>38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Metalnikov</dc:creator>
  <cp:lastModifiedBy>Denis Metalnikov</cp:lastModifiedBy>
  <cp:revision>5</cp:revision>
  <dcterms:created xsi:type="dcterms:W3CDTF">2018-06-11T07:22:47Z</dcterms:created>
  <dcterms:modified xsi:type="dcterms:W3CDTF">2018-06-11T08:19:36Z</dcterms:modified>
</cp:coreProperties>
</file>