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19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8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43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9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78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83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1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02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62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8A8D6-75D3-4B45-8BCA-E3BC32025DAA}" type="datetimeFigureOut">
              <a:rPr lang="ru-RU" smtClean="0"/>
              <a:t>05.07.2018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84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F6BC633-BCFD-419F-A30B-200BB6166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2246" y="0"/>
            <a:ext cx="755975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9">
            <a:extLst>
              <a:ext uri="{FF2B5EF4-FFF2-40B4-BE49-F238E27FC236}">
                <a16:creationId xmlns:a16="http://schemas.microsoft.com/office/drawing/2014/main" id="{7AA8700D-9C83-444C-9091-0955AFA95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2995" y="484632"/>
            <a:ext cx="6709145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7904169-813C-4A22-A027-B778C30D6BB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14729" y="827678"/>
            <a:ext cx="2222786" cy="19967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5381C78-BF51-4665-924C-516ED3B90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88981" y="826280"/>
            <a:ext cx="1229471" cy="1998177"/>
          </a:xfrm>
          <a:prstGeom prst="rect">
            <a:avLst/>
          </a:prstGeom>
          <a:solidFill>
            <a:srgbClr val="796C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B2A10AE-6522-4761-A785-98C47ACEF5E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5414729" y="2989903"/>
            <a:ext cx="3603723" cy="292209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43AEB6D-0E38-403A-97EE-2A328308C86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73937" y="827678"/>
            <a:ext cx="2315724" cy="50867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555513" y="2438400"/>
            <a:ext cx="3697510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spcAft>
                <a:spcPts val="600"/>
              </a:spcAft>
            </a:pPr>
            <a:r>
              <a:rPr lang="en-US" sz="1500" dirty="0" err="1"/>
              <a:t>Патриаршее</a:t>
            </a:r>
            <a:r>
              <a:rPr lang="en-US" sz="1500" dirty="0"/>
              <a:t> </a:t>
            </a:r>
            <a:r>
              <a:rPr lang="en-US" sz="1500" dirty="0" err="1"/>
              <a:t>достоинство</a:t>
            </a:r>
            <a:r>
              <a:rPr lang="en-US" sz="1500" dirty="0"/>
              <a:t> </a:t>
            </a:r>
            <a:r>
              <a:rPr lang="en-US" sz="1500" dirty="0" err="1"/>
              <a:t>было</a:t>
            </a:r>
            <a:r>
              <a:rPr lang="en-US" sz="1500" dirty="0"/>
              <a:t> </a:t>
            </a:r>
            <a:r>
              <a:rPr lang="en-US" sz="1500" dirty="0" err="1"/>
              <a:t>присвоено</a:t>
            </a:r>
            <a:r>
              <a:rPr lang="en-US" sz="1500" dirty="0"/>
              <a:t> </a:t>
            </a:r>
            <a:r>
              <a:rPr lang="en-US" sz="1500" dirty="0" err="1"/>
              <a:t>митрополиту</a:t>
            </a:r>
            <a:r>
              <a:rPr lang="en-US" sz="1500" dirty="0"/>
              <a:t> </a:t>
            </a:r>
            <a:r>
              <a:rPr lang="en-US" sz="1500" dirty="0" err="1"/>
              <a:t>Иову</a:t>
            </a:r>
            <a:r>
              <a:rPr lang="en-US" sz="1500" dirty="0"/>
              <a:t> </a:t>
            </a:r>
            <a:r>
              <a:rPr lang="en-US" sz="1500" dirty="0" err="1"/>
              <a:t>лично</a:t>
            </a:r>
            <a:r>
              <a:rPr lang="en-US" sz="1500" dirty="0"/>
              <a:t> </a:t>
            </a:r>
            <a:r>
              <a:rPr lang="en-US" sz="1500" dirty="0" err="1"/>
              <a:t>Вселенским</a:t>
            </a:r>
            <a:r>
              <a:rPr lang="en-US" sz="1500" dirty="0"/>
              <a:t> (</a:t>
            </a:r>
            <a:r>
              <a:rPr lang="en-US" sz="1500" dirty="0" err="1"/>
              <a:t>Константинопольским</a:t>
            </a:r>
            <a:r>
              <a:rPr lang="en-US" sz="1500" dirty="0"/>
              <a:t>) </a:t>
            </a:r>
            <a:r>
              <a:rPr lang="en-US" sz="1500" dirty="0" err="1"/>
              <a:t>Патриархом</a:t>
            </a:r>
            <a:r>
              <a:rPr lang="en-US" sz="1500" dirty="0"/>
              <a:t> </a:t>
            </a:r>
            <a:r>
              <a:rPr lang="en-US" sz="1500" dirty="0" err="1"/>
              <a:t>Иеремией</a:t>
            </a:r>
            <a:r>
              <a:rPr lang="en-US" sz="1500" dirty="0"/>
              <a:t> II в </a:t>
            </a:r>
            <a:r>
              <a:rPr lang="en-US" sz="1500" dirty="0" err="1"/>
              <a:t>мае</a:t>
            </a:r>
            <a:r>
              <a:rPr lang="en-US" sz="1500" dirty="0"/>
              <a:t> 1589 </a:t>
            </a:r>
            <a:r>
              <a:rPr lang="en-US" sz="1500" dirty="0" err="1"/>
              <a:t>года</a:t>
            </a:r>
            <a:r>
              <a:rPr lang="en-US" sz="1500" dirty="0"/>
              <a:t>. </a:t>
            </a:r>
            <a:r>
              <a:rPr lang="en-US" sz="1500" dirty="0" err="1"/>
              <a:t>Иеремия</a:t>
            </a:r>
            <a:r>
              <a:rPr lang="en-US" sz="1500" dirty="0"/>
              <a:t> </a:t>
            </a:r>
            <a:r>
              <a:rPr lang="en-US" sz="1500" dirty="0" err="1"/>
              <a:t>прибыл</a:t>
            </a:r>
            <a:r>
              <a:rPr lang="en-US" sz="1500" dirty="0"/>
              <a:t> в </a:t>
            </a:r>
            <a:r>
              <a:rPr lang="en-US" sz="1500" dirty="0" err="1"/>
              <a:t>Москву</a:t>
            </a:r>
            <a:r>
              <a:rPr lang="en-US" sz="1500" dirty="0"/>
              <a:t> 13 </a:t>
            </a:r>
            <a:r>
              <a:rPr lang="en-US" sz="1500" dirty="0" err="1"/>
              <a:t>июля</a:t>
            </a:r>
            <a:r>
              <a:rPr lang="en-US" sz="1500" dirty="0"/>
              <a:t> 1588 </a:t>
            </a:r>
            <a:r>
              <a:rPr lang="en-US" sz="1500" dirty="0" err="1"/>
              <a:t>года</a:t>
            </a:r>
            <a:r>
              <a:rPr lang="en-US" sz="1500" dirty="0"/>
              <a:t> </a:t>
            </a:r>
            <a:r>
              <a:rPr lang="en-US" sz="1500" dirty="0" err="1"/>
              <a:t>просить</a:t>
            </a:r>
            <a:r>
              <a:rPr lang="en-US" sz="1500" dirty="0"/>
              <a:t> </a:t>
            </a:r>
            <a:r>
              <a:rPr lang="en-US" sz="1500" dirty="0" err="1"/>
              <a:t>денег</a:t>
            </a:r>
            <a:r>
              <a:rPr lang="en-US" sz="1500" dirty="0"/>
              <a:t>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нужды</a:t>
            </a:r>
            <a:r>
              <a:rPr lang="en-US" sz="1500" dirty="0"/>
              <a:t> </a:t>
            </a:r>
            <a:r>
              <a:rPr lang="en-US" sz="1500" dirty="0" err="1"/>
              <a:t>патриархии</a:t>
            </a:r>
            <a:r>
              <a:rPr lang="en-US" sz="1500" dirty="0"/>
              <a:t>, </a:t>
            </a:r>
            <a:r>
              <a:rPr lang="en-US" sz="1500" dirty="0" err="1"/>
              <a:t>после</a:t>
            </a:r>
            <a:r>
              <a:rPr lang="en-US" sz="1500" dirty="0"/>
              <a:t> </a:t>
            </a:r>
            <a:r>
              <a:rPr lang="en-US" sz="1500" dirty="0" err="1"/>
              <a:t>чего</a:t>
            </a:r>
            <a:r>
              <a:rPr lang="en-US" sz="1500" dirty="0"/>
              <a:t> </a:t>
            </a:r>
            <a:r>
              <a:rPr lang="en-US" sz="1500" dirty="0" err="1"/>
              <a:t>последовали</a:t>
            </a:r>
            <a:r>
              <a:rPr lang="en-US" sz="1500" dirty="0"/>
              <a:t> </a:t>
            </a:r>
            <a:r>
              <a:rPr lang="en-US" sz="1500" dirty="0" err="1"/>
              <a:t>сложные</a:t>
            </a:r>
            <a:r>
              <a:rPr lang="en-US" sz="1500" dirty="0"/>
              <a:t> </a:t>
            </a:r>
            <a:r>
              <a:rPr lang="en-US" sz="1500" dirty="0" err="1"/>
              <a:t>переговоры</a:t>
            </a:r>
            <a:r>
              <a:rPr lang="en-US" sz="1500" dirty="0"/>
              <a:t> с </a:t>
            </a:r>
            <a:r>
              <a:rPr lang="en-US" sz="1500" dirty="0" err="1"/>
              <a:t>московским</a:t>
            </a:r>
            <a:r>
              <a:rPr lang="en-US" sz="1500" dirty="0"/>
              <a:t> </a:t>
            </a:r>
            <a:r>
              <a:rPr lang="en-US" sz="1500" dirty="0" err="1"/>
              <a:t>правительством</a:t>
            </a:r>
            <a:r>
              <a:rPr lang="en-US" sz="1500" dirty="0"/>
              <a:t>, </a:t>
            </a:r>
            <a:r>
              <a:rPr lang="en-US" sz="1500" dirty="0" err="1"/>
              <a:t>во</a:t>
            </a:r>
            <a:r>
              <a:rPr lang="en-US" sz="1500" dirty="0"/>
              <a:t> </a:t>
            </a:r>
            <a:r>
              <a:rPr lang="en-US" sz="1500" dirty="0" err="1"/>
              <a:t>время</a:t>
            </a:r>
            <a:r>
              <a:rPr lang="en-US" sz="1500" dirty="0"/>
              <a:t> </a:t>
            </a:r>
            <a:r>
              <a:rPr lang="en-US" sz="1500" dirty="0" err="1"/>
              <a:t>которых</a:t>
            </a:r>
            <a:r>
              <a:rPr lang="en-US" sz="1500" dirty="0"/>
              <a:t> </a:t>
            </a:r>
            <a:r>
              <a:rPr lang="en-US" sz="1500" dirty="0" err="1"/>
              <a:t>Иеремия</a:t>
            </a:r>
            <a:r>
              <a:rPr lang="en-US" sz="1500" dirty="0"/>
              <a:t> </a:t>
            </a:r>
            <a:r>
              <a:rPr lang="en-US" sz="1500" dirty="0" err="1"/>
              <a:t>фактически</a:t>
            </a:r>
            <a:r>
              <a:rPr lang="en-US" sz="1500" dirty="0"/>
              <a:t> </a:t>
            </a:r>
            <a:r>
              <a:rPr lang="en-US" sz="1500" dirty="0" err="1"/>
              <a:t>пребывал</a:t>
            </a:r>
            <a:r>
              <a:rPr lang="en-US" sz="1500" dirty="0"/>
              <a:t> </a:t>
            </a:r>
            <a:r>
              <a:rPr lang="en-US" sz="1500" dirty="0" err="1"/>
              <a:t>под</a:t>
            </a:r>
            <a:r>
              <a:rPr lang="en-US" sz="1500" dirty="0"/>
              <a:t> </a:t>
            </a:r>
            <a:r>
              <a:rPr lang="en-US" sz="1500" dirty="0" err="1"/>
              <a:t>домашним</a:t>
            </a:r>
            <a:r>
              <a:rPr lang="en-US" sz="1500" dirty="0"/>
              <a:t> </a:t>
            </a:r>
            <a:r>
              <a:rPr lang="en-US" sz="1500" dirty="0" err="1"/>
              <a:t>арестом</a:t>
            </a:r>
            <a:r>
              <a:rPr lang="en-US" sz="1500" dirty="0"/>
              <a:t>. </a:t>
            </a:r>
            <a:r>
              <a:rPr lang="en-US" sz="1500" dirty="0" err="1"/>
              <a:t>Патриарший</a:t>
            </a:r>
            <a:r>
              <a:rPr lang="en-US" sz="1500" dirty="0"/>
              <a:t> </a:t>
            </a:r>
            <a:r>
              <a:rPr lang="en-US" sz="1500" dirty="0" err="1"/>
              <a:t>титул</a:t>
            </a:r>
            <a:r>
              <a:rPr lang="en-US" sz="1500" dirty="0"/>
              <a:t> </a:t>
            </a:r>
            <a:r>
              <a:rPr lang="en-US" sz="1500" dirty="0" err="1"/>
              <a:t>затем</a:t>
            </a:r>
            <a:r>
              <a:rPr lang="en-US" sz="1500" dirty="0"/>
              <a:t> </a:t>
            </a:r>
            <a:r>
              <a:rPr lang="en-US" sz="1500" dirty="0" err="1"/>
              <a:t>был</a:t>
            </a:r>
            <a:r>
              <a:rPr lang="en-US" sz="1500" dirty="0"/>
              <a:t> </a:t>
            </a:r>
            <a:r>
              <a:rPr lang="en-US" sz="1500" dirty="0" err="1"/>
              <a:t>подтвержден</a:t>
            </a:r>
            <a:r>
              <a:rPr lang="en-US" sz="1500" dirty="0"/>
              <a:t> </a:t>
            </a:r>
            <a:r>
              <a:rPr lang="en-US" sz="1500" dirty="0" err="1"/>
              <a:t>решениями</a:t>
            </a:r>
            <a:r>
              <a:rPr lang="en-US" sz="1500" dirty="0"/>
              <a:t> </a:t>
            </a:r>
            <a:r>
              <a:rPr lang="en-US" sz="1500" dirty="0" err="1"/>
              <a:t>соборов</a:t>
            </a:r>
            <a:r>
              <a:rPr lang="en-US" sz="1500" dirty="0"/>
              <a:t> в </a:t>
            </a:r>
            <a:r>
              <a:rPr lang="en-US" sz="1500" dirty="0" err="1"/>
              <a:t>Константинополе</a:t>
            </a:r>
            <a:r>
              <a:rPr lang="en-US" sz="1500" dirty="0"/>
              <a:t> в 1590 и 1593 </a:t>
            </a:r>
            <a:r>
              <a:rPr lang="en-US" sz="1500" dirty="0" err="1"/>
              <a:t>годах</a:t>
            </a:r>
            <a:r>
              <a:rPr lang="en-US" sz="1500" dirty="0"/>
              <a:t>, о </a:t>
            </a:r>
            <a:r>
              <a:rPr lang="en-US" sz="1500" dirty="0" err="1"/>
              <a:t>чём</a:t>
            </a:r>
            <a:r>
              <a:rPr lang="en-US" sz="1500" dirty="0"/>
              <a:t> в </a:t>
            </a:r>
            <a:r>
              <a:rPr lang="en-US" sz="1500" dirty="0" err="1"/>
              <a:t>Москву</a:t>
            </a:r>
            <a:r>
              <a:rPr lang="en-US" sz="1500" dirty="0"/>
              <a:t> </a:t>
            </a:r>
            <a:r>
              <a:rPr lang="en-US" sz="1500" dirty="0" err="1"/>
              <a:t>были</a:t>
            </a:r>
            <a:r>
              <a:rPr lang="en-US" sz="1500" dirty="0"/>
              <a:t> </a:t>
            </a:r>
            <a:r>
              <a:rPr lang="en-US" sz="1500" dirty="0" err="1"/>
              <a:t>посланы</a:t>
            </a:r>
            <a:r>
              <a:rPr lang="en-US" sz="1500" dirty="0"/>
              <a:t> </a:t>
            </a:r>
            <a:r>
              <a:rPr lang="en-US" sz="1500" dirty="0" err="1"/>
              <a:t>грамоты</a:t>
            </a:r>
            <a:r>
              <a:rPr lang="en-US" sz="15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555511" y="629266"/>
            <a:ext cx="3697511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Учреждение Патриаршества в Москве</a:t>
            </a:r>
          </a:p>
        </p:txBody>
      </p:sp>
    </p:spTree>
    <p:extLst>
      <p:ext uri="{BB962C8B-B14F-4D97-AF65-F5344CB8AC3E}">
        <p14:creationId xmlns:p14="http://schemas.microsoft.com/office/powerpoint/2010/main" val="406417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43">
            <a:extLst>
              <a:ext uri="{FF2B5EF4-FFF2-40B4-BE49-F238E27FC236}">
                <a16:creationId xmlns:a16="http://schemas.microsoft.com/office/drawing/2014/main" id="{9A4F1347-8CC2-4724-B8C0-29030ECE1D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53051" y="2657476"/>
            <a:ext cx="6838950" cy="4197911"/>
          </a:xfrm>
          <a:custGeom>
            <a:avLst/>
            <a:gdLst>
              <a:gd name="connsiteX0" fmla="*/ 4893809 w 6838950"/>
              <a:gd name="connsiteY0" fmla="*/ 0 h 4197911"/>
              <a:gd name="connsiteX1" fmla="*/ 4887586 w 6838950"/>
              <a:gd name="connsiteY1" fmla="*/ 0 h 4197911"/>
              <a:gd name="connsiteX2" fmla="*/ 3697795 w 6838950"/>
              <a:gd name="connsiteY2" fmla="*/ 0 h 4197911"/>
              <a:gd name="connsiteX3" fmla="*/ 2047750 w 6838950"/>
              <a:gd name="connsiteY3" fmla="*/ 0 h 4197911"/>
              <a:gd name="connsiteX4" fmla="*/ 0 w 6838950"/>
              <a:gd name="connsiteY4" fmla="*/ 0 h 4197911"/>
              <a:gd name="connsiteX5" fmla="*/ 0 w 6838950"/>
              <a:gd name="connsiteY5" fmla="*/ 4197911 h 4197911"/>
              <a:gd name="connsiteX6" fmla="*/ 6838950 w 6838950"/>
              <a:gd name="connsiteY6" fmla="*/ 4197911 h 419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38950" h="4197911">
                <a:moveTo>
                  <a:pt x="4893809" y="0"/>
                </a:moveTo>
                <a:lnTo>
                  <a:pt x="4887586" y="0"/>
                </a:lnTo>
                <a:lnTo>
                  <a:pt x="3697795" y="0"/>
                </a:lnTo>
                <a:lnTo>
                  <a:pt x="2047750" y="0"/>
                </a:lnTo>
                <a:lnTo>
                  <a:pt x="0" y="0"/>
                </a:lnTo>
                <a:lnTo>
                  <a:pt x="0" y="4197911"/>
                </a:lnTo>
                <a:lnTo>
                  <a:pt x="6838950" y="419791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Рисунок 2" descr="Изображение выглядит как фотография, человек, стена, одежд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490B8F76-34E1-46C7-8391-37BC243788D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7381876" y="10"/>
            <a:ext cx="4810125" cy="2501827"/>
          </a:xfrm>
          <a:custGeom>
            <a:avLst/>
            <a:gdLst>
              <a:gd name="connsiteX0" fmla="*/ 1159248 w 4810125"/>
              <a:gd name="connsiteY0" fmla="*/ 0 h 2501837"/>
              <a:gd name="connsiteX1" fmla="*/ 4810125 w 4810125"/>
              <a:gd name="connsiteY1" fmla="*/ 0 h 2501837"/>
              <a:gd name="connsiteX2" fmla="*/ 4810125 w 4810125"/>
              <a:gd name="connsiteY2" fmla="*/ 2501837 h 2501837"/>
              <a:gd name="connsiteX3" fmla="*/ 0 w 4810125"/>
              <a:gd name="connsiteY3" fmla="*/ 2501837 h 2501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10125" h="2501837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</p:spPr>
      </p:pic>
      <p:pic>
        <p:nvPicPr>
          <p:cNvPr id="12" name="Рисунок 11" descr="Изображение выглядит как зда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6E73BD88-D8F0-4527-8F8E-00D7F7F5CC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87635" y="-3618"/>
            <a:ext cx="3677817" cy="2505456"/>
          </a:xfrm>
          <a:custGeom>
            <a:avLst/>
            <a:gdLst>
              <a:gd name="connsiteX0" fmla="*/ 1160926 w 3677817"/>
              <a:gd name="connsiteY0" fmla="*/ 0 h 2505456"/>
              <a:gd name="connsiteX1" fmla="*/ 3677817 w 3677817"/>
              <a:gd name="connsiteY1" fmla="*/ 0 h 2505456"/>
              <a:gd name="connsiteX2" fmla="*/ 2516891 w 3677817"/>
              <a:gd name="connsiteY2" fmla="*/ 2505456 h 2505456"/>
              <a:gd name="connsiteX3" fmla="*/ 0 w 3677817"/>
              <a:gd name="connsiteY3" fmla="*/ 2505456 h 2505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7817" h="2505456">
                <a:moveTo>
                  <a:pt x="1160926" y="0"/>
                </a:moveTo>
                <a:lnTo>
                  <a:pt x="3677817" y="0"/>
                </a:lnTo>
                <a:lnTo>
                  <a:pt x="2516891" y="2505456"/>
                </a:lnTo>
                <a:lnTo>
                  <a:pt x="0" y="2505456"/>
                </a:lnTo>
                <a:close/>
              </a:path>
            </a:pathLst>
          </a:custGeom>
        </p:spPr>
      </p:pic>
      <p:pic>
        <p:nvPicPr>
          <p:cNvPr id="14" name="Рисунок 13" descr="Изображение выглядит как внутренний, стена, пол, комнат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313E331F-6EA8-4A9F-87D0-1AC0EE7EACF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3613" y="-3620"/>
            <a:ext cx="3393943" cy="2502843"/>
          </a:xfrm>
          <a:custGeom>
            <a:avLst/>
            <a:gdLst>
              <a:gd name="connsiteX0" fmla="*/ 1159715 w 3393943"/>
              <a:gd name="connsiteY0" fmla="*/ 0 h 2502843"/>
              <a:gd name="connsiteX1" fmla="*/ 3393943 w 3393943"/>
              <a:gd name="connsiteY1" fmla="*/ 0 h 2502843"/>
              <a:gd name="connsiteX2" fmla="*/ 2234228 w 3393943"/>
              <a:gd name="connsiteY2" fmla="*/ 2502843 h 2502843"/>
              <a:gd name="connsiteX3" fmla="*/ 0 w 3393943"/>
              <a:gd name="connsiteY3" fmla="*/ 2502843 h 2502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3943" h="2502843">
                <a:moveTo>
                  <a:pt x="1159715" y="0"/>
                </a:moveTo>
                <a:lnTo>
                  <a:pt x="3393943" y="0"/>
                </a:lnTo>
                <a:lnTo>
                  <a:pt x="2234228" y="2502843"/>
                </a:lnTo>
                <a:lnTo>
                  <a:pt x="0" y="2502843"/>
                </a:lnTo>
                <a:close/>
              </a:path>
            </a:pathLst>
          </a:custGeom>
        </p:spPr>
      </p:pic>
      <p:pic>
        <p:nvPicPr>
          <p:cNvPr id="9" name="Рисунок 8" descr="Изображение выглядит как небо, здание, внешний, передний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A222C5FA-6210-48A5-81AA-49259621DDE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6235"/>
            <a:ext cx="3255403" cy="2505456"/>
          </a:xfrm>
          <a:custGeom>
            <a:avLst/>
            <a:gdLst>
              <a:gd name="connsiteX0" fmla="*/ 0 w 3255403"/>
              <a:gd name="connsiteY0" fmla="*/ 0 h 2505456"/>
              <a:gd name="connsiteX1" fmla="*/ 3255403 w 3255403"/>
              <a:gd name="connsiteY1" fmla="*/ 0 h 2505456"/>
              <a:gd name="connsiteX2" fmla="*/ 2094477 w 3255403"/>
              <a:gd name="connsiteY2" fmla="*/ 2505456 h 2505456"/>
              <a:gd name="connsiteX3" fmla="*/ 0 w 3255403"/>
              <a:gd name="connsiteY3" fmla="*/ 2505456 h 2505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5403" h="2505456">
                <a:moveTo>
                  <a:pt x="0" y="0"/>
                </a:moveTo>
                <a:lnTo>
                  <a:pt x="3255403" y="0"/>
                </a:lnTo>
                <a:lnTo>
                  <a:pt x="2094477" y="2505456"/>
                </a:lnTo>
                <a:lnTo>
                  <a:pt x="0" y="2505456"/>
                </a:lnTo>
                <a:close/>
              </a:path>
            </a:pathLst>
          </a:custGeom>
        </p:spPr>
      </p:pic>
      <p:sp>
        <p:nvSpPr>
          <p:cNvPr id="30" name="Freeform 11">
            <a:extLst>
              <a:ext uri="{FF2B5EF4-FFF2-40B4-BE49-F238E27FC236}">
                <a16:creationId xmlns:a16="http://schemas.microsoft.com/office/drawing/2014/main" id="{32F4D216-10B7-4DCA-A0A1-068E9E32F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2660091"/>
            <a:ext cx="7122523" cy="4197911"/>
          </a:xfrm>
          <a:custGeom>
            <a:avLst/>
            <a:gdLst>
              <a:gd name="connsiteX0" fmla="*/ 0 w 7122523"/>
              <a:gd name="connsiteY0" fmla="*/ 4197911 h 4197911"/>
              <a:gd name="connsiteX1" fmla="*/ 7122523 w 7122523"/>
              <a:gd name="connsiteY1" fmla="*/ 4197911 h 4197911"/>
              <a:gd name="connsiteX2" fmla="*/ 5177382 w 7122523"/>
              <a:gd name="connsiteY2" fmla="*/ 0 h 4197911"/>
              <a:gd name="connsiteX3" fmla="*/ 5171159 w 7122523"/>
              <a:gd name="connsiteY3" fmla="*/ 0 h 4197911"/>
              <a:gd name="connsiteX4" fmla="*/ 3981368 w 7122523"/>
              <a:gd name="connsiteY4" fmla="*/ 0 h 4197911"/>
              <a:gd name="connsiteX5" fmla="*/ 2331323 w 7122523"/>
              <a:gd name="connsiteY5" fmla="*/ 0 h 4197911"/>
              <a:gd name="connsiteX6" fmla="*/ 0 w 7122523"/>
              <a:gd name="connsiteY6" fmla="*/ 0 h 419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2523" h="4197911">
                <a:moveTo>
                  <a:pt x="0" y="4197911"/>
                </a:moveTo>
                <a:lnTo>
                  <a:pt x="7122523" y="4197911"/>
                </a:lnTo>
                <a:lnTo>
                  <a:pt x="5177382" y="0"/>
                </a:lnTo>
                <a:lnTo>
                  <a:pt x="5171159" y="0"/>
                </a:lnTo>
                <a:lnTo>
                  <a:pt x="3981368" y="0"/>
                </a:lnTo>
                <a:lnTo>
                  <a:pt x="2331323" y="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443060" y="4213781"/>
            <a:ext cx="4986191" cy="2507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 defTabSz="914400">
              <a:spcAft>
                <a:spcPts val="600"/>
              </a:spcAft>
            </a:pPr>
            <a:r>
              <a:rPr lang="en-US" sz="1200" dirty="0">
                <a:solidFill>
                  <a:srgbClr val="FFFFFF"/>
                </a:solidFill>
              </a:rPr>
              <a:t>В </a:t>
            </a:r>
            <a:r>
              <a:rPr lang="en-US" sz="1200" dirty="0" err="1">
                <a:solidFill>
                  <a:srgbClr val="FFFFFF"/>
                </a:solidFill>
              </a:rPr>
              <a:t>Уложенной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грамоте</a:t>
            </a:r>
            <a:r>
              <a:rPr lang="en-US" sz="1200" dirty="0">
                <a:solidFill>
                  <a:srgbClr val="FFFFFF"/>
                </a:solidFill>
              </a:rPr>
              <a:t> 1589 </a:t>
            </a:r>
            <a:r>
              <a:rPr lang="en-US" sz="1200" dirty="0" err="1">
                <a:solidFill>
                  <a:srgbClr val="FFFFFF"/>
                </a:solidFill>
              </a:rPr>
              <a:t>года</a:t>
            </a:r>
            <a:r>
              <a:rPr lang="en-US" sz="1200" dirty="0">
                <a:solidFill>
                  <a:srgbClr val="FFFFFF"/>
                </a:solidFill>
              </a:rPr>
              <a:t>, в </a:t>
            </a:r>
            <a:r>
              <a:rPr lang="en-US" sz="1200" dirty="0" err="1">
                <a:solidFill>
                  <a:srgbClr val="FFFFFF"/>
                </a:solidFill>
              </a:rPr>
              <a:t>частности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декларировалась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известная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более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ранним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источникам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концепция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Российского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государства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как</a:t>
            </a:r>
            <a:r>
              <a:rPr lang="en-US" sz="1200" dirty="0">
                <a:solidFill>
                  <a:srgbClr val="FFFFFF"/>
                </a:solidFill>
              </a:rPr>
              <a:t> «</a:t>
            </a:r>
            <a:r>
              <a:rPr lang="en-US" sz="1200" dirty="0" err="1">
                <a:solidFill>
                  <a:srgbClr val="FFFFFF"/>
                </a:solidFill>
              </a:rPr>
              <a:t>Третьего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Рима</a:t>
            </a:r>
            <a:r>
              <a:rPr lang="en-US" sz="1200" dirty="0">
                <a:solidFill>
                  <a:srgbClr val="FFFFFF"/>
                </a:solidFill>
              </a:rPr>
              <a:t>»: «</a:t>
            </a:r>
            <a:r>
              <a:rPr lang="en-US" sz="1200" dirty="0" err="1">
                <a:solidFill>
                  <a:srgbClr val="FFFFFF"/>
                </a:solidFill>
              </a:rPr>
              <a:t>Великое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Российское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царствие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Третей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Рим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благочестием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всех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превзыде</a:t>
            </a:r>
            <a:r>
              <a:rPr lang="en-US" sz="1200" dirty="0">
                <a:solidFill>
                  <a:srgbClr val="FFFFFF"/>
                </a:solidFill>
              </a:rPr>
              <a:t>».</a:t>
            </a:r>
          </a:p>
          <a:p>
            <a:pPr algn="just" defTabSz="914400">
              <a:spcAft>
                <a:spcPts val="600"/>
              </a:spcAft>
            </a:pPr>
            <a:r>
              <a:rPr lang="en-US" sz="1200" dirty="0">
                <a:solidFill>
                  <a:srgbClr val="FFFFFF"/>
                </a:solidFill>
              </a:rPr>
              <a:t> </a:t>
            </a:r>
          </a:p>
          <a:p>
            <a:pPr algn="just" defTabSz="914400">
              <a:spcAft>
                <a:spcPts val="600"/>
              </a:spcAft>
            </a:pPr>
            <a:r>
              <a:rPr lang="en-US" sz="1200" dirty="0" err="1">
                <a:solidFill>
                  <a:srgbClr val="FFFFFF"/>
                </a:solidFill>
              </a:rPr>
              <a:t>Во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время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переговоров</a:t>
            </a:r>
            <a:r>
              <a:rPr lang="en-US" sz="1200" dirty="0">
                <a:solidFill>
                  <a:srgbClr val="FFFFFF"/>
                </a:solidFill>
              </a:rPr>
              <a:t> о </a:t>
            </a:r>
            <a:r>
              <a:rPr lang="en-US" sz="1200" dirty="0" err="1">
                <a:solidFill>
                  <a:srgbClr val="FFFFFF"/>
                </a:solidFill>
              </a:rPr>
              <a:t>наделении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патриаршим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титулом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Московского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Митрополита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Москва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выражала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желание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чтобы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новый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Московский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Патриарх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занял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третье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после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Вселенского</a:t>
            </a:r>
            <a:r>
              <a:rPr lang="en-US" sz="1200" dirty="0">
                <a:solidFill>
                  <a:srgbClr val="FFFFFF"/>
                </a:solidFill>
              </a:rPr>
              <a:t> и </a:t>
            </a:r>
            <a:r>
              <a:rPr lang="en-US" sz="1200" dirty="0" err="1">
                <a:solidFill>
                  <a:srgbClr val="FFFFFF"/>
                </a:solidFill>
              </a:rPr>
              <a:t>Александрийского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Патриархов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место</a:t>
            </a:r>
            <a:r>
              <a:rPr lang="en-US" sz="1200" dirty="0">
                <a:solidFill>
                  <a:srgbClr val="FFFFFF"/>
                </a:solidFill>
              </a:rPr>
              <a:t> в </a:t>
            </a:r>
            <a:r>
              <a:rPr lang="en-US" sz="1200" dirty="0" err="1">
                <a:solidFill>
                  <a:srgbClr val="FFFFFF"/>
                </a:solidFill>
              </a:rPr>
              <a:t>диптихе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но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такое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требование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было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категорически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отвергнуто</a:t>
            </a:r>
            <a:r>
              <a:rPr lang="en-US" sz="1200" dirty="0">
                <a:solidFill>
                  <a:srgbClr val="FFFFFF"/>
                </a:solidFill>
              </a:rPr>
              <a:t>. </a:t>
            </a:r>
            <a:r>
              <a:rPr lang="en-US" sz="1200" dirty="0" err="1">
                <a:solidFill>
                  <a:srgbClr val="FFFFFF"/>
                </a:solidFill>
              </a:rPr>
              <a:t>Сейчас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Московский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Патриарх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занимает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пятое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место</a:t>
            </a:r>
            <a:r>
              <a:rPr lang="en-US" sz="1200" dirty="0">
                <a:solidFill>
                  <a:srgbClr val="FFFFFF"/>
                </a:solidFill>
              </a:rPr>
              <a:t> в </a:t>
            </a:r>
            <a:r>
              <a:rPr lang="en-US" sz="1200" dirty="0" err="1">
                <a:solidFill>
                  <a:srgbClr val="FFFFFF"/>
                </a:solidFill>
              </a:rPr>
              <a:t>диптихе</a:t>
            </a:r>
            <a:r>
              <a:rPr lang="en-US" sz="1200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7200902" y="3320147"/>
            <a:ext cx="4152897" cy="2220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Учреждение Патриаршества в Москве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234D35-F65C-4A7B-B66B-8B8133023C1B}"/>
              </a:ext>
            </a:extLst>
          </p:cNvPr>
          <p:cNvSpPr txBox="1"/>
          <p:nvPr/>
        </p:nvSpPr>
        <p:spPr>
          <a:xfrm>
            <a:off x="443060" y="2837466"/>
            <a:ext cx="5919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err="1">
                <a:solidFill>
                  <a:srgbClr val="FFFFFF"/>
                </a:solidFill>
              </a:rPr>
              <a:t>Значительную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роль</a:t>
            </a:r>
            <a:r>
              <a:rPr lang="en-US" sz="1200" dirty="0">
                <a:solidFill>
                  <a:srgbClr val="FFFFFF"/>
                </a:solidFill>
              </a:rPr>
              <a:t> в </a:t>
            </a:r>
            <a:r>
              <a:rPr lang="en-US" sz="1200" dirty="0" err="1">
                <a:solidFill>
                  <a:srgbClr val="FFFFFF"/>
                </a:solidFill>
              </a:rPr>
              <a:t>принятии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значимого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для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Русской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православной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церкви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решения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сыграл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Борис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Годунов</a:t>
            </a:r>
            <a:r>
              <a:rPr lang="en-US" sz="1200" dirty="0">
                <a:solidFill>
                  <a:srgbClr val="FFFFFF"/>
                </a:solidFill>
              </a:rPr>
              <a:t>. </a:t>
            </a:r>
            <a:r>
              <a:rPr lang="en-US" sz="1200" dirty="0" err="1">
                <a:solidFill>
                  <a:srgbClr val="FFFFFF"/>
                </a:solidFill>
              </a:rPr>
              <a:t>Единоличные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действия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Патриарха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Иеремии</a:t>
            </a:r>
            <a:r>
              <a:rPr lang="en-US" sz="1200" dirty="0">
                <a:solidFill>
                  <a:srgbClr val="FFFFFF"/>
                </a:solidFill>
              </a:rPr>
              <a:t> в </a:t>
            </a:r>
            <a:r>
              <a:rPr lang="en-US" sz="1200" dirty="0" err="1">
                <a:solidFill>
                  <a:srgbClr val="FFFFFF"/>
                </a:solidFill>
              </a:rPr>
              <a:t>Москве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вызвали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реакцию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на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православном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Востоке</a:t>
            </a:r>
            <a:r>
              <a:rPr lang="en-US" sz="1200" dirty="0">
                <a:solidFill>
                  <a:srgbClr val="FFFFFF"/>
                </a:solidFill>
              </a:rPr>
              <a:t>: </a:t>
            </a:r>
            <a:r>
              <a:rPr lang="en-US" sz="1200" dirty="0" err="1">
                <a:solidFill>
                  <a:srgbClr val="FFFFFF"/>
                </a:solidFill>
              </a:rPr>
              <a:t>крайне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резко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возражал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против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них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оспаривая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их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законность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авторитетный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канонист</a:t>
            </a:r>
            <a:r>
              <a:rPr lang="en-US" sz="1200" dirty="0">
                <a:solidFill>
                  <a:srgbClr val="FFFFFF"/>
                </a:solidFill>
              </a:rPr>
              <a:t> и </a:t>
            </a:r>
            <a:r>
              <a:rPr lang="en-US" sz="1200" dirty="0" err="1">
                <a:solidFill>
                  <a:srgbClr val="FFFFFF"/>
                </a:solidFill>
              </a:rPr>
              <a:t>богослов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Мелетий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Пигас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ставший</a:t>
            </a:r>
            <a:r>
              <a:rPr lang="en-US" sz="1200" dirty="0">
                <a:solidFill>
                  <a:srgbClr val="FFFFFF"/>
                </a:solidFill>
              </a:rPr>
              <a:t> в 1590 </a:t>
            </a:r>
            <a:r>
              <a:rPr lang="en-US" sz="1200" dirty="0" err="1">
                <a:solidFill>
                  <a:srgbClr val="FFFFFF"/>
                </a:solidFill>
              </a:rPr>
              <a:t>году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Александрийским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Патриархом</a:t>
            </a:r>
            <a:r>
              <a:rPr lang="en-US" sz="1200" dirty="0">
                <a:solidFill>
                  <a:srgbClr val="FFFFFF"/>
                </a:solidFill>
              </a:rPr>
              <a:t>. </a:t>
            </a:r>
            <a:r>
              <a:rPr lang="en-US" sz="1200" dirty="0" err="1">
                <a:solidFill>
                  <a:srgbClr val="FFFFFF"/>
                </a:solidFill>
              </a:rPr>
              <a:t>Он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был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убеждён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что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действия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Иеремии</a:t>
            </a:r>
            <a:r>
              <a:rPr lang="en-US" sz="1200" dirty="0">
                <a:solidFill>
                  <a:srgbClr val="FFFFFF"/>
                </a:solidFill>
              </a:rPr>
              <a:t> в </a:t>
            </a:r>
            <a:r>
              <a:rPr lang="en-US" sz="1200" dirty="0" err="1">
                <a:solidFill>
                  <a:srgbClr val="FFFFFF"/>
                </a:solidFill>
              </a:rPr>
              <a:t>Москве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были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обусловлены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насилием</a:t>
            </a:r>
            <a:r>
              <a:rPr lang="en-US" sz="1200" dirty="0">
                <a:solidFill>
                  <a:srgbClr val="FFFFFF"/>
                </a:solidFill>
              </a:rPr>
              <a:t> и </a:t>
            </a:r>
            <a:r>
              <a:rPr lang="en-US" sz="1200" dirty="0" err="1">
                <a:solidFill>
                  <a:srgbClr val="FFFFFF"/>
                </a:solidFill>
              </a:rPr>
              <a:t>хитростью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со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стороны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русских</a:t>
            </a:r>
            <a:r>
              <a:rPr lang="en-US" sz="1200" dirty="0">
                <a:solidFill>
                  <a:srgbClr val="FFFFFF"/>
                </a:solidFill>
              </a:rPr>
              <a:t>. </a:t>
            </a:r>
            <a:r>
              <a:rPr lang="en-US" sz="1200" dirty="0" err="1">
                <a:solidFill>
                  <a:srgbClr val="FFFFFF"/>
                </a:solidFill>
              </a:rPr>
              <a:t>Тем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не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менее</a:t>
            </a:r>
            <a:r>
              <a:rPr lang="en-US" sz="1200" dirty="0">
                <a:solidFill>
                  <a:srgbClr val="FFFFFF"/>
                </a:solidFill>
              </a:rPr>
              <a:t>, </a:t>
            </a:r>
            <a:r>
              <a:rPr lang="en-US" sz="1200" dirty="0" err="1">
                <a:solidFill>
                  <a:srgbClr val="FFFFFF"/>
                </a:solidFill>
              </a:rPr>
              <a:t>позже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он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был</a:t>
            </a:r>
            <a:r>
              <a:rPr lang="en-US" sz="1200" dirty="0">
                <a:solidFill>
                  <a:srgbClr val="FFFFFF"/>
                </a:solidFill>
              </a:rPr>
              <a:t> в </a:t>
            </a:r>
            <a:r>
              <a:rPr lang="en-US" sz="1200" dirty="0" err="1">
                <a:solidFill>
                  <a:srgbClr val="FFFFFF"/>
                </a:solidFill>
              </a:rPr>
              <a:t>числе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подписавших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err="1">
                <a:solidFill>
                  <a:srgbClr val="FFFFFF"/>
                </a:solidFill>
              </a:rPr>
              <a:t>грамоту</a:t>
            </a:r>
            <a:r>
              <a:rPr lang="en-US" sz="1200" dirty="0">
                <a:solidFill>
                  <a:srgbClr val="FFFFFF"/>
                </a:solidFill>
              </a:rPr>
              <a:t> 1593 </a:t>
            </a:r>
            <a:r>
              <a:rPr lang="en-US" sz="1200" dirty="0" err="1">
                <a:solidFill>
                  <a:srgbClr val="FFFFFF"/>
                </a:solidFill>
              </a:rPr>
              <a:t>года</a:t>
            </a:r>
            <a:r>
              <a:rPr lang="en-US" sz="1200" dirty="0">
                <a:solidFill>
                  <a:srgbClr val="FFFFFF"/>
                </a:solidFill>
              </a:rPr>
              <a:t>.</a:t>
            </a:r>
          </a:p>
          <a:p>
            <a:pPr algn="just"/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55307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Изображение выглядит как человек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98C433BF-15A5-4BFC-8362-06AB4EE56E6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655321" y="2575034"/>
            <a:ext cx="5120113" cy="34622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en-US" sz="1500" dirty="0" err="1"/>
              <a:t>Патриарх</a:t>
            </a:r>
            <a:r>
              <a:rPr lang="en-US" sz="1500" dirty="0"/>
              <a:t> </a:t>
            </a:r>
            <a:r>
              <a:rPr lang="en-US" sz="1500" dirty="0" err="1"/>
              <a:t>Иов</a:t>
            </a:r>
            <a:r>
              <a:rPr lang="en-US" sz="1500" dirty="0"/>
              <a:t> (в </a:t>
            </a:r>
            <a:r>
              <a:rPr lang="en-US" sz="1500" dirty="0" err="1"/>
              <a:t>миру</a:t>
            </a:r>
            <a:r>
              <a:rPr lang="en-US" sz="1500" dirty="0"/>
              <a:t> </a:t>
            </a:r>
            <a:r>
              <a:rPr lang="en-US" sz="1500" dirty="0" err="1"/>
              <a:t>Иоанн</a:t>
            </a:r>
            <a:r>
              <a:rPr lang="en-US" sz="1500" dirty="0"/>
              <a:t>) </a:t>
            </a:r>
            <a:r>
              <a:rPr lang="en-US" sz="1500" dirty="0" err="1"/>
              <a:t>родился</a:t>
            </a:r>
            <a:r>
              <a:rPr lang="en-US" sz="1500" dirty="0"/>
              <a:t> в 30-е </a:t>
            </a:r>
            <a:r>
              <a:rPr lang="en-US" sz="1500" dirty="0" err="1"/>
              <a:t>годы</a:t>
            </a:r>
            <a:r>
              <a:rPr lang="en-US" sz="1500" dirty="0"/>
              <a:t> ХVI в. в </a:t>
            </a:r>
            <a:r>
              <a:rPr lang="en-US" sz="1500" dirty="0" err="1"/>
              <a:t>семье</a:t>
            </a:r>
            <a:r>
              <a:rPr lang="en-US" sz="1500" dirty="0"/>
              <a:t> </a:t>
            </a:r>
            <a:r>
              <a:rPr lang="en-US" sz="1500" dirty="0" err="1"/>
              <a:t>посадских</a:t>
            </a:r>
            <a:r>
              <a:rPr lang="en-US" sz="1500" dirty="0"/>
              <a:t> </a:t>
            </a:r>
            <a:r>
              <a:rPr lang="en-US" sz="1500" dirty="0" err="1"/>
              <a:t>людей</a:t>
            </a:r>
            <a:r>
              <a:rPr lang="en-US" sz="1500" dirty="0"/>
              <a:t> </a:t>
            </a:r>
            <a:r>
              <a:rPr lang="en-US" sz="1500" dirty="0" err="1"/>
              <a:t>города</a:t>
            </a:r>
            <a:r>
              <a:rPr lang="en-US" sz="1500" dirty="0"/>
              <a:t> </a:t>
            </a:r>
            <a:r>
              <a:rPr lang="en-US" sz="1500" dirty="0" err="1"/>
              <a:t>Старицы</a:t>
            </a:r>
            <a:r>
              <a:rPr lang="en-US" sz="1500" dirty="0"/>
              <a:t> </a:t>
            </a:r>
            <a:r>
              <a:rPr lang="en-US" sz="1500" dirty="0" err="1"/>
              <a:t>Тверской</a:t>
            </a:r>
            <a:r>
              <a:rPr lang="en-US" sz="1500" dirty="0"/>
              <a:t> </a:t>
            </a:r>
            <a:r>
              <a:rPr lang="en-US" sz="1500" dirty="0" err="1"/>
              <a:t>губернии</a:t>
            </a:r>
            <a:r>
              <a:rPr lang="en-US" sz="1500" dirty="0"/>
              <a:t>. </a:t>
            </a:r>
            <a:r>
              <a:rPr lang="en-US" sz="1500" dirty="0" err="1"/>
              <a:t>Отроческие</a:t>
            </a:r>
            <a:r>
              <a:rPr lang="en-US" sz="1500" dirty="0"/>
              <a:t> </a:t>
            </a:r>
            <a:r>
              <a:rPr lang="en-US" sz="1500" dirty="0" err="1"/>
              <a:t>годы</a:t>
            </a:r>
            <a:r>
              <a:rPr lang="en-US" sz="1500" dirty="0"/>
              <a:t> </a:t>
            </a:r>
            <a:r>
              <a:rPr lang="en-US" sz="1500" dirty="0" err="1"/>
              <a:t>прошли</a:t>
            </a:r>
            <a:r>
              <a:rPr lang="en-US" sz="1500" dirty="0"/>
              <a:t> в </a:t>
            </a:r>
            <a:r>
              <a:rPr lang="en-US" sz="1500" dirty="0" err="1"/>
              <a:t>Старицком</a:t>
            </a:r>
            <a:r>
              <a:rPr lang="en-US" sz="1500" dirty="0"/>
              <a:t> </a:t>
            </a:r>
            <a:r>
              <a:rPr lang="en-US" sz="1500" dirty="0" err="1"/>
              <a:t>Успенском</a:t>
            </a:r>
            <a:r>
              <a:rPr lang="en-US" sz="1500" dirty="0"/>
              <a:t> </a:t>
            </a:r>
            <a:r>
              <a:rPr lang="en-US" sz="1500" dirty="0" err="1"/>
              <a:t>монастыре</a:t>
            </a:r>
            <a:r>
              <a:rPr lang="en-US" sz="1500" dirty="0"/>
              <a:t>, </a:t>
            </a:r>
            <a:r>
              <a:rPr lang="en-US" sz="1500" dirty="0" err="1"/>
              <a:t>куда</a:t>
            </a:r>
            <a:r>
              <a:rPr lang="en-US" sz="1500" dirty="0"/>
              <a:t> </a:t>
            </a:r>
            <a:r>
              <a:rPr lang="en-US" sz="1500" dirty="0" err="1"/>
              <a:t>отец</a:t>
            </a:r>
            <a:r>
              <a:rPr lang="en-US" sz="1500" dirty="0"/>
              <a:t> </a:t>
            </a:r>
            <a:r>
              <a:rPr lang="en-US" sz="1500" dirty="0" err="1"/>
              <a:t>отдал</a:t>
            </a:r>
            <a:r>
              <a:rPr lang="en-US" sz="1500" dirty="0"/>
              <a:t> </a:t>
            </a:r>
            <a:r>
              <a:rPr lang="en-US" sz="1500" dirty="0" err="1"/>
              <a:t>его</a:t>
            </a:r>
            <a:r>
              <a:rPr lang="en-US" sz="1500" dirty="0"/>
              <a:t>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воспитание</a:t>
            </a:r>
            <a:r>
              <a:rPr lang="en-US" sz="1500" dirty="0"/>
              <a:t>. В </a:t>
            </a:r>
            <a:r>
              <a:rPr lang="en-US" sz="1500" dirty="0" err="1"/>
              <a:t>этой</a:t>
            </a:r>
            <a:r>
              <a:rPr lang="en-US" sz="1500" dirty="0"/>
              <a:t> </a:t>
            </a:r>
            <a:r>
              <a:rPr lang="en-US" sz="1500" dirty="0" err="1"/>
              <a:t>обители</a:t>
            </a:r>
            <a:r>
              <a:rPr lang="en-US" sz="1500" dirty="0"/>
              <a:t> </a:t>
            </a:r>
            <a:r>
              <a:rPr lang="en-US" sz="1500" dirty="0" err="1"/>
              <a:t>он</a:t>
            </a:r>
            <a:r>
              <a:rPr lang="en-US" sz="1500" dirty="0"/>
              <a:t> </a:t>
            </a:r>
            <a:r>
              <a:rPr lang="en-US" sz="1500" dirty="0" err="1"/>
              <a:t>принял</a:t>
            </a:r>
            <a:r>
              <a:rPr lang="en-US" sz="1500" dirty="0"/>
              <a:t> </a:t>
            </a:r>
            <a:r>
              <a:rPr lang="en-US" sz="1500" dirty="0" err="1"/>
              <a:t>монашество</a:t>
            </a:r>
            <a:r>
              <a:rPr lang="en-US" sz="1500" dirty="0"/>
              <a:t> с </a:t>
            </a:r>
            <a:r>
              <a:rPr lang="en-US" sz="1500" dirty="0" err="1"/>
              <a:t>наречением</a:t>
            </a:r>
            <a:r>
              <a:rPr lang="en-US" sz="1500" dirty="0"/>
              <a:t> </a:t>
            </a:r>
            <a:r>
              <a:rPr lang="en-US" sz="1500" dirty="0" err="1"/>
              <a:t>имени</a:t>
            </a:r>
            <a:r>
              <a:rPr lang="en-US" sz="1500" dirty="0"/>
              <a:t> </a:t>
            </a:r>
            <a:r>
              <a:rPr lang="en-US" sz="1500" dirty="0" err="1"/>
              <a:t>Иов</a:t>
            </a:r>
            <a:r>
              <a:rPr lang="en-US" sz="1500" dirty="0"/>
              <a:t>. </a:t>
            </a:r>
            <a:r>
              <a:rPr lang="en-US" sz="1500" dirty="0" err="1"/>
              <a:t>Около</a:t>
            </a:r>
            <a:r>
              <a:rPr lang="en-US" sz="1500" dirty="0"/>
              <a:t> 1569 </a:t>
            </a:r>
            <a:r>
              <a:rPr lang="en-US" sz="1500" dirty="0" err="1"/>
              <a:t>года</a:t>
            </a:r>
            <a:r>
              <a:rPr lang="en-US" sz="1500" dirty="0"/>
              <a:t> </a:t>
            </a:r>
            <a:r>
              <a:rPr lang="en-US" sz="1500" dirty="0" err="1"/>
              <a:t>обитель</a:t>
            </a:r>
            <a:r>
              <a:rPr lang="en-US" sz="1500" dirty="0"/>
              <a:t> </a:t>
            </a:r>
            <a:r>
              <a:rPr lang="en-US" sz="1500" dirty="0" err="1"/>
              <a:t>посетил</a:t>
            </a:r>
            <a:r>
              <a:rPr lang="en-US" sz="1500" dirty="0"/>
              <a:t> </a:t>
            </a:r>
            <a:r>
              <a:rPr lang="en-US" sz="1500" dirty="0" err="1"/>
              <a:t>царь</a:t>
            </a:r>
            <a:r>
              <a:rPr lang="en-US" sz="1500" dirty="0"/>
              <a:t> </a:t>
            </a:r>
            <a:r>
              <a:rPr lang="en-US" sz="1500" dirty="0" err="1"/>
              <a:t>Иоанн</a:t>
            </a:r>
            <a:r>
              <a:rPr lang="en-US" sz="1500" dirty="0"/>
              <a:t> </a:t>
            </a:r>
            <a:r>
              <a:rPr lang="en-US" sz="1500" dirty="0" err="1"/>
              <a:t>Грозный</a:t>
            </a:r>
            <a:r>
              <a:rPr lang="en-US" sz="1500" dirty="0"/>
              <a:t>, </a:t>
            </a:r>
            <a:r>
              <a:rPr lang="en-US" sz="1500" dirty="0" err="1"/>
              <a:t>инок</a:t>
            </a:r>
            <a:r>
              <a:rPr lang="en-US" sz="1500" dirty="0"/>
              <a:t> </a:t>
            </a:r>
            <a:r>
              <a:rPr lang="en-US" sz="1500" dirty="0" err="1"/>
              <a:t>Иов</a:t>
            </a:r>
            <a:r>
              <a:rPr lang="en-US" sz="1500" dirty="0"/>
              <a:t> </a:t>
            </a:r>
            <a:r>
              <a:rPr lang="en-US" sz="1500" dirty="0" err="1"/>
              <a:t>привлек</a:t>
            </a:r>
            <a:r>
              <a:rPr lang="en-US" sz="1500" dirty="0"/>
              <a:t> к </a:t>
            </a:r>
            <a:r>
              <a:rPr lang="en-US" sz="1500" dirty="0" err="1"/>
              <a:t>себе</a:t>
            </a:r>
            <a:r>
              <a:rPr lang="en-US" sz="1500" dirty="0"/>
              <a:t> </a:t>
            </a:r>
            <a:r>
              <a:rPr lang="en-US" sz="1500" dirty="0" err="1"/>
              <a:t>его</a:t>
            </a:r>
            <a:r>
              <a:rPr lang="en-US" sz="1500" dirty="0"/>
              <a:t> </a:t>
            </a:r>
            <a:r>
              <a:rPr lang="en-US" sz="1500" dirty="0" err="1"/>
              <a:t>благосклонное</a:t>
            </a:r>
            <a:r>
              <a:rPr lang="en-US" sz="1500" dirty="0"/>
              <a:t> </a:t>
            </a:r>
            <a:r>
              <a:rPr lang="en-US" sz="1500" dirty="0" err="1"/>
              <a:t>внимание</a:t>
            </a:r>
            <a:r>
              <a:rPr lang="en-US" sz="1500" dirty="0"/>
              <a:t> и </a:t>
            </a:r>
            <a:r>
              <a:rPr lang="en-US" sz="1500" dirty="0" err="1"/>
              <a:t>вскоре</a:t>
            </a:r>
            <a:r>
              <a:rPr lang="en-US" sz="1500" dirty="0"/>
              <a:t> </a:t>
            </a:r>
            <a:r>
              <a:rPr lang="en-US" sz="1500" dirty="0" err="1"/>
              <a:t>был</a:t>
            </a:r>
            <a:r>
              <a:rPr lang="en-US" sz="1500" dirty="0"/>
              <a:t> </a:t>
            </a:r>
            <a:r>
              <a:rPr lang="en-US" sz="1500" dirty="0" err="1"/>
              <a:t>возведен</a:t>
            </a:r>
            <a:r>
              <a:rPr lang="en-US" sz="1500" dirty="0"/>
              <a:t> в </a:t>
            </a:r>
            <a:r>
              <a:rPr lang="en-US" sz="1500" dirty="0" err="1"/>
              <a:t>сан</a:t>
            </a:r>
            <a:r>
              <a:rPr lang="en-US" sz="1500" dirty="0"/>
              <a:t> </a:t>
            </a:r>
            <a:r>
              <a:rPr lang="en-US" sz="1500" dirty="0" err="1"/>
              <a:t>архимандрита</a:t>
            </a:r>
            <a:r>
              <a:rPr lang="en-US" sz="1500" dirty="0"/>
              <a:t>. В 1571–1572 </a:t>
            </a:r>
            <a:r>
              <a:rPr lang="en-US" sz="1500" dirty="0" err="1"/>
              <a:t>годах</a:t>
            </a:r>
            <a:r>
              <a:rPr lang="en-US" sz="1500" dirty="0"/>
              <a:t> </a:t>
            </a:r>
            <a:r>
              <a:rPr lang="en-US" sz="1500" dirty="0" err="1"/>
              <a:t>он</a:t>
            </a:r>
            <a:r>
              <a:rPr lang="en-US" sz="1500" dirty="0"/>
              <a:t> – </a:t>
            </a:r>
            <a:r>
              <a:rPr lang="en-US" sz="1500" dirty="0" err="1"/>
              <a:t>настоятель</a:t>
            </a:r>
            <a:r>
              <a:rPr lang="en-US" sz="1500" dirty="0"/>
              <a:t> </a:t>
            </a:r>
            <a:r>
              <a:rPr lang="en-US" sz="1500" dirty="0" err="1"/>
              <a:t>Симонова</a:t>
            </a:r>
            <a:r>
              <a:rPr lang="en-US" sz="1500" dirty="0"/>
              <a:t> </a:t>
            </a:r>
            <a:r>
              <a:rPr lang="en-US" sz="1500" dirty="0" err="1"/>
              <a:t>Успенского</a:t>
            </a:r>
            <a:r>
              <a:rPr lang="en-US" sz="1500" dirty="0"/>
              <a:t> </a:t>
            </a:r>
            <a:r>
              <a:rPr lang="en-US" sz="1500" dirty="0" err="1"/>
              <a:t>монастыря</a:t>
            </a:r>
            <a:r>
              <a:rPr lang="en-US" sz="1500" dirty="0"/>
              <a:t> в </a:t>
            </a:r>
            <a:r>
              <a:rPr lang="en-US" sz="1500" dirty="0" err="1"/>
              <a:t>Москве</a:t>
            </a:r>
            <a:r>
              <a:rPr lang="en-US" sz="1500" dirty="0"/>
              <a:t>, в 1575–1580 </a:t>
            </a:r>
            <a:r>
              <a:rPr lang="en-US" sz="1500" dirty="0" err="1"/>
              <a:t>годах</a:t>
            </a:r>
            <a:r>
              <a:rPr lang="en-US" sz="1500" dirty="0"/>
              <a:t> – </a:t>
            </a:r>
            <a:r>
              <a:rPr lang="en-US" sz="1500" dirty="0" err="1"/>
              <a:t>Новоспасского</a:t>
            </a:r>
            <a:r>
              <a:rPr lang="en-US" sz="1500" dirty="0"/>
              <a:t>. В 1581 </a:t>
            </a:r>
            <a:r>
              <a:rPr lang="en-US" sz="1500" dirty="0" err="1"/>
              <a:t>году</a:t>
            </a:r>
            <a:r>
              <a:rPr lang="en-US" sz="1500" dirty="0"/>
              <a:t> </a:t>
            </a:r>
            <a:r>
              <a:rPr lang="en-US" sz="1500" dirty="0" err="1"/>
              <a:t>архимандрит</a:t>
            </a:r>
            <a:r>
              <a:rPr lang="en-US" sz="1500" dirty="0"/>
              <a:t> </a:t>
            </a:r>
            <a:r>
              <a:rPr lang="en-US" sz="1500" dirty="0" err="1"/>
              <a:t>Иов</a:t>
            </a:r>
            <a:r>
              <a:rPr lang="en-US" sz="1500" dirty="0"/>
              <a:t> </a:t>
            </a:r>
            <a:r>
              <a:rPr lang="en-US" sz="1500" dirty="0" err="1"/>
              <a:t>был</a:t>
            </a:r>
            <a:r>
              <a:rPr lang="en-US" sz="1500" dirty="0"/>
              <a:t> </a:t>
            </a:r>
            <a:r>
              <a:rPr lang="en-US" sz="1500" dirty="0" err="1"/>
              <a:t>рукоположен</a:t>
            </a:r>
            <a:r>
              <a:rPr lang="en-US" sz="1500" dirty="0"/>
              <a:t> в </a:t>
            </a:r>
            <a:r>
              <a:rPr lang="en-US" sz="1500" dirty="0" err="1"/>
              <a:t>сан</a:t>
            </a:r>
            <a:r>
              <a:rPr lang="en-US" sz="1500" dirty="0"/>
              <a:t> </a:t>
            </a:r>
            <a:r>
              <a:rPr lang="en-US" sz="1500" dirty="0" err="1"/>
              <a:t>епископа</a:t>
            </a:r>
            <a:r>
              <a:rPr lang="en-US" sz="1500" dirty="0"/>
              <a:t> </a:t>
            </a:r>
            <a:r>
              <a:rPr lang="en-US" sz="1500" dirty="0" err="1"/>
              <a:t>Коломенского</a:t>
            </a:r>
            <a:r>
              <a:rPr lang="en-US" sz="1500" dirty="0"/>
              <a:t>. В 1586 </a:t>
            </a:r>
            <a:r>
              <a:rPr lang="en-US" sz="1500" dirty="0" err="1"/>
              <a:t>году</a:t>
            </a:r>
            <a:r>
              <a:rPr lang="en-US" sz="1500" dirty="0"/>
              <a:t> </a:t>
            </a:r>
            <a:r>
              <a:rPr lang="en-US" sz="1500" dirty="0" err="1"/>
              <a:t>стал</a:t>
            </a:r>
            <a:r>
              <a:rPr lang="en-US" sz="1500" dirty="0"/>
              <a:t> </a:t>
            </a:r>
            <a:r>
              <a:rPr lang="en-US" sz="1500" dirty="0" err="1"/>
              <a:t>архиепископом</a:t>
            </a:r>
            <a:r>
              <a:rPr lang="en-US" sz="1500" dirty="0"/>
              <a:t> </a:t>
            </a:r>
            <a:r>
              <a:rPr lang="en-US" sz="1500" dirty="0" err="1"/>
              <a:t>Ростова</a:t>
            </a:r>
            <a:r>
              <a:rPr lang="en-US" sz="1500" dirty="0"/>
              <a:t> </a:t>
            </a:r>
            <a:r>
              <a:rPr lang="en-US" sz="1500" dirty="0" err="1"/>
              <a:t>Великого</a:t>
            </a:r>
            <a:r>
              <a:rPr lang="en-US" sz="1500" dirty="0"/>
              <a:t> и в 1587 </a:t>
            </a:r>
            <a:r>
              <a:rPr lang="en-US" sz="1500" dirty="0" err="1"/>
              <a:t>году</a:t>
            </a:r>
            <a:r>
              <a:rPr lang="en-US" sz="1500" dirty="0"/>
              <a:t> – </a:t>
            </a:r>
            <a:r>
              <a:rPr lang="en-US" sz="1500" dirty="0" err="1"/>
              <a:t>митрополитом</a:t>
            </a:r>
            <a:r>
              <a:rPr lang="en-US" sz="1500" dirty="0"/>
              <a:t> </a:t>
            </a:r>
            <a:r>
              <a:rPr lang="en-US" sz="1500" dirty="0" err="1"/>
              <a:t>Московским</a:t>
            </a:r>
            <a:r>
              <a:rPr lang="en-US" sz="1500" dirty="0"/>
              <a:t>. 23 </a:t>
            </a:r>
            <a:r>
              <a:rPr lang="en-US" sz="1500" dirty="0" err="1"/>
              <a:t>января</a:t>
            </a:r>
            <a:r>
              <a:rPr lang="en-US" sz="1500" dirty="0"/>
              <a:t> 1589 </a:t>
            </a:r>
            <a:r>
              <a:rPr lang="en-US" sz="1500" dirty="0" err="1"/>
              <a:t>года</a:t>
            </a:r>
            <a:r>
              <a:rPr lang="en-US" sz="1500" dirty="0"/>
              <a:t> </a:t>
            </a:r>
            <a:r>
              <a:rPr lang="en-US" sz="1500" dirty="0" err="1"/>
              <a:t>при</a:t>
            </a:r>
            <a:r>
              <a:rPr lang="en-US" sz="1500" dirty="0"/>
              <a:t> </a:t>
            </a:r>
            <a:r>
              <a:rPr lang="en-US" sz="1500" dirty="0" err="1"/>
              <a:t>участии</a:t>
            </a:r>
            <a:r>
              <a:rPr lang="en-US" sz="1500" dirty="0"/>
              <a:t> </a:t>
            </a:r>
            <a:r>
              <a:rPr lang="en-US" sz="1500" dirty="0" err="1"/>
              <a:t>патриарха</a:t>
            </a:r>
            <a:r>
              <a:rPr lang="en-US" sz="1500" dirty="0"/>
              <a:t> </a:t>
            </a:r>
            <a:r>
              <a:rPr lang="en-US" sz="1500" dirty="0" err="1"/>
              <a:t>Константинопольского</a:t>
            </a:r>
            <a:r>
              <a:rPr lang="en-US" sz="1500" dirty="0"/>
              <a:t> </a:t>
            </a:r>
            <a:r>
              <a:rPr lang="en-US" sz="1500" dirty="0" err="1"/>
              <a:t>Иеремии</a:t>
            </a:r>
            <a:r>
              <a:rPr lang="en-US" sz="1500" dirty="0"/>
              <a:t> </a:t>
            </a:r>
            <a:r>
              <a:rPr lang="en-US" sz="1500" dirty="0" err="1"/>
              <a:t>состоялось</a:t>
            </a:r>
            <a:r>
              <a:rPr lang="en-US" sz="1500" dirty="0"/>
              <a:t> </a:t>
            </a:r>
            <a:r>
              <a:rPr lang="en-US" sz="1500" dirty="0" err="1"/>
              <a:t>наречение</a:t>
            </a:r>
            <a:r>
              <a:rPr lang="en-US" sz="1500" dirty="0"/>
              <a:t> </a:t>
            </a:r>
            <a:r>
              <a:rPr lang="en-US" sz="1500" dirty="0" err="1"/>
              <a:t>митрополита</a:t>
            </a:r>
            <a:r>
              <a:rPr lang="en-US" sz="1500" dirty="0"/>
              <a:t> </a:t>
            </a:r>
            <a:r>
              <a:rPr lang="en-US" sz="1500" dirty="0" err="1"/>
              <a:t>Иова</a:t>
            </a:r>
            <a:r>
              <a:rPr lang="en-US" sz="1500" dirty="0"/>
              <a:t> </a:t>
            </a:r>
            <a:r>
              <a:rPr lang="en-US" sz="1500" dirty="0" err="1"/>
              <a:t>Патриархом</a:t>
            </a:r>
            <a:r>
              <a:rPr lang="en-US" sz="1500" dirty="0"/>
              <a:t> </a:t>
            </a:r>
            <a:r>
              <a:rPr lang="en-US" sz="1500" dirty="0" err="1"/>
              <a:t>Московским</a:t>
            </a:r>
            <a:r>
              <a:rPr lang="en-US" sz="1500" dirty="0"/>
              <a:t> и </a:t>
            </a:r>
            <a:r>
              <a:rPr lang="en-US" sz="1500" dirty="0" err="1"/>
              <a:t>всея</a:t>
            </a:r>
            <a:r>
              <a:rPr lang="en-US" sz="1500" dirty="0"/>
              <a:t> </a:t>
            </a:r>
            <a:r>
              <a:rPr lang="en-US" sz="1500" dirty="0" err="1"/>
              <a:t>Руси</a:t>
            </a:r>
            <a:r>
              <a:rPr lang="en-US" sz="15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655320" y="365125"/>
            <a:ext cx="5120114" cy="169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Патриарх Иов</a:t>
            </a:r>
          </a:p>
        </p:txBody>
      </p:sp>
    </p:spTree>
    <p:extLst>
      <p:ext uri="{BB962C8B-B14F-4D97-AF65-F5344CB8AC3E}">
        <p14:creationId xmlns:p14="http://schemas.microsoft.com/office/powerpoint/2010/main" val="410979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здание, внутренний, алтарь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9BE51FEB-CB32-4127-A965-D692A2DC03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duotone>
              <a:prstClr val="black"/>
              <a:schemeClr val="tx2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 b="-1"/>
          <a:stretch/>
        </p:blipFill>
        <p:spPr>
          <a:xfrm>
            <a:off x="-17" y="10"/>
            <a:ext cx="12188952" cy="6857990"/>
          </a:xfrm>
          <a:prstGeom prst="rect">
            <a:avLst/>
          </a:prstGeom>
        </p:spPr>
      </p:pic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Рисунок 5" descr="Изображение выглядит как трава, дерево, внешний, небо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57F5EE5D-DB8E-43DE-9F16-EF763222843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-2317" y="-2"/>
            <a:ext cx="5441859" cy="5654940"/>
          </a:xfrm>
          <a:custGeom>
            <a:avLst/>
            <a:gdLst>
              <a:gd name="connsiteX0" fmla="*/ 0 w 5067519"/>
              <a:gd name="connsiteY0" fmla="*/ 0 h 5265942"/>
              <a:gd name="connsiteX1" fmla="*/ 4097786 w 5067519"/>
              <a:gd name="connsiteY1" fmla="*/ 0 h 5265942"/>
              <a:gd name="connsiteX2" fmla="*/ 4176264 w 5067519"/>
              <a:gd name="connsiteY2" fmla="*/ 71326 h 5265942"/>
              <a:gd name="connsiteX3" fmla="*/ 5067519 w 5067519"/>
              <a:gd name="connsiteY3" fmla="*/ 2223006 h 5265942"/>
              <a:gd name="connsiteX4" fmla="*/ 2024583 w 5067519"/>
              <a:gd name="connsiteY4" fmla="*/ 5265942 h 5265942"/>
              <a:gd name="connsiteX5" fmla="*/ 145914 w 5067519"/>
              <a:gd name="connsiteY5" fmla="*/ 4616926 h 5265942"/>
              <a:gd name="connsiteX6" fmla="*/ 0 w 5067519"/>
              <a:gd name="connsiteY6" fmla="*/ 4489006 h 526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67519" h="5265942">
                <a:moveTo>
                  <a:pt x="0" y="0"/>
                </a:moveTo>
                <a:lnTo>
                  <a:pt x="4097786" y="0"/>
                </a:lnTo>
                <a:lnTo>
                  <a:pt x="4176264" y="71326"/>
                </a:lnTo>
                <a:cubicBezTo>
                  <a:pt x="4726927" y="621989"/>
                  <a:pt x="5067519" y="1382723"/>
                  <a:pt x="5067519" y="2223006"/>
                </a:cubicBezTo>
                <a:cubicBezTo>
                  <a:pt x="5067519" y="3903573"/>
                  <a:pt x="3705150" y="5265942"/>
                  <a:pt x="2024583" y="5265942"/>
                </a:cubicBezTo>
                <a:cubicBezTo>
                  <a:pt x="1315594" y="5265942"/>
                  <a:pt x="663237" y="5023470"/>
                  <a:pt x="145914" y="4616926"/>
                </a:cubicBezTo>
                <a:lnTo>
                  <a:pt x="0" y="4489006"/>
                </a:lnTo>
                <a:close/>
              </a:path>
            </a:pathLst>
          </a:cu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6053667" y="1600987"/>
            <a:ext cx="5314543" cy="500301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just"/>
            <a:r>
              <a:rPr lang="ru-RU" dirty="0"/>
              <a:t>Со смертью царя Феодора Иоанновича в 1598 году пресеклась мужская линия династии Рюриковичей, начался период государственных нестроений, известный в истории России как Смутное время. Патриарх Иов, будучи уже старым и больным, составил обличительные грамоты, в которых </a:t>
            </a:r>
            <a:r>
              <a:rPr lang="ru-RU" dirty="0" err="1"/>
              <a:t>Лжедимитрий</a:t>
            </a:r>
            <a:r>
              <a:rPr lang="ru-RU" dirty="0"/>
              <a:t> назван своим настоящим именем беглого монаха Григория Отрепьева, обманщика и самозванца. Эти грамоты отрезвили многих, но </a:t>
            </a:r>
            <a:r>
              <a:rPr lang="ru-RU" dirty="0" err="1"/>
              <a:t>Лжедимитрий</a:t>
            </a:r>
            <a:r>
              <a:rPr lang="ru-RU" dirty="0"/>
              <a:t> успел заручиться поддержкой Польши и Ватикана, обещая ввести в России унию. В январе 1605 года патриарх Иов предал анафеме </a:t>
            </a:r>
            <a:r>
              <a:rPr lang="ru-RU" dirty="0" err="1"/>
              <a:t>Лжедимитрия</a:t>
            </a:r>
            <a:r>
              <a:rPr lang="ru-RU" dirty="0"/>
              <a:t> и поддерживающих его изменников. 13 апреля 1605 года скоропостижно скончался царь Борис Годунов. В Москве вспыхнул бунт, город был сдан самозванцу и полякам. Патриарх Иов отказался присягнуть </a:t>
            </a:r>
            <a:r>
              <a:rPr lang="ru-RU" dirty="0" err="1"/>
              <a:t>Лжедимитрию</a:t>
            </a:r>
            <a:r>
              <a:rPr lang="ru-RU" dirty="0"/>
              <a:t> и был низложен. Слуги </a:t>
            </a:r>
            <a:r>
              <a:rPr lang="ru-RU" dirty="0" err="1"/>
              <a:t>Лжедимитрия</a:t>
            </a:r>
            <a:r>
              <a:rPr lang="ru-RU" dirty="0"/>
              <a:t> ворвались в Успенский собор Кремля, чтобы убить патриарха. Иов претерпел множество поношений и был сослан в Старицкий Успенский монастырь. В конце дней своих он благословил на патриаршество митрополита Казанского </a:t>
            </a:r>
            <a:r>
              <a:rPr lang="ru-RU" dirty="0" err="1"/>
              <a:t>Ермогена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dirty="0"/>
              <a:t>Через два года, 19 июня 1607 года, патриарх Иов скончался и был погребен в Успенском Старицком монастыре. В 1652 году мощи святителя перенесены в Москву в Успенский собор.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6053668" y="275424"/>
            <a:ext cx="53145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Патриарх</a:t>
            </a:r>
            <a:r>
              <a:rPr lang="en-US" sz="44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400" b="1" kern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Иов</a:t>
            </a:r>
            <a:endParaRPr lang="en-US" sz="4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2255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499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 Windows</cp:lastModifiedBy>
  <cp:revision>2</cp:revision>
  <dcterms:created xsi:type="dcterms:W3CDTF">2018-06-11T07:22:47Z</dcterms:created>
  <dcterms:modified xsi:type="dcterms:W3CDTF">2018-07-05T16:58:52Z</dcterms:modified>
</cp:coreProperties>
</file>