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2" r:id="rId2"/>
    <p:sldId id="263" r:id="rId3"/>
    <p:sldId id="264" r:id="rId4"/>
    <p:sldId id="265" r:id="rId5"/>
    <p:sldId id="266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8A8D6-75D3-4B45-8BCA-E3BC32025DAA}" type="datetimeFigureOut">
              <a:rPr lang="ru-RU" smtClean="0"/>
              <a:t>12.06.2018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CBDEA-C2D4-4E34-9F27-75577BA44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199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8A8D6-75D3-4B45-8BCA-E3BC32025DAA}" type="datetimeFigureOut">
              <a:rPr lang="ru-RU" smtClean="0"/>
              <a:t>12.06.2018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CBDEA-C2D4-4E34-9F27-75577BA44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09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8A8D6-75D3-4B45-8BCA-E3BC32025DAA}" type="datetimeFigureOut">
              <a:rPr lang="ru-RU" smtClean="0"/>
              <a:t>12.06.2018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CBDEA-C2D4-4E34-9F27-75577BA44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35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8A8D6-75D3-4B45-8BCA-E3BC32025DAA}" type="datetimeFigureOut">
              <a:rPr lang="ru-RU" smtClean="0"/>
              <a:t>12.06.2018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CBDEA-C2D4-4E34-9F27-75577BA44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081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8A8D6-75D3-4B45-8BCA-E3BC32025DAA}" type="datetimeFigureOut">
              <a:rPr lang="ru-RU" smtClean="0"/>
              <a:t>12.06.2018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CBDEA-C2D4-4E34-9F27-75577BA44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434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8A8D6-75D3-4B45-8BCA-E3BC32025DAA}" type="datetimeFigureOut">
              <a:rPr lang="ru-RU" smtClean="0"/>
              <a:t>12.06.2018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CBDEA-C2D4-4E34-9F27-75577BA44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99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8A8D6-75D3-4B45-8BCA-E3BC32025DAA}" type="datetimeFigureOut">
              <a:rPr lang="ru-RU" smtClean="0"/>
              <a:t>12.06.2018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CBDEA-C2D4-4E34-9F27-75577BA44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781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8A8D6-75D3-4B45-8BCA-E3BC32025DAA}" type="datetimeFigureOut">
              <a:rPr lang="ru-RU" smtClean="0"/>
              <a:t>12.06.2018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CBDEA-C2D4-4E34-9F27-75577BA44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832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8A8D6-75D3-4B45-8BCA-E3BC32025DAA}" type="datetimeFigureOut">
              <a:rPr lang="ru-RU" smtClean="0"/>
              <a:t>12.06.2018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CBDEA-C2D4-4E34-9F27-75577BA44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712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8A8D6-75D3-4B45-8BCA-E3BC32025DAA}" type="datetimeFigureOut">
              <a:rPr lang="ru-RU" smtClean="0"/>
              <a:t>12.06.2018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CBDEA-C2D4-4E34-9F27-75577BA44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028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8A8D6-75D3-4B45-8BCA-E3BC32025DAA}" type="datetimeFigureOut">
              <a:rPr lang="ru-RU" smtClean="0"/>
              <a:t>12.06.2018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CBDEA-C2D4-4E34-9F27-75577BA44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623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8A8D6-75D3-4B45-8BCA-E3BC32025DAA}" type="datetimeFigureOut">
              <a:rPr lang="ru-RU" smtClean="0"/>
              <a:t>12.06.2018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CBDEA-C2D4-4E34-9F27-75577BA44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841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дерево, внешний, трава, броня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4B4BEE90-7FB2-4630-BF3E-F1A9EA2479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3" r="3" b="14750"/>
          <a:stretch/>
        </p:blipFill>
        <p:spPr>
          <a:xfrm>
            <a:off x="20" y="10"/>
            <a:ext cx="2917436" cy="3407764"/>
          </a:xfrm>
          <a:prstGeom prst="rect">
            <a:avLst/>
          </a:prstGeom>
        </p:spPr>
      </p:pic>
      <p:pic>
        <p:nvPicPr>
          <p:cNvPr id="8" name="Рисунок 7" descr="Изображение выглядит как коллекция картино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319F65FD-F6DC-4AED-B8A5-AC6705343B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663"/>
          <a:stretch/>
        </p:blipFill>
        <p:spPr>
          <a:xfrm>
            <a:off x="3008896" y="-2655"/>
            <a:ext cx="2917457" cy="3407774"/>
          </a:xfrm>
          <a:prstGeom prst="rect">
            <a:avLst/>
          </a:prstGeom>
        </p:spPr>
      </p:pic>
      <p:pic>
        <p:nvPicPr>
          <p:cNvPr id="10" name="Рисунок 9" descr="Изображение выглядит как внешний, группа, человек, стои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9E114506-9D32-41C4-AF9D-E46D5821B0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14" r="1" b="1"/>
          <a:stretch/>
        </p:blipFill>
        <p:spPr>
          <a:xfrm>
            <a:off x="20" y="3494314"/>
            <a:ext cx="5926333" cy="33636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8AD23D-1895-4FAA-9F80-9E45774B0FAB}"/>
              </a:ext>
            </a:extLst>
          </p:cNvPr>
          <p:cNvSpPr txBox="1"/>
          <p:nvPr/>
        </p:nvSpPr>
        <p:spPr>
          <a:xfrm>
            <a:off x="6400800" y="2121408"/>
            <a:ext cx="5118756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 defTabSz="914400">
              <a:lnSpc>
                <a:spcPct val="90000"/>
              </a:lnSpc>
              <a:spcAft>
                <a:spcPts val="600"/>
              </a:spcAft>
            </a:pPr>
            <a:r>
              <a:rPr lang="en-US" sz="1400" dirty="0" err="1"/>
              <a:t>Орден</a:t>
            </a:r>
            <a:r>
              <a:rPr lang="en-US" sz="1400" dirty="0"/>
              <a:t> </a:t>
            </a:r>
            <a:r>
              <a:rPr lang="en-US" sz="1400" dirty="0" err="1"/>
              <a:t>Госпитальеров</a:t>
            </a:r>
            <a:r>
              <a:rPr lang="en-US" sz="1400" dirty="0"/>
              <a:t>, </a:t>
            </a:r>
            <a:r>
              <a:rPr lang="en-US" sz="1400" dirty="0" err="1"/>
              <a:t>известный</a:t>
            </a:r>
            <a:r>
              <a:rPr lang="en-US" sz="1400" dirty="0"/>
              <a:t> в </a:t>
            </a:r>
            <a:r>
              <a:rPr lang="en-US" sz="1400" dirty="0" err="1"/>
              <a:t>России</a:t>
            </a:r>
            <a:r>
              <a:rPr lang="en-US" sz="1400" dirty="0"/>
              <a:t>, </a:t>
            </a:r>
            <a:r>
              <a:rPr lang="en-US" sz="1400" dirty="0" err="1"/>
              <a:t>как</a:t>
            </a:r>
            <a:r>
              <a:rPr lang="en-US" sz="1400" dirty="0"/>
              <a:t> </a:t>
            </a:r>
            <a:r>
              <a:rPr lang="en-US" sz="1400" dirty="0" err="1"/>
              <a:t>Мальтийский</a:t>
            </a:r>
            <a:r>
              <a:rPr lang="en-US" sz="1400" dirty="0"/>
              <a:t> </a:t>
            </a:r>
            <a:r>
              <a:rPr lang="en-US" sz="1400" dirty="0" err="1"/>
              <a:t>Орден</a:t>
            </a:r>
            <a:r>
              <a:rPr lang="en-US" sz="1400" dirty="0"/>
              <a:t>, </a:t>
            </a:r>
            <a:r>
              <a:rPr lang="en-US" sz="1400" dirty="0" err="1"/>
              <a:t>был</a:t>
            </a:r>
            <a:r>
              <a:rPr lang="en-US" sz="1400" dirty="0"/>
              <a:t> </a:t>
            </a:r>
            <a:r>
              <a:rPr lang="en-US" sz="1400" dirty="0" err="1"/>
              <a:t>основан</a:t>
            </a:r>
            <a:r>
              <a:rPr lang="en-US" sz="1400" dirty="0"/>
              <a:t> в 1099 </a:t>
            </a:r>
            <a:r>
              <a:rPr lang="en-US" sz="1400" dirty="0" err="1"/>
              <a:t>году</a:t>
            </a:r>
            <a:r>
              <a:rPr lang="en-US" sz="1400" dirty="0"/>
              <a:t> в </a:t>
            </a:r>
            <a:r>
              <a:rPr lang="en-US" sz="1400" dirty="0" err="1"/>
              <a:t>Иерусалиме</a:t>
            </a:r>
            <a:r>
              <a:rPr lang="en-US" sz="1400" dirty="0"/>
              <a:t> </a:t>
            </a:r>
            <a:r>
              <a:rPr lang="en-US" sz="1400" dirty="0" err="1"/>
              <a:t>Жераром</a:t>
            </a:r>
            <a:r>
              <a:rPr lang="en-US" sz="1400" dirty="0"/>
              <a:t> </a:t>
            </a:r>
            <a:r>
              <a:rPr lang="en-US" sz="1400" dirty="0" err="1"/>
              <a:t>Благословенным</a:t>
            </a:r>
            <a:r>
              <a:rPr lang="en-US" sz="1400" dirty="0"/>
              <a:t>, </a:t>
            </a:r>
            <a:r>
              <a:rPr lang="en-US" sz="1400" dirty="0" err="1"/>
              <a:t>как</a:t>
            </a:r>
            <a:r>
              <a:rPr lang="en-US" sz="1400" dirty="0"/>
              <a:t> </a:t>
            </a:r>
            <a:r>
              <a:rPr lang="en-US" sz="1400" dirty="0" err="1"/>
              <a:t>христианская</a:t>
            </a:r>
            <a:r>
              <a:rPr lang="en-US" sz="1400" dirty="0"/>
              <a:t> </a:t>
            </a:r>
            <a:r>
              <a:rPr lang="en-US" sz="1400" dirty="0" err="1"/>
              <a:t>организация</a:t>
            </a:r>
            <a:r>
              <a:rPr lang="en-US" sz="1400" dirty="0"/>
              <a:t>, </a:t>
            </a:r>
            <a:r>
              <a:rPr lang="en-US" sz="1400" dirty="0" err="1"/>
              <a:t>целью</a:t>
            </a:r>
            <a:r>
              <a:rPr lang="en-US" sz="1400" dirty="0"/>
              <a:t> </a:t>
            </a:r>
            <a:r>
              <a:rPr lang="en-US" sz="1400" dirty="0" err="1"/>
              <a:t>которой</a:t>
            </a:r>
            <a:r>
              <a:rPr lang="en-US" sz="1400" dirty="0"/>
              <a:t> </a:t>
            </a:r>
            <a:r>
              <a:rPr lang="en-US" sz="1400" dirty="0" err="1"/>
              <a:t>была</a:t>
            </a:r>
            <a:r>
              <a:rPr lang="en-US" sz="1400" dirty="0"/>
              <a:t> </a:t>
            </a:r>
            <a:r>
              <a:rPr lang="en-US" sz="1400" dirty="0" err="1"/>
              <a:t>забота</a:t>
            </a:r>
            <a:r>
              <a:rPr lang="en-US" sz="1400" dirty="0"/>
              <a:t> о </a:t>
            </a:r>
            <a:r>
              <a:rPr lang="en-US" sz="1400" dirty="0" err="1"/>
              <a:t>неимущих</a:t>
            </a:r>
            <a:r>
              <a:rPr lang="en-US" sz="1400" dirty="0"/>
              <a:t>, </a:t>
            </a:r>
            <a:r>
              <a:rPr lang="en-US" sz="1400" dirty="0" err="1"/>
              <a:t>больных</a:t>
            </a:r>
            <a:r>
              <a:rPr lang="en-US" sz="1400" dirty="0"/>
              <a:t> </a:t>
            </a:r>
            <a:r>
              <a:rPr lang="en-US" sz="1400" dirty="0" err="1"/>
              <a:t>или</a:t>
            </a:r>
            <a:r>
              <a:rPr lang="en-US" sz="1400" dirty="0"/>
              <a:t> </a:t>
            </a:r>
            <a:r>
              <a:rPr lang="en-US" sz="1400" dirty="0" err="1"/>
              <a:t>раненых</a:t>
            </a:r>
            <a:r>
              <a:rPr lang="en-US" sz="1400" dirty="0"/>
              <a:t> </a:t>
            </a:r>
            <a:r>
              <a:rPr lang="en-US" sz="1400" dirty="0" err="1"/>
              <a:t>пилигримах</a:t>
            </a:r>
            <a:r>
              <a:rPr lang="en-US" sz="1400" dirty="0"/>
              <a:t> в </a:t>
            </a:r>
            <a:r>
              <a:rPr lang="en-US" sz="1400" dirty="0" err="1"/>
              <a:t>Святой</a:t>
            </a:r>
            <a:r>
              <a:rPr lang="en-US" sz="1400" dirty="0"/>
              <a:t> </a:t>
            </a:r>
            <a:r>
              <a:rPr lang="en-US" sz="1400" dirty="0" err="1"/>
              <a:t>земле</a:t>
            </a:r>
            <a:r>
              <a:rPr lang="en-US" sz="1400" dirty="0"/>
              <a:t>. </a:t>
            </a:r>
          </a:p>
          <a:p>
            <a:pPr algn="just" defTabSz="914400">
              <a:lnSpc>
                <a:spcPct val="90000"/>
              </a:lnSpc>
              <a:spcAft>
                <a:spcPts val="600"/>
              </a:spcAft>
            </a:pPr>
            <a:endParaRPr lang="en-US" sz="1400" dirty="0"/>
          </a:p>
          <a:p>
            <a:pPr algn="just" defTabSz="914400">
              <a:lnSpc>
                <a:spcPct val="90000"/>
              </a:lnSpc>
              <a:spcAft>
                <a:spcPts val="600"/>
              </a:spcAft>
            </a:pPr>
            <a:r>
              <a:rPr lang="en-US" sz="1400" dirty="0" err="1"/>
              <a:t>На</a:t>
            </a:r>
            <a:r>
              <a:rPr lang="en-US" sz="1400" dirty="0"/>
              <a:t> </a:t>
            </a:r>
            <a:r>
              <a:rPr lang="en-US" sz="1400" dirty="0" err="1"/>
              <a:t>территории</a:t>
            </a:r>
            <a:r>
              <a:rPr lang="en-US" sz="1400" dirty="0"/>
              <a:t> </a:t>
            </a:r>
            <a:r>
              <a:rPr lang="en-US" sz="1400" dirty="0" err="1"/>
              <a:t>всего</a:t>
            </a:r>
            <a:r>
              <a:rPr lang="en-US" sz="1400" dirty="0"/>
              <a:t> </a:t>
            </a:r>
            <a:r>
              <a:rPr lang="en-US" sz="1400" dirty="0" err="1"/>
              <a:t>Иерусалимского</a:t>
            </a:r>
            <a:r>
              <a:rPr lang="en-US" sz="1400" dirty="0"/>
              <a:t> </a:t>
            </a:r>
            <a:r>
              <a:rPr lang="en-US" sz="1400" dirty="0" err="1"/>
              <a:t>Королевства</a:t>
            </a:r>
            <a:r>
              <a:rPr lang="en-US" sz="1400" dirty="0"/>
              <a:t> и </a:t>
            </a:r>
            <a:r>
              <a:rPr lang="en-US" sz="1400" dirty="0" err="1"/>
              <a:t>за</a:t>
            </a:r>
            <a:r>
              <a:rPr lang="en-US" sz="1400" dirty="0"/>
              <a:t> </a:t>
            </a:r>
            <a:r>
              <a:rPr lang="en-US" sz="1400" dirty="0" err="1"/>
              <a:t>его</a:t>
            </a:r>
            <a:r>
              <a:rPr lang="en-US" sz="1400" dirty="0"/>
              <a:t> </a:t>
            </a:r>
            <a:r>
              <a:rPr lang="en-US" sz="1400" dirty="0" err="1"/>
              <a:t>пределами</a:t>
            </a:r>
            <a:r>
              <a:rPr lang="en-US" sz="1400" dirty="0"/>
              <a:t> </a:t>
            </a:r>
            <a:r>
              <a:rPr lang="en-US" sz="1400" dirty="0" err="1"/>
              <a:t>Жерар</a:t>
            </a:r>
            <a:r>
              <a:rPr lang="en-US" sz="1400" dirty="0"/>
              <a:t> </a:t>
            </a:r>
            <a:r>
              <a:rPr lang="en-US" sz="1400" dirty="0" err="1"/>
              <a:t>приобретал</a:t>
            </a:r>
            <a:r>
              <a:rPr lang="en-US" sz="1400" dirty="0"/>
              <a:t> </a:t>
            </a:r>
            <a:r>
              <a:rPr lang="en-US" sz="1400" dirty="0" err="1"/>
              <a:t>для</a:t>
            </a:r>
            <a:r>
              <a:rPr lang="en-US" sz="1400" dirty="0"/>
              <a:t> </a:t>
            </a:r>
            <a:r>
              <a:rPr lang="en-US" sz="1400" dirty="0" err="1"/>
              <a:t>своего</a:t>
            </a:r>
            <a:r>
              <a:rPr lang="en-US" sz="1400" dirty="0"/>
              <a:t> </a:t>
            </a:r>
            <a:r>
              <a:rPr lang="en-US" sz="1400" dirty="0" err="1"/>
              <a:t>ордена</a:t>
            </a:r>
            <a:r>
              <a:rPr lang="en-US" sz="1400" dirty="0"/>
              <a:t> </a:t>
            </a:r>
            <a:r>
              <a:rPr lang="en-US" sz="1400" dirty="0" err="1"/>
              <a:t>земли</a:t>
            </a:r>
            <a:r>
              <a:rPr lang="en-US" sz="1400" dirty="0"/>
              <a:t> и </a:t>
            </a:r>
            <a:r>
              <a:rPr lang="en-US" sz="1400" dirty="0" err="1"/>
              <a:t>имущество</a:t>
            </a:r>
            <a:r>
              <a:rPr lang="en-US" sz="1400" dirty="0"/>
              <a:t>. </a:t>
            </a:r>
            <a:r>
              <a:rPr lang="en-US" sz="1400" dirty="0" err="1"/>
              <a:t>Его</a:t>
            </a:r>
            <a:r>
              <a:rPr lang="en-US" sz="1400" dirty="0"/>
              <a:t> </a:t>
            </a:r>
            <a:r>
              <a:rPr lang="en-US" sz="1400" dirty="0" err="1"/>
              <a:t>преемник</a:t>
            </a:r>
            <a:r>
              <a:rPr lang="en-US" sz="1400" dirty="0"/>
              <a:t>, </a:t>
            </a:r>
            <a:r>
              <a:rPr lang="en-US" sz="1400" dirty="0" err="1"/>
              <a:t>Раймон</a:t>
            </a:r>
            <a:r>
              <a:rPr lang="en-US" sz="1400" dirty="0"/>
              <a:t> </a:t>
            </a:r>
            <a:r>
              <a:rPr lang="en-US" sz="1400" dirty="0" err="1"/>
              <a:t>де</a:t>
            </a:r>
            <a:r>
              <a:rPr lang="en-US" sz="1400" dirty="0"/>
              <a:t> </a:t>
            </a:r>
            <a:r>
              <a:rPr lang="en-US" sz="1400" dirty="0" err="1"/>
              <a:t>Пюи</a:t>
            </a:r>
            <a:r>
              <a:rPr lang="en-US" sz="1400" dirty="0"/>
              <a:t>, </a:t>
            </a:r>
            <a:r>
              <a:rPr lang="en-US" sz="1400" dirty="0" err="1"/>
              <a:t>учредил</a:t>
            </a:r>
            <a:r>
              <a:rPr lang="en-US" sz="1400" dirty="0"/>
              <a:t> </a:t>
            </a:r>
            <a:r>
              <a:rPr lang="en-US" sz="1400" dirty="0" err="1"/>
              <a:t>первый</a:t>
            </a:r>
            <a:r>
              <a:rPr lang="en-US" sz="1400" dirty="0"/>
              <a:t> </a:t>
            </a:r>
            <a:r>
              <a:rPr lang="en-US" sz="1400" dirty="0" err="1"/>
              <a:t>значимый</a:t>
            </a:r>
            <a:r>
              <a:rPr lang="en-US" sz="1400" dirty="0"/>
              <a:t> </a:t>
            </a:r>
            <a:r>
              <a:rPr lang="en-US" sz="1400" dirty="0" err="1"/>
              <a:t>лазарет</a:t>
            </a:r>
            <a:r>
              <a:rPr lang="en-US" sz="1400" dirty="0"/>
              <a:t> </a:t>
            </a:r>
            <a:r>
              <a:rPr lang="en-US" sz="1400" dirty="0" err="1"/>
              <a:t>госпитальеров</a:t>
            </a:r>
            <a:r>
              <a:rPr lang="en-US" sz="1400" dirty="0"/>
              <a:t> </a:t>
            </a:r>
            <a:r>
              <a:rPr lang="en-US" sz="1400" dirty="0" err="1"/>
              <a:t>возле</a:t>
            </a:r>
            <a:r>
              <a:rPr lang="en-US" sz="1400" dirty="0"/>
              <a:t> </a:t>
            </a:r>
            <a:r>
              <a:rPr lang="en-US" sz="1400" dirty="0" err="1"/>
              <a:t>Храма</a:t>
            </a:r>
            <a:r>
              <a:rPr lang="en-US" sz="1400" dirty="0"/>
              <a:t> </a:t>
            </a:r>
            <a:r>
              <a:rPr lang="en-US" sz="1400" dirty="0" err="1"/>
              <a:t>Гроба</a:t>
            </a:r>
            <a:r>
              <a:rPr lang="en-US" sz="1400" dirty="0"/>
              <a:t> </a:t>
            </a:r>
            <a:r>
              <a:rPr lang="en-US" sz="1400" dirty="0" err="1"/>
              <a:t>Господня</a:t>
            </a:r>
            <a:r>
              <a:rPr lang="en-US" sz="1400" dirty="0"/>
              <a:t> в </a:t>
            </a:r>
            <a:r>
              <a:rPr lang="en-US" sz="1400" dirty="0" err="1"/>
              <a:t>Иерусалиме</a:t>
            </a:r>
            <a:r>
              <a:rPr lang="en-US" sz="1400" dirty="0"/>
              <a:t>. </a:t>
            </a:r>
          </a:p>
          <a:p>
            <a:pPr algn="just" defTabSz="914400">
              <a:lnSpc>
                <a:spcPct val="90000"/>
              </a:lnSpc>
              <a:spcAft>
                <a:spcPts val="600"/>
              </a:spcAft>
            </a:pPr>
            <a:endParaRPr lang="en-US" sz="1400" dirty="0"/>
          </a:p>
          <a:p>
            <a:pPr algn="just" defTabSz="914400">
              <a:lnSpc>
                <a:spcPct val="90000"/>
              </a:lnSpc>
              <a:spcAft>
                <a:spcPts val="600"/>
              </a:spcAft>
            </a:pPr>
            <a:r>
              <a:rPr lang="en-US" sz="1400" dirty="0" err="1"/>
              <a:t>Изначально</a:t>
            </a:r>
            <a:r>
              <a:rPr lang="en-US" sz="1400" dirty="0"/>
              <a:t> </a:t>
            </a:r>
            <a:r>
              <a:rPr lang="en-US" sz="1400" dirty="0" err="1"/>
              <a:t>организация</a:t>
            </a:r>
            <a:r>
              <a:rPr lang="en-US" sz="1400" dirty="0"/>
              <a:t> </a:t>
            </a:r>
            <a:r>
              <a:rPr lang="en-US" sz="1400" dirty="0" err="1"/>
              <a:t>заботилась</a:t>
            </a:r>
            <a:r>
              <a:rPr lang="en-US" sz="1400" dirty="0"/>
              <a:t> о </a:t>
            </a:r>
            <a:r>
              <a:rPr lang="en-US" sz="1400" dirty="0" err="1"/>
              <a:t>пилигримах</a:t>
            </a:r>
            <a:r>
              <a:rPr lang="en-US" sz="1400" dirty="0"/>
              <a:t> в </a:t>
            </a:r>
            <a:r>
              <a:rPr lang="en-US" sz="1400" dirty="0" err="1"/>
              <a:t>Иерусалиме</a:t>
            </a:r>
            <a:r>
              <a:rPr lang="en-US" sz="1400" dirty="0"/>
              <a:t>, </a:t>
            </a:r>
            <a:r>
              <a:rPr lang="en-US" sz="1400" dirty="0" err="1"/>
              <a:t>но</a:t>
            </a:r>
            <a:r>
              <a:rPr lang="en-US" sz="1400" dirty="0"/>
              <a:t> </a:t>
            </a:r>
            <a:r>
              <a:rPr lang="en-US" sz="1400" dirty="0" err="1"/>
              <a:t>вскоре</a:t>
            </a:r>
            <a:r>
              <a:rPr lang="en-US" sz="1400" dirty="0"/>
              <a:t> </a:t>
            </a:r>
            <a:r>
              <a:rPr lang="en-US" sz="1400" dirty="0" err="1"/>
              <a:t>орден</a:t>
            </a:r>
            <a:r>
              <a:rPr lang="en-US" sz="1400" dirty="0"/>
              <a:t> </a:t>
            </a:r>
            <a:r>
              <a:rPr lang="en-US" sz="1400" dirty="0" err="1"/>
              <a:t>начал</a:t>
            </a:r>
            <a:r>
              <a:rPr lang="en-US" sz="1400" dirty="0"/>
              <a:t> </a:t>
            </a:r>
            <a:r>
              <a:rPr lang="en-US" sz="1400" dirty="0" err="1"/>
              <a:t>предоставлять</a:t>
            </a:r>
            <a:r>
              <a:rPr lang="en-US" sz="1400" dirty="0"/>
              <a:t> </a:t>
            </a:r>
            <a:r>
              <a:rPr lang="en-US" sz="1400" dirty="0" err="1"/>
              <a:t>пилигримам</a:t>
            </a:r>
            <a:r>
              <a:rPr lang="en-US" sz="1400" dirty="0"/>
              <a:t> </a:t>
            </a:r>
            <a:r>
              <a:rPr lang="en-US" sz="1400" dirty="0" err="1"/>
              <a:t>вооруженный</a:t>
            </a:r>
            <a:r>
              <a:rPr lang="en-US" sz="1400" dirty="0"/>
              <a:t> </a:t>
            </a:r>
            <a:r>
              <a:rPr lang="en-US" sz="1400" dirty="0" err="1"/>
              <a:t>эскорт</a:t>
            </a:r>
            <a:r>
              <a:rPr lang="en-US" sz="1400" dirty="0"/>
              <a:t>, </a:t>
            </a:r>
            <a:r>
              <a:rPr lang="en-US" sz="1400" dirty="0" err="1"/>
              <a:t>который</a:t>
            </a:r>
            <a:r>
              <a:rPr lang="en-US" sz="1400" dirty="0"/>
              <a:t> </a:t>
            </a:r>
            <a:r>
              <a:rPr lang="en-US" sz="1400" dirty="0" err="1"/>
              <a:t>быстро</a:t>
            </a:r>
            <a:r>
              <a:rPr lang="en-US" sz="1400" dirty="0"/>
              <a:t> </a:t>
            </a:r>
            <a:r>
              <a:rPr lang="en-US" sz="1400" dirty="0" err="1"/>
              <a:t>превратился</a:t>
            </a:r>
            <a:r>
              <a:rPr lang="en-US" sz="1400" dirty="0"/>
              <a:t> в </a:t>
            </a:r>
            <a:r>
              <a:rPr lang="en-US" sz="1400" dirty="0" err="1"/>
              <a:t>значительную</a:t>
            </a:r>
            <a:r>
              <a:rPr lang="en-US" sz="1400" dirty="0"/>
              <a:t> </a:t>
            </a:r>
            <a:r>
              <a:rPr lang="en-US" sz="1400" dirty="0" err="1"/>
              <a:t>силу</a:t>
            </a:r>
            <a:r>
              <a:rPr lang="en-US" sz="1400" dirty="0"/>
              <a:t>. </a:t>
            </a:r>
            <a:r>
              <a:rPr lang="en-US" sz="1400" dirty="0" err="1"/>
              <a:t>После</a:t>
            </a:r>
            <a:r>
              <a:rPr lang="en-US" sz="1400" dirty="0"/>
              <a:t> </a:t>
            </a:r>
            <a:r>
              <a:rPr lang="en-US" sz="1400" dirty="0" err="1"/>
              <a:t>захвата</a:t>
            </a:r>
            <a:r>
              <a:rPr lang="en-US" sz="1400" dirty="0"/>
              <a:t> </a:t>
            </a:r>
            <a:r>
              <a:rPr lang="en-US" sz="1400" dirty="0" err="1"/>
              <a:t>Иерусалима</a:t>
            </a:r>
            <a:r>
              <a:rPr lang="en-US" sz="1400" dirty="0"/>
              <a:t> в 1099 </a:t>
            </a:r>
            <a:r>
              <a:rPr lang="en-US" sz="1400" dirty="0" err="1"/>
              <a:t>году</a:t>
            </a:r>
            <a:r>
              <a:rPr lang="en-US" sz="1400" dirty="0"/>
              <a:t> в </a:t>
            </a:r>
            <a:r>
              <a:rPr lang="en-US" sz="1400" dirty="0" err="1"/>
              <a:t>ходе</a:t>
            </a:r>
            <a:r>
              <a:rPr lang="en-US" sz="1400" dirty="0"/>
              <a:t> </a:t>
            </a:r>
            <a:r>
              <a:rPr lang="en-US" sz="1400" dirty="0" err="1"/>
              <a:t>Первого</a:t>
            </a:r>
            <a:r>
              <a:rPr lang="en-US" sz="1400" dirty="0"/>
              <a:t> </a:t>
            </a:r>
            <a:r>
              <a:rPr lang="en-US" sz="1400" dirty="0" err="1"/>
              <a:t>крестового</a:t>
            </a:r>
            <a:r>
              <a:rPr lang="en-US" sz="1400" dirty="0"/>
              <a:t> </a:t>
            </a:r>
            <a:r>
              <a:rPr lang="en-US" sz="1400" dirty="0" err="1"/>
              <a:t>похода</a:t>
            </a:r>
            <a:r>
              <a:rPr lang="en-US" sz="1400" dirty="0"/>
              <a:t> </a:t>
            </a:r>
            <a:r>
              <a:rPr lang="en-US" sz="1400" dirty="0" err="1"/>
              <a:t>организация</a:t>
            </a:r>
            <a:r>
              <a:rPr lang="en-US" sz="1400" dirty="0"/>
              <a:t> </a:t>
            </a:r>
            <a:r>
              <a:rPr lang="en-US" sz="1400" dirty="0" err="1"/>
              <a:t>превратилась</a:t>
            </a:r>
            <a:r>
              <a:rPr lang="en-US" sz="1400" dirty="0"/>
              <a:t> в </a:t>
            </a:r>
            <a:r>
              <a:rPr lang="en-US" sz="1400" dirty="0" err="1"/>
              <a:t>религиозно-военный</a:t>
            </a:r>
            <a:r>
              <a:rPr lang="en-US" sz="1400" dirty="0"/>
              <a:t> </a:t>
            </a:r>
            <a:r>
              <a:rPr lang="en-US" sz="1400" dirty="0" err="1"/>
              <a:t>орден</a:t>
            </a:r>
            <a:r>
              <a:rPr lang="en-US" sz="1400" dirty="0"/>
              <a:t> </a:t>
            </a:r>
            <a:r>
              <a:rPr lang="en-US" sz="1400" dirty="0" err="1"/>
              <a:t>со</a:t>
            </a:r>
            <a:r>
              <a:rPr lang="en-US" sz="1400" dirty="0"/>
              <a:t> </a:t>
            </a:r>
            <a:r>
              <a:rPr lang="en-US" sz="1400" dirty="0" err="1"/>
              <a:t>своим</a:t>
            </a:r>
            <a:r>
              <a:rPr lang="en-US" sz="1400" dirty="0"/>
              <a:t> </a:t>
            </a:r>
            <a:r>
              <a:rPr lang="en-US" sz="1400" dirty="0" err="1"/>
              <a:t>уставом</a:t>
            </a:r>
            <a:r>
              <a:rPr lang="en-US" sz="1400" dirty="0"/>
              <a:t>. </a:t>
            </a:r>
            <a:r>
              <a:rPr lang="en-US" sz="1400" dirty="0" err="1"/>
              <a:t>На</a:t>
            </a:r>
            <a:r>
              <a:rPr lang="en-US" sz="1400" dirty="0"/>
              <a:t> </a:t>
            </a:r>
            <a:r>
              <a:rPr lang="en-US" sz="1400" dirty="0" err="1"/>
              <a:t>орден</a:t>
            </a:r>
            <a:r>
              <a:rPr lang="en-US" sz="1400" dirty="0"/>
              <a:t> </a:t>
            </a:r>
            <a:r>
              <a:rPr lang="en-US" sz="1400" dirty="0" err="1"/>
              <a:t>была</a:t>
            </a:r>
            <a:r>
              <a:rPr lang="en-US" sz="1400" dirty="0"/>
              <a:t> </a:t>
            </a:r>
            <a:r>
              <a:rPr lang="en-US" sz="1400" dirty="0" err="1"/>
              <a:t>возложена</a:t>
            </a:r>
            <a:r>
              <a:rPr lang="en-US" sz="1400" dirty="0"/>
              <a:t> </a:t>
            </a:r>
            <a:r>
              <a:rPr lang="en-US" sz="1400" dirty="0" err="1"/>
              <a:t>миссия</a:t>
            </a:r>
            <a:r>
              <a:rPr lang="en-US" sz="1400" dirty="0"/>
              <a:t> о </a:t>
            </a:r>
            <a:r>
              <a:rPr lang="en-US" sz="1400" dirty="0" err="1"/>
              <a:t>заботе</a:t>
            </a:r>
            <a:r>
              <a:rPr lang="en-US" sz="1400" dirty="0"/>
              <a:t> и </a:t>
            </a:r>
            <a:r>
              <a:rPr lang="en-US" sz="1400" dirty="0" err="1"/>
              <a:t>защите</a:t>
            </a:r>
            <a:r>
              <a:rPr lang="en-US" sz="1400" dirty="0"/>
              <a:t> </a:t>
            </a:r>
            <a:r>
              <a:rPr lang="en-US" sz="1400" dirty="0" err="1"/>
              <a:t>Святой</a:t>
            </a:r>
            <a:r>
              <a:rPr lang="en-US" sz="1400" dirty="0"/>
              <a:t> </a:t>
            </a:r>
            <a:r>
              <a:rPr lang="en-US" sz="1400" dirty="0" err="1"/>
              <a:t>земли</a:t>
            </a:r>
            <a:r>
              <a:rPr lang="en-US" sz="1400" dirty="0"/>
              <a:t>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BC0E90-1F3E-4F29-904C-2E540E3D49EF}"/>
              </a:ext>
            </a:extLst>
          </p:cNvPr>
          <p:cNvSpPr txBox="1"/>
          <p:nvPr/>
        </p:nvSpPr>
        <p:spPr>
          <a:xfrm>
            <a:off x="6400800" y="484632"/>
            <a:ext cx="5299586" cy="16093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ОРДЕН ГОСПИТАЛЬЕРОВ</a:t>
            </a:r>
          </a:p>
        </p:txBody>
      </p:sp>
    </p:spTree>
    <p:extLst>
      <p:ext uri="{BB962C8B-B14F-4D97-AF65-F5344CB8AC3E}">
        <p14:creationId xmlns:p14="http://schemas.microsoft.com/office/powerpoint/2010/main" val="40641751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здание, земля, внешний, стои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E6AB73C3-8E7F-41F5-A460-24BA289B8B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5" b="5570"/>
          <a:stretch/>
        </p:blipFill>
        <p:spPr>
          <a:xfrm>
            <a:off x="-17" y="10"/>
            <a:ext cx="12192000" cy="6855948"/>
          </a:xfrm>
          <a:prstGeom prst="rect">
            <a:avLst/>
          </a:prstGeom>
        </p:spPr>
      </p:pic>
      <p:sp>
        <p:nvSpPr>
          <p:cNvPr id="14" name="Freeform 49">
            <a:extLst>
              <a:ext uri="{FF2B5EF4-FFF2-40B4-BE49-F238E27FC236}">
                <a16:creationId xmlns:a16="http://schemas.microsoft.com/office/drawing/2014/main" id="{EF9B8DF2-C3F5-49A2-94D2-F7B65A0F1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4" y="581159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здание, внешний, дерево, небо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39F74683-6F70-436B-A021-C25C2128EB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5" r="31891" b="1"/>
          <a:stretch/>
        </p:blipFill>
        <p:spPr>
          <a:xfrm>
            <a:off x="6893342" y="760562"/>
            <a:ext cx="5298683" cy="6097438"/>
          </a:xfrm>
          <a:custGeom>
            <a:avLst/>
            <a:gdLst>
              <a:gd name="connsiteX0" fmla="*/ 3120528 w 5298683"/>
              <a:gd name="connsiteY0" fmla="*/ 0 h 6097438"/>
              <a:gd name="connsiteX1" fmla="*/ 5105473 w 5298683"/>
              <a:gd name="connsiteY1" fmla="*/ 712577 h 6097438"/>
              <a:gd name="connsiteX2" fmla="*/ 5298683 w 5298683"/>
              <a:gd name="connsiteY2" fmla="*/ 888178 h 6097438"/>
              <a:gd name="connsiteX3" fmla="*/ 5298683 w 5298683"/>
              <a:gd name="connsiteY3" fmla="*/ 5352876 h 6097438"/>
              <a:gd name="connsiteX4" fmla="*/ 5105473 w 5298683"/>
              <a:gd name="connsiteY4" fmla="*/ 5528477 h 6097438"/>
              <a:gd name="connsiteX5" fmla="*/ 4335177 w 5298683"/>
              <a:gd name="connsiteY5" fmla="*/ 5995828 h 6097438"/>
              <a:gd name="connsiteX6" fmla="*/ 4057556 w 5298683"/>
              <a:gd name="connsiteY6" fmla="*/ 6097438 h 6097438"/>
              <a:gd name="connsiteX7" fmla="*/ 2183499 w 5298683"/>
              <a:gd name="connsiteY7" fmla="*/ 6097438 h 6097438"/>
              <a:gd name="connsiteX8" fmla="*/ 1905878 w 5298683"/>
              <a:gd name="connsiteY8" fmla="*/ 5995828 h 6097438"/>
              <a:gd name="connsiteX9" fmla="*/ 0 w 5298683"/>
              <a:gd name="connsiteY9" fmla="*/ 3120527 h 6097438"/>
              <a:gd name="connsiteX10" fmla="*/ 3120528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8AD23D-1895-4FAA-9F80-9E45774B0FAB}"/>
              </a:ext>
            </a:extLst>
          </p:cNvPr>
          <p:cNvSpPr txBox="1"/>
          <p:nvPr/>
        </p:nvSpPr>
        <p:spPr>
          <a:xfrm>
            <a:off x="805543" y="1850587"/>
            <a:ext cx="5272888" cy="470548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/>
          <a:p>
            <a:pPr algn="just" defTabSz="914400">
              <a:lnSpc>
                <a:spcPct val="110000"/>
              </a:lnSpc>
            </a:pPr>
            <a:r>
              <a:rPr lang="en-US" sz="1400" dirty="0" err="1"/>
              <a:t>Набирающий</a:t>
            </a:r>
            <a:r>
              <a:rPr lang="en-US" sz="1400" dirty="0"/>
              <a:t> </a:t>
            </a:r>
            <a:r>
              <a:rPr lang="en-US" sz="1400" dirty="0" err="1"/>
              <a:t>силу</a:t>
            </a:r>
            <a:r>
              <a:rPr lang="en-US" sz="1400" dirty="0"/>
              <a:t> </a:t>
            </a:r>
            <a:r>
              <a:rPr lang="en-US" sz="1400" dirty="0" err="1"/>
              <a:t>ислам</a:t>
            </a:r>
            <a:r>
              <a:rPr lang="en-US" sz="1400" dirty="0"/>
              <a:t> в </a:t>
            </a:r>
            <a:r>
              <a:rPr lang="en-US" sz="1400" dirty="0" err="1"/>
              <a:t>итоге</a:t>
            </a:r>
            <a:r>
              <a:rPr lang="en-US" sz="1400" dirty="0"/>
              <a:t> </a:t>
            </a:r>
            <a:r>
              <a:rPr lang="en-US" sz="1400" dirty="0" err="1"/>
              <a:t>вынудил</a:t>
            </a:r>
            <a:r>
              <a:rPr lang="en-US" sz="1400" dirty="0"/>
              <a:t> </a:t>
            </a:r>
            <a:r>
              <a:rPr lang="en-US" sz="1400" dirty="0" err="1"/>
              <a:t>госпитальеров</a:t>
            </a:r>
            <a:r>
              <a:rPr lang="en-US" sz="1400" dirty="0"/>
              <a:t> </a:t>
            </a:r>
            <a:r>
              <a:rPr lang="en-US" sz="1400" dirty="0" err="1"/>
              <a:t>покинуть</a:t>
            </a:r>
            <a:r>
              <a:rPr lang="en-US" sz="1400" dirty="0"/>
              <a:t> </a:t>
            </a:r>
            <a:r>
              <a:rPr lang="en-US" sz="1400" dirty="0" err="1"/>
              <a:t>Иерусалим</a:t>
            </a:r>
            <a:r>
              <a:rPr lang="en-US" sz="1400" dirty="0"/>
              <a:t>. </a:t>
            </a:r>
            <a:r>
              <a:rPr lang="en-US" sz="1400" dirty="0" err="1"/>
              <a:t>После</a:t>
            </a:r>
            <a:r>
              <a:rPr lang="en-US" sz="1400" dirty="0"/>
              <a:t> </a:t>
            </a:r>
            <a:r>
              <a:rPr lang="en-US" sz="1400" dirty="0" err="1"/>
              <a:t>падения</a:t>
            </a:r>
            <a:r>
              <a:rPr lang="en-US" sz="1400" dirty="0"/>
              <a:t> </a:t>
            </a:r>
            <a:r>
              <a:rPr lang="en-US" sz="1400" dirty="0" err="1"/>
              <a:t>Иерусалимского</a:t>
            </a:r>
            <a:r>
              <a:rPr lang="en-US" sz="1400" dirty="0"/>
              <a:t> </a:t>
            </a:r>
            <a:r>
              <a:rPr lang="en-US" sz="1400" dirty="0" err="1"/>
              <a:t>королевства</a:t>
            </a:r>
            <a:r>
              <a:rPr lang="en-US" sz="1400" dirty="0"/>
              <a:t> (</a:t>
            </a:r>
            <a:r>
              <a:rPr lang="en-US" sz="1400" dirty="0" err="1"/>
              <a:t>Иерусалим</a:t>
            </a:r>
            <a:r>
              <a:rPr lang="en-US" sz="1400" dirty="0"/>
              <a:t> </a:t>
            </a:r>
            <a:r>
              <a:rPr lang="en-US" sz="1400" dirty="0" err="1"/>
              <a:t>пал</a:t>
            </a:r>
            <a:r>
              <a:rPr lang="en-US" sz="1400" dirty="0"/>
              <a:t> в 1187) </a:t>
            </a:r>
            <a:r>
              <a:rPr lang="en-US" sz="1400" dirty="0" err="1"/>
              <a:t>госпитальеры</a:t>
            </a:r>
            <a:r>
              <a:rPr lang="en-US" sz="1400" dirty="0"/>
              <a:t> </a:t>
            </a:r>
            <a:r>
              <a:rPr lang="en-US" sz="1400" dirty="0" err="1"/>
              <a:t>были</a:t>
            </a:r>
            <a:r>
              <a:rPr lang="en-US" sz="1400" dirty="0"/>
              <a:t> </a:t>
            </a:r>
            <a:r>
              <a:rPr lang="en-US" sz="1400" dirty="0" err="1"/>
              <a:t>оттеснены</a:t>
            </a:r>
            <a:r>
              <a:rPr lang="en-US" sz="1400" dirty="0"/>
              <a:t> в </a:t>
            </a:r>
            <a:r>
              <a:rPr lang="en-US" sz="1400" dirty="0" err="1"/>
              <a:t>графство</a:t>
            </a:r>
            <a:r>
              <a:rPr lang="en-US" sz="1400" dirty="0"/>
              <a:t> </a:t>
            </a:r>
            <a:r>
              <a:rPr lang="en-US" sz="1400" dirty="0" err="1"/>
              <a:t>Триполи</a:t>
            </a:r>
            <a:r>
              <a:rPr lang="en-US" sz="1400" dirty="0"/>
              <a:t>, а </a:t>
            </a:r>
            <a:r>
              <a:rPr lang="en-US" sz="1400" dirty="0" err="1"/>
              <a:t>после</a:t>
            </a:r>
            <a:r>
              <a:rPr lang="en-US" sz="1400" dirty="0"/>
              <a:t> </a:t>
            </a:r>
            <a:r>
              <a:rPr lang="en-US" sz="1400" dirty="0" err="1"/>
              <a:t>падения</a:t>
            </a:r>
            <a:r>
              <a:rPr lang="en-US" sz="1400" dirty="0"/>
              <a:t> </a:t>
            </a:r>
            <a:r>
              <a:rPr lang="en-US" sz="1400" dirty="0" err="1"/>
              <a:t>Акры</a:t>
            </a:r>
            <a:r>
              <a:rPr lang="en-US" sz="1400" dirty="0"/>
              <a:t> в 1291 </a:t>
            </a:r>
            <a:r>
              <a:rPr lang="en-US" sz="1400" dirty="0" err="1"/>
              <a:t>орден</a:t>
            </a:r>
            <a:r>
              <a:rPr lang="en-US" sz="1400" dirty="0"/>
              <a:t> </a:t>
            </a:r>
            <a:r>
              <a:rPr lang="en-US" sz="1400" dirty="0" err="1"/>
              <a:t>нашёл</a:t>
            </a:r>
            <a:r>
              <a:rPr lang="en-US" sz="1400" dirty="0"/>
              <a:t> </a:t>
            </a:r>
            <a:r>
              <a:rPr lang="en-US" sz="1400" dirty="0" err="1"/>
              <a:t>убежище</a:t>
            </a:r>
            <a:r>
              <a:rPr lang="en-US" sz="1400" dirty="0"/>
              <a:t> в </a:t>
            </a:r>
            <a:r>
              <a:rPr lang="en-US" sz="1400" dirty="0" err="1"/>
              <a:t>Кипрском</a:t>
            </a:r>
            <a:r>
              <a:rPr lang="en-US" sz="1400" dirty="0"/>
              <a:t> </a:t>
            </a:r>
            <a:r>
              <a:rPr lang="en-US" sz="1400" dirty="0" err="1"/>
              <a:t>королевстве</a:t>
            </a:r>
            <a:r>
              <a:rPr lang="en-US" sz="1400" dirty="0"/>
              <a:t>. </a:t>
            </a:r>
          </a:p>
          <a:p>
            <a:pPr algn="just" defTabSz="914400">
              <a:lnSpc>
                <a:spcPct val="110000"/>
              </a:lnSpc>
            </a:pPr>
            <a:endParaRPr lang="en-US" sz="1400" dirty="0"/>
          </a:p>
          <a:p>
            <a:pPr algn="just" defTabSz="914400">
              <a:lnSpc>
                <a:spcPct val="110000"/>
              </a:lnSpc>
            </a:pPr>
            <a:r>
              <a:rPr lang="en-US" sz="1400" dirty="0" err="1"/>
              <a:t>Орден</a:t>
            </a:r>
            <a:r>
              <a:rPr lang="en-US" sz="1400" dirty="0"/>
              <a:t> </a:t>
            </a:r>
            <a:r>
              <a:rPr lang="en-US" sz="1400" dirty="0" err="1"/>
              <a:t>продолжил</a:t>
            </a:r>
            <a:r>
              <a:rPr lang="en-US" sz="1400" dirty="0"/>
              <a:t> </a:t>
            </a:r>
            <a:r>
              <a:rPr lang="en-US" sz="1400" dirty="0" err="1"/>
              <a:t>деятельность</a:t>
            </a:r>
            <a:r>
              <a:rPr lang="en-US" sz="1400" dirty="0"/>
              <a:t> </a:t>
            </a:r>
            <a:r>
              <a:rPr lang="en-US" sz="1400" dirty="0" err="1"/>
              <a:t>на</a:t>
            </a:r>
            <a:r>
              <a:rPr lang="en-US" sz="1400" dirty="0"/>
              <a:t> </a:t>
            </a:r>
            <a:r>
              <a:rPr lang="en-US" sz="1400" dirty="0" err="1"/>
              <a:t>острове</a:t>
            </a:r>
            <a:r>
              <a:rPr lang="en-US" sz="1400" dirty="0"/>
              <a:t> </a:t>
            </a:r>
            <a:r>
              <a:rPr lang="en-US" sz="1400" dirty="0" err="1"/>
              <a:t>Родос</a:t>
            </a:r>
            <a:r>
              <a:rPr lang="en-US" sz="1400" dirty="0"/>
              <a:t>, </a:t>
            </a:r>
            <a:r>
              <a:rPr lang="en-US" sz="1400" dirty="0" err="1"/>
              <a:t>владыкой</a:t>
            </a:r>
            <a:r>
              <a:rPr lang="en-US" sz="1400" dirty="0"/>
              <a:t> </a:t>
            </a:r>
            <a:r>
              <a:rPr lang="en-US" sz="1400" dirty="0" err="1"/>
              <a:t>которого</a:t>
            </a:r>
            <a:r>
              <a:rPr lang="en-US" sz="1400" dirty="0"/>
              <a:t> </a:t>
            </a:r>
            <a:r>
              <a:rPr lang="en-US" sz="1400" dirty="0" err="1"/>
              <a:t>он</a:t>
            </a:r>
            <a:r>
              <a:rPr lang="en-US" sz="1400" dirty="0"/>
              <a:t> </a:t>
            </a:r>
            <a:r>
              <a:rPr lang="en-US" sz="1400" dirty="0" err="1"/>
              <a:t>являлся</a:t>
            </a:r>
            <a:r>
              <a:rPr lang="en-US" sz="1400" dirty="0"/>
              <a:t>. </a:t>
            </a:r>
            <a:r>
              <a:rPr lang="en-US" sz="1400" dirty="0" err="1"/>
              <a:t>После</a:t>
            </a:r>
            <a:r>
              <a:rPr lang="en-US" sz="1400" dirty="0"/>
              <a:t> </a:t>
            </a:r>
            <a:r>
              <a:rPr lang="en-US" sz="1400" dirty="0" err="1"/>
              <a:t>упразднения</a:t>
            </a:r>
            <a:r>
              <a:rPr lang="en-US" sz="1400" dirty="0"/>
              <a:t> </a:t>
            </a:r>
            <a:r>
              <a:rPr lang="en-US" sz="1400" dirty="0" err="1"/>
              <a:t>ордена</a:t>
            </a:r>
            <a:r>
              <a:rPr lang="en-US" sz="1400" dirty="0"/>
              <a:t> </a:t>
            </a:r>
            <a:r>
              <a:rPr lang="en-US" sz="1400" dirty="0" err="1"/>
              <a:t>тамплиеров</a:t>
            </a:r>
            <a:r>
              <a:rPr lang="en-US" sz="1400" dirty="0"/>
              <a:t> в 1312 </a:t>
            </a:r>
            <a:r>
              <a:rPr lang="en-US" sz="1400" dirty="0" err="1"/>
              <a:t>году</a:t>
            </a:r>
            <a:r>
              <a:rPr lang="en-US" sz="1400" dirty="0"/>
              <a:t>, </a:t>
            </a:r>
            <a:r>
              <a:rPr lang="en-US" sz="1400" dirty="0" err="1"/>
              <a:t>значительная</a:t>
            </a:r>
            <a:r>
              <a:rPr lang="en-US" sz="1400" dirty="0"/>
              <a:t> </a:t>
            </a:r>
            <a:r>
              <a:rPr lang="en-US" sz="1400" dirty="0" err="1"/>
              <a:t>часть</a:t>
            </a:r>
            <a:r>
              <a:rPr lang="en-US" sz="1400" dirty="0"/>
              <a:t> </a:t>
            </a:r>
            <a:r>
              <a:rPr lang="en-US" sz="1400" dirty="0" err="1"/>
              <a:t>их</a:t>
            </a:r>
            <a:r>
              <a:rPr lang="en-US" sz="1400" dirty="0"/>
              <a:t> </a:t>
            </a:r>
            <a:r>
              <a:rPr lang="en-US" sz="1400" dirty="0" err="1"/>
              <a:t>владений</a:t>
            </a:r>
            <a:r>
              <a:rPr lang="en-US" sz="1400" dirty="0"/>
              <a:t> </a:t>
            </a:r>
            <a:r>
              <a:rPr lang="en-US" sz="1400" dirty="0" err="1"/>
              <a:t>была</a:t>
            </a:r>
            <a:r>
              <a:rPr lang="en-US" sz="1400" dirty="0"/>
              <a:t> </a:t>
            </a:r>
            <a:r>
              <a:rPr lang="en-US" sz="1400" dirty="0" err="1"/>
              <a:t>передана</a:t>
            </a:r>
            <a:r>
              <a:rPr lang="en-US" sz="1400" dirty="0"/>
              <a:t> </a:t>
            </a:r>
            <a:r>
              <a:rPr lang="en-US" sz="1400" dirty="0" err="1"/>
              <a:t>госпитальерам</a:t>
            </a:r>
            <a:r>
              <a:rPr lang="en-US" sz="1400" dirty="0"/>
              <a:t>. </a:t>
            </a:r>
          </a:p>
          <a:p>
            <a:pPr algn="just" defTabSz="914400">
              <a:lnSpc>
                <a:spcPct val="110000"/>
              </a:lnSpc>
            </a:pPr>
            <a:endParaRPr lang="en-US" sz="1400" dirty="0"/>
          </a:p>
          <a:p>
            <a:pPr algn="just" defTabSz="914400">
              <a:lnSpc>
                <a:spcPct val="110000"/>
              </a:lnSpc>
            </a:pPr>
            <a:r>
              <a:rPr lang="en-US" sz="1400" dirty="0" err="1"/>
              <a:t>Владения</a:t>
            </a:r>
            <a:r>
              <a:rPr lang="en-US" sz="1400" dirty="0"/>
              <a:t> </a:t>
            </a:r>
            <a:r>
              <a:rPr lang="en-US" sz="1400" dirty="0" err="1"/>
              <a:t>были</a:t>
            </a:r>
            <a:r>
              <a:rPr lang="en-US" sz="1400" dirty="0"/>
              <a:t> </a:t>
            </a:r>
            <a:r>
              <a:rPr lang="en-US" sz="1400" dirty="0" err="1"/>
              <a:t>разделены</a:t>
            </a:r>
            <a:r>
              <a:rPr lang="en-US" sz="1400" dirty="0"/>
              <a:t> </a:t>
            </a:r>
            <a:r>
              <a:rPr lang="en-US" sz="1400" dirty="0" err="1"/>
              <a:t>на</a:t>
            </a:r>
            <a:r>
              <a:rPr lang="en-US" sz="1400" dirty="0"/>
              <a:t> </a:t>
            </a:r>
            <a:r>
              <a:rPr lang="en-US" sz="1400" dirty="0" err="1"/>
              <a:t>восемь</a:t>
            </a:r>
            <a:r>
              <a:rPr lang="en-US" sz="1400" dirty="0"/>
              <a:t> </a:t>
            </a:r>
            <a:r>
              <a:rPr lang="en-US" sz="1400" dirty="0" err="1"/>
              <a:t>языков</a:t>
            </a:r>
            <a:r>
              <a:rPr lang="en-US" sz="1400" dirty="0"/>
              <a:t>: </a:t>
            </a:r>
            <a:r>
              <a:rPr lang="en-US" sz="1400" dirty="0" err="1"/>
              <a:t>Арагон</a:t>
            </a:r>
            <a:r>
              <a:rPr lang="en-US" sz="1400" dirty="0"/>
              <a:t>, </a:t>
            </a:r>
            <a:r>
              <a:rPr lang="en-US" sz="1400" dirty="0" err="1"/>
              <a:t>Овернь</a:t>
            </a:r>
            <a:r>
              <a:rPr lang="en-US" sz="1400" dirty="0"/>
              <a:t>, </a:t>
            </a:r>
            <a:r>
              <a:rPr lang="en-US" sz="1400" dirty="0" err="1"/>
              <a:t>Кастилия</a:t>
            </a:r>
            <a:r>
              <a:rPr lang="en-US" sz="1400" dirty="0"/>
              <a:t>, </a:t>
            </a:r>
            <a:r>
              <a:rPr lang="en-US" sz="1400" dirty="0" err="1"/>
              <a:t>Англия</a:t>
            </a:r>
            <a:r>
              <a:rPr lang="en-US" sz="1400" dirty="0"/>
              <a:t>, </a:t>
            </a:r>
            <a:r>
              <a:rPr lang="en-US" sz="1400" dirty="0" err="1"/>
              <a:t>Франция</a:t>
            </a:r>
            <a:r>
              <a:rPr lang="en-US" sz="1400" dirty="0"/>
              <a:t>, </a:t>
            </a:r>
            <a:r>
              <a:rPr lang="en-US" sz="1400" dirty="0" err="1"/>
              <a:t>Германия</a:t>
            </a:r>
            <a:r>
              <a:rPr lang="en-US" sz="1400" dirty="0"/>
              <a:t> и </a:t>
            </a:r>
            <a:r>
              <a:rPr lang="en-US" sz="1400" dirty="0" err="1"/>
              <a:t>Прованс</a:t>
            </a:r>
            <a:r>
              <a:rPr lang="en-US" sz="1400" dirty="0"/>
              <a:t>. </a:t>
            </a:r>
            <a:r>
              <a:rPr lang="en-US" sz="1400" dirty="0" err="1"/>
              <a:t>Каждый</a:t>
            </a:r>
            <a:r>
              <a:rPr lang="en-US" sz="1400" dirty="0"/>
              <a:t> </a:t>
            </a:r>
            <a:r>
              <a:rPr lang="en-US" sz="1400" dirty="0" err="1"/>
              <a:t>язык</a:t>
            </a:r>
            <a:r>
              <a:rPr lang="en-US" sz="1400" dirty="0"/>
              <a:t> </a:t>
            </a:r>
            <a:r>
              <a:rPr lang="en-US" sz="1400" dirty="0" err="1"/>
              <a:t>управлялся</a:t>
            </a:r>
            <a:r>
              <a:rPr lang="en-US" sz="1400" dirty="0"/>
              <a:t> </a:t>
            </a:r>
            <a:r>
              <a:rPr lang="en-US" sz="1400" dirty="0" err="1"/>
              <a:t>приором</a:t>
            </a:r>
            <a:r>
              <a:rPr lang="en-US" sz="1400" dirty="0"/>
              <a:t>, </a:t>
            </a:r>
            <a:r>
              <a:rPr lang="en-US" sz="1400" dirty="0" err="1"/>
              <a:t>если</a:t>
            </a:r>
            <a:r>
              <a:rPr lang="en-US" sz="1400" dirty="0"/>
              <a:t> </a:t>
            </a:r>
            <a:r>
              <a:rPr lang="en-US" sz="1400" dirty="0" err="1"/>
              <a:t>же</a:t>
            </a:r>
            <a:r>
              <a:rPr lang="en-US" sz="1400" dirty="0"/>
              <a:t> в </a:t>
            </a:r>
            <a:r>
              <a:rPr lang="en-US" sz="1400" dirty="0" err="1"/>
              <a:t>языке</a:t>
            </a:r>
            <a:r>
              <a:rPr lang="en-US" sz="1400" dirty="0"/>
              <a:t> </a:t>
            </a:r>
            <a:r>
              <a:rPr lang="en-US" sz="1400" dirty="0" err="1"/>
              <a:t>было</a:t>
            </a:r>
            <a:r>
              <a:rPr lang="en-US" sz="1400" dirty="0"/>
              <a:t> </a:t>
            </a:r>
            <a:r>
              <a:rPr lang="en-US" sz="1400" dirty="0" err="1"/>
              <a:t>более</a:t>
            </a:r>
            <a:r>
              <a:rPr lang="en-US" sz="1400" dirty="0"/>
              <a:t> </a:t>
            </a:r>
            <a:r>
              <a:rPr lang="en-US" sz="1400" dirty="0" err="1"/>
              <a:t>одного</a:t>
            </a:r>
            <a:r>
              <a:rPr lang="en-US" sz="1400" dirty="0"/>
              <a:t> </a:t>
            </a:r>
            <a:r>
              <a:rPr lang="en-US" sz="1400" dirty="0" err="1"/>
              <a:t>приората</a:t>
            </a:r>
            <a:r>
              <a:rPr lang="en-US" sz="1400" dirty="0"/>
              <a:t>, </a:t>
            </a:r>
            <a:r>
              <a:rPr lang="en-US" sz="1400" dirty="0" err="1"/>
              <a:t>то</a:t>
            </a:r>
            <a:r>
              <a:rPr lang="en-US" sz="1400" dirty="0"/>
              <a:t> </a:t>
            </a:r>
            <a:r>
              <a:rPr lang="en-US" sz="1400" dirty="0" err="1"/>
              <a:t>великим</a:t>
            </a:r>
            <a:r>
              <a:rPr lang="en-US" sz="1400" dirty="0"/>
              <a:t> </a:t>
            </a:r>
            <a:r>
              <a:rPr lang="en-US" sz="1400" dirty="0" err="1"/>
              <a:t>приором</a:t>
            </a:r>
            <a:r>
              <a:rPr lang="en-US" sz="1400" dirty="0"/>
              <a:t>. </a:t>
            </a:r>
          </a:p>
          <a:p>
            <a:pPr algn="just" defTabSz="914400">
              <a:lnSpc>
                <a:spcPct val="110000"/>
              </a:lnSpc>
            </a:pPr>
            <a:endParaRPr lang="en-US" sz="1400" dirty="0"/>
          </a:p>
          <a:p>
            <a:pPr algn="just" defTabSz="914400">
              <a:lnSpc>
                <a:spcPct val="110000"/>
              </a:lnSpc>
            </a:pPr>
            <a:r>
              <a:rPr lang="en-US" sz="1400" dirty="0"/>
              <a:t>В 1522 </a:t>
            </a:r>
            <a:r>
              <a:rPr lang="en-US" sz="1400" dirty="0" err="1"/>
              <a:t>году</a:t>
            </a:r>
            <a:r>
              <a:rPr lang="en-US" sz="1400" dirty="0"/>
              <a:t> </a:t>
            </a:r>
            <a:r>
              <a:rPr lang="en-US" sz="1400" dirty="0" err="1"/>
              <a:t>на</a:t>
            </a:r>
            <a:r>
              <a:rPr lang="en-US" sz="1400" dirty="0"/>
              <a:t> </a:t>
            </a:r>
            <a:r>
              <a:rPr lang="en-US" sz="1400" dirty="0" err="1"/>
              <a:t>остров</a:t>
            </a:r>
            <a:r>
              <a:rPr lang="en-US" sz="1400" dirty="0"/>
              <a:t> </a:t>
            </a:r>
            <a:r>
              <a:rPr lang="en-US" sz="1400" dirty="0" err="1"/>
              <a:t>Родос</a:t>
            </a:r>
            <a:r>
              <a:rPr lang="en-US" sz="1400" dirty="0"/>
              <a:t> </a:t>
            </a:r>
            <a:r>
              <a:rPr lang="en-US" sz="1400" dirty="0" err="1"/>
              <a:t>высадилось</a:t>
            </a:r>
            <a:r>
              <a:rPr lang="en-US" sz="1400" dirty="0"/>
              <a:t> 200 </a:t>
            </a:r>
            <a:r>
              <a:rPr lang="en-US" sz="1400" dirty="0" err="1"/>
              <a:t>тысяч</a:t>
            </a:r>
            <a:r>
              <a:rPr lang="en-US" sz="1400" dirty="0"/>
              <a:t> </a:t>
            </a:r>
            <a:r>
              <a:rPr lang="en-US" sz="1400" dirty="0" err="1"/>
              <a:t>солдат</a:t>
            </a:r>
            <a:r>
              <a:rPr lang="en-US" sz="1400" dirty="0"/>
              <a:t> </a:t>
            </a:r>
            <a:r>
              <a:rPr lang="en-US" sz="1400" dirty="0" err="1"/>
              <a:t>Османской</a:t>
            </a:r>
            <a:r>
              <a:rPr lang="en-US" sz="1400" dirty="0"/>
              <a:t> </a:t>
            </a:r>
            <a:r>
              <a:rPr lang="en-US" sz="1400" dirty="0" err="1"/>
              <a:t>империи</a:t>
            </a:r>
            <a:r>
              <a:rPr lang="en-US" sz="1400" dirty="0"/>
              <a:t> </a:t>
            </a:r>
            <a:r>
              <a:rPr lang="en-US" sz="1400" dirty="0" err="1"/>
              <a:t>под</a:t>
            </a:r>
            <a:r>
              <a:rPr lang="en-US" sz="1400" dirty="0"/>
              <a:t> </a:t>
            </a:r>
            <a:r>
              <a:rPr lang="en-US" sz="1400" dirty="0" err="1"/>
              <a:t>командованием</a:t>
            </a:r>
            <a:r>
              <a:rPr lang="en-US" sz="1400" dirty="0"/>
              <a:t> </a:t>
            </a:r>
            <a:r>
              <a:rPr lang="en-US" sz="1400" dirty="0" err="1"/>
              <a:t>султана</a:t>
            </a:r>
            <a:r>
              <a:rPr lang="en-US" sz="1400" dirty="0"/>
              <a:t> </a:t>
            </a:r>
            <a:r>
              <a:rPr lang="en-US" sz="1400" dirty="0" err="1"/>
              <a:t>Сулеймана</a:t>
            </a:r>
            <a:r>
              <a:rPr lang="en-US" sz="1400" dirty="0"/>
              <a:t> </a:t>
            </a:r>
            <a:r>
              <a:rPr lang="en-US" sz="1400" dirty="0" err="1"/>
              <a:t>Великолепного</a:t>
            </a:r>
            <a:r>
              <a:rPr lang="en-US" sz="1400" dirty="0"/>
              <a:t>. </a:t>
            </a:r>
            <a:r>
              <a:rPr lang="en-US" sz="1400" dirty="0" err="1"/>
              <a:t>Госпитальеры</a:t>
            </a:r>
            <a:r>
              <a:rPr lang="en-US" sz="1400" dirty="0"/>
              <a:t> </a:t>
            </a:r>
            <a:r>
              <a:rPr lang="en-US" sz="1400" dirty="0" err="1"/>
              <a:t>могли</a:t>
            </a:r>
            <a:r>
              <a:rPr lang="en-US" sz="1400" dirty="0"/>
              <a:t> </a:t>
            </a:r>
            <a:r>
              <a:rPr lang="en-US" sz="1400" dirty="0" err="1"/>
              <a:t>противопоставить</a:t>
            </a:r>
            <a:r>
              <a:rPr lang="en-US" sz="1400" dirty="0"/>
              <a:t> </a:t>
            </a:r>
            <a:r>
              <a:rPr lang="en-US" sz="1400" dirty="0" err="1"/>
              <a:t>этой</a:t>
            </a:r>
            <a:r>
              <a:rPr lang="en-US" sz="1400" dirty="0"/>
              <a:t> </a:t>
            </a:r>
            <a:r>
              <a:rPr lang="en-US" sz="1400" dirty="0" err="1"/>
              <a:t>силе</a:t>
            </a:r>
            <a:r>
              <a:rPr lang="en-US" sz="1400" dirty="0"/>
              <a:t> </a:t>
            </a:r>
            <a:r>
              <a:rPr lang="en-US" sz="1400" dirty="0" err="1"/>
              <a:t>лишь</a:t>
            </a:r>
            <a:r>
              <a:rPr lang="en-US" sz="1400" dirty="0"/>
              <a:t> 7 </a:t>
            </a:r>
            <a:r>
              <a:rPr lang="en-US" sz="1400" dirty="0" err="1"/>
              <a:t>тысяч</a:t>
            </a:r>
            <a:r>
              <a:rPr lang="en-US" sz="1400" dirty="0"/>
              <a:t> </a:t>
            </a:r>
            <a:r>
              <a:rPr lang="en-US" sz="1400" dirty="0" err="1"/>
              <a:t>солдат</a:t>
            </a:r>
            <a:r>
              <a:rPr lang="en-US" sz="1400" dirty="0"/>
              <a:t>, а </a:t>
            </a:r>
            <a:r>
              <a:rPr lang="en-US" sz="1400" dirty="0" err="1"/>
              <a:t>также</a:t>
            </a:r>
            <a:r>
              <a:rPr lang="en-US" sz="1400" dirty="0"/>
              <a:t> </a:t>
            </a:r>
            <a:r>
              <a:rPr lang="en-US" sz="1400" dirty="0" err="1"/>
              <a:t>фортификационные</a:t>
            </a:r>
            <a:r>
              <a:rPr lang="en-US" sz="1400" dirty="0"/>
              <a:t> </a:t>
            </a:r>
            <a:r>
              <a:rPr lang="en-US" sz="1400" dirty="0" err="1"/>
              <a:t>сооружения</a:t>
            </a:r>
            <a:r>
              <a:rPr lang="en-US" sz="1400" dirty="0"/>
              <a:t>. </a:t>
            </a:r>
            <a:r>
              <a:rPr lang="en-US" sz="1400" dirty="0" err="1"/>
              <a:t>После</a:t>
            </a:r>
            <a:r>
              <a:rPr lang="en-US" sz="1400" dirty="0"/>
              <a:t> </a:t>
            </a:r>
            <a:r>
              <a:rPr lang="en-US" sz="1400" dirty="0" err="1"/>
              <a:t>окончания</a:t>
            </a:r>
            <a:r>
              <a:rPr lang="en-US" sz="1400" dirty="0"/>
              <a:t> </a:t>
            </a:r>
            <a:r>
              <a:rPr lang="en-US" sz="1400" dirty="0" err="1"/>
              <a:t>осады</a:t>
            </a:r>
            <a:r>
              <a:rPr lang="en-US" sz="1400" dirty="0"/>
              <a:t>, </a:t>
            </a:r>
            <a:r>
              <a:rPr lang="en-US" sz="1400" dirty="0" err="1"/>
              <a:t>продолжавшейся</a:t>
            </a:r>
            <a:r>
              <a:rPr lang="en-US" sz="1400" dirty="0"/>
              <a:t> 6 </a:t>
            </a:r>
            <a:r>
              <a:rPr lang="en-US" sz="1400" dirty="0" err="1"/>
              <a:t>месяцев</a:t>
            </a:r>
            <a:r>
              <a:rPr lang="en-US" sz="1400" dirty="0"/>
              <a:t>, </a:t>
            </a:r>
            <a:r>
              <a:rPr lang="en-US" sz="1400" dirty="0" err="1"/>
              <a:t>выжившим</a:t>
            </a:r>
            <a:r>
              <a:rPr lang="en-US" sz="1400" dirty="0"/>
              <a:t> </a:t>
            </a:r>
            <a:r>
              <a:rPr lang="en-US" sz="1400" dirty="0" err="1"/>
              <a:t>госпитальерам</a:t>
            </a:r>
            <a:r>
              <a:rPr lang="en-US" sz="1400" dirty="0"/>
              <a:t> </a:t>
            </a:r>
            <a:r>
              <a:rPr lang="en-US" sz="1400" dirty="0" err="1"/>
              <a:t>позволили</a:t>
            </a:r>
            <a:r>
              <a:rPr lang="en-US" sz="1400" dirty="0"/>
              <a:t> </a:t>
            </a:r>
            <a:r>
              <a:rPr lang="en-US" sz="1400" dirty="0" err="1"/>
              <a:t>отступить</a:t>
            </a:r>
            <a:r>
              <a:rPr lang="en-US" sz="1400" dirty="0"/>
              <a:t> </a:t>
            </a:r>
            <a:r>
              <a:rPr lang="en-US" sz="1400" dirty="0" err="1"/>
              <a:t>на</a:t>
            </a:r>
            <a:r>
              <a:rPr lang="en-US" sz="1400" dirty="0"/>
              <a:t> </a:t>
            </a:r>
            <a:r>
              <a:rPr lang="en-US" sz="1400" dirty="0" err="1"/>
              <a:t>Сицилию</a:t>
            </a:r>
            <a:r>
              <a:rPr lang="en-US" sz="1400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BC0E90-1F3E-4F29-904C-2E540E3D49EF}"/>
              </a:ext>
            </a:extLst>
          </p:cNvPr>
          <p:cNvSpPr txBox="1"/>
          <p:nvPr/>
        </p:nvSpPr>
        <p:spPr>
          <a:xfrm>
            <a:off x="801098" y="525024"/>
            <a:ext cx="52773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ГОСПИТАЛЬЕРЫ НА РОДОСЕ</a:t>
            </a:r>
          </a:p>
        </p:txBody>
      </p:sp>
    </p:spTree>
    <p:extLst>
      <p:ext uri="{BB962C8B-B14F-4D97-AF65-F5344CB8AC3E}">
        <p14:creationId xmlns:p14="http://schemas.microsoft.com/office/powerpoint/2010/main" val="27020278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 descr="Изображение выглядит как небо, вода, внешний, здание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963B1849-49F8-4148-96A8-6D79A9D4C7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4" r="20004" b="-1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8AD23D-1895-4FAA-9F80-9E45774B0FAB}"/>
              </a:ext>
            </a:extLst>
          </p:cNvPr>
          <p:cNvSpPr txBox="1"/>
          <p:nvPr/>
        </p:nvSpPr>
        <p:spPr>
          <a:xfrm>
            <a:off x="655321" y="2575033"/>
            <a:ext cx="5120113" cy="40155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 defTabSz="914400"/>
            <a:r>
              <a:rPr lang="en-US" sz="1400" dirty="0" err="1"/>
              <a:t>После</a:t>
            </a:r>
            <a:r>
              <a:rPr lang="en-US" sz="1400" dirty="0"/>
              <a:t> </a:t>
            </a:r>
            <a:r>
              <a:rPr lang="en-US" sz="1400" dirty="0" err="1"/>
              <a:t>семи</a:t>
            </a:r>
            <a:r>
              <a:rPr lang="en-US" sz="1400" dirty="0"/>
              <a:t> </a:t>
            </a:r>
            <a:r>
              <a:rPr lang="en-US" sz="1400" dirty="0" err="1"/>
              <a:t>лет</a:t>
            </a:r>
            <a:r>
              <a:rPr lang="en-US" sz="1400" dirty="0"/>
              <a:t> </a:t>
            </a:r>
            <a:r>
              <a:rPr lang="en-US" sz="1400" dirty="0" err="1"/>
              <a:t>скитаний</a:t>
            </a:r>
            <a:r>
              <a:rPr lang="en-US" sz="1400" dirty="0"/>
              <a:t> </a:t>
            </a:r>
            <a:r>
              <a:rPr lang="en-US" sz="1400" dirty="0" err="1"/>
              <a:t>по</a:t>
            </a:r>
            <a:r>
              <a:rPr lang="en-US" sz="1400" dirty="0"/>
              <a:t> </a:t>
            </a:r>
            <a:r>
              <a:rPr lang="en-US" sz="1400" dirty="0" err="1"/>
              <a:t>Европе</a:t>
            </a:r>
            <a:r>
              <a:rPr lang="en-US" sz="1400" dirty="0"/>
              <a:t> </a:t>
            </a:r>
            <a:r>
              <a:rPr lang="en-US" sz="1400" dirty="0" err="1"/>
              <a:t>госпитальеры</a:t>
            </a:r>
            <a:r>
              <a:rPr lang="en-US" sz="1400" dirty="0"/>
              <a:t> </a:t>
            </a:r>
            <a:r>
              <a:rPr lang="en-US" sz="1400" dirty="0" err="1"/>
              <a:t>обосновались</a:t>
            </a:r>
            <a:r>
              <a:rPr lang="en-US" sz="1400" dirty="0"/>
              <a:t> в 1530 </a:t>
            </a:r>
            <a:r>
              <a:rPr lang="en-US" sz="1400" dirty="0" err="1"/>
              <a:t>году</a:t>
            </a:r>
            <a:r>
              <a:rPr lang="en-US" sz="1400" dirty="0"/>
              <a:t> </a:t>
            </a:r>
            <a:r>
              <a:rPr lang="en-US" sz="1400" dirty="0" err="1"/>
              <a:t>на</a:t>
            </a:r>
            <a:r>
              <a:rPr lang="en-US" sz="1400" dirty="0"/>
              <a:t> </a:t>
            </a:r>
            <a:r>
              <a:rPr lang="en-US" sz="1400" dirty="0" err="1"/>
              <a:t>Мальте</a:t>
            </a:r>
            <a:r>
              <a:rPr lang="en-US" sz="1400" dirty="0"/>
              <a:t> </a:t>
            </a:r>
            <a:r>
              <a:rPr lang="en-US" sz="1400" dirty="0" err="1"/>
              <a:t>после</a:t>
            </a:r>
            <a:r>
              <a:rPr lang="en-US" sz="1400" dirty="0"/>
              <a:t> </a:t>
            </a:r>
            <a:r>
              <a:rPr lang="en-US" sz="1400" dirty="0" err="1"/>
              <a:t>того</a:t>
            </a:r>
            <a:r>
              <a:rPr lang="en-US" sz="1400" dirty="0"/>
              <a:t>, </a:t>
            </a:r>
            <a:r>
              <a:rPr lang="en-US" sz="1400" dirty="0" err="1"/>
              <a:t>как</a:t>
            </a:r>
            <a:r>
              <a:rPr lang="en-US" sz="1400" dirty="0"/>
              <a:t> </a:t>
            </a:r>
            <a:r>
              <a:rPr lang="en-US" sz="1400" dirty="0" err="1"/>
              <a:t>испанский</a:t>
            </a:r>
            <a:r>
              <a:rPr lang="en-US" sz="1400" dirty="0"/>
              <a:t> </a:t>
            </a:r>
            <a:r>
              <a:rPr lang="en-US" sz="1400" dirty="0" err="1"/>
              <a:t>король</a:t>
            </a:r>
            <a:r>
              <a:rPr lang="en-US" sz="1400" dirty="0"/>
              <a:t> </a:t>
            </a:r>
            <a:r>
              <a:rPr lang="en-US" sz="1400" dirty="0" err="1"/>
              <a:t>Карл</a:t>
            </a:r>
            <a:r>
              <a:rPr lang="en-US" sz="1400" dirty="0"/>
              <a:t> V, </a:t>
            </a:r>
            <a:r>
              <a:rPr lang="en-US" sz="1400" dirty="0" err="1"/>
              <a:t>будучи</a:t>
            </a:r>
            <a:r>
              <a:rPr lang="en-US" sz="1400" dirty="0"/>
              <a:t> </a:t>
            </a:r>
            <a:r>
              <a:rPr lang="en-US" sz="1400" dirty="0" err="1"/>
              <a:t>также</a:t>
            </a:r>
            <a:r>
              <a:rPr lang="en-US" sz="1400" dirty="0"/>
              <a:t> </a:t>
            </a:r>
            <a:r>
              <a:rPr lang="en-US" sz="1400" dirty="0" err="1"/>
              <a:t>королём</a:t>
            </a:r>
            <a:r>
              <a:rPr lang="en-US" sz="1400" dirty="0"/>
              <a:t> </a:t>
            </a:r>
            <a:r>
              <a:rPr lang="en-US" sz="1400" dirty="0" err="1"/>
              <a:t>Сицилии</a:t>
            </a:r>
            <a:r>
              <a:rPr lang="en-US" sz="1400" dirty="0"/>
              <a:t>, </a:t>
            </a:r>
            <a:r>
              <a:rPr lang="en-US" sz="1400" dirty="0" err="1"/>
              <a:t>отдал</a:t>
            </a:r>
            <a:r>
              <a:rPr lang="en-US" sz="1400" dirty="0"/>
              <a:t> </a:t>
            </a:r>
            <a:r>
              <a:rPr lang="en-US" sz="1400" dirty="0" err="1"/>
              <a:t>госпитальерам</a:t>
            </a:r>
            <a:r>
              <a:rPr lang="en-US" sz="1400" dirty="0"/>
              <a:t> в </a:t>
            </a:r>
            <a:r>
              <a:rPr lang="en-US" sz="1400" dirty="0" err="1"/>
              <a:t>постоянное</a:t>
            </a:r>
            <a:r>
              <a:rPr lang="en-US" sz="1400" dirty="0"/>
              <a:t> </a:t>
            </a:r>
            <a:r>
              <a:rPr lang="en-US" sz="1400" dirty="0" err="1"/>
              <a:t>феодальное</a:t>
            </a:r>
            <a:r>
              <a:rPr lang="en-US" sz="1400" dirty="0"/>
              <a:t> </a:t>
            </a:r>
            <a:r>
              <a:rPr lang="en-US" sz="1400" dirty="0" err="1"/>
              <a:t>владение</a:t>
            </a:r>
            <a:r>
              <a:rPr lang="en-US" sz="1400" dirty="0"/>
              <a:t> </a:t>
            </a:r>
            <a:r>
              <a:rPr lang="en-US" sz="1400" dirty="0" err="1"/>
              <a:t>Мальту</a:t>
            </a:r>
            <a:r>
              <a:rPr lang="en-US" sz="1400" dirty="0"/>
              <a:t>. </a:t>
            </a:r>
          </a:p>
          <a:p>
            <a:pPr algn="just" defTabSz="914400"/>
            <a:endParaRPr lang="en-US" sz="1400" dirty="0"/>
          </a:p>
          <a:p>
            <a:pPr algn="just" defTabSz="914400"/>
            <a:r>
              <a:rPr lang="en-US" sz="1400" dirty="0" err="1"/>
              <a:t>Госпитальеры</a:t>
            </a:r>
            <a:r>
              <a:rPr lang="en-US" sz="1400" dirty="0"/>
              <a:t> </a:t>
            </a:r>
            <a:r>
              <a:rPr lang="en-US" sz="1400" dirty="0" err="1"/>
              <a:t>продолжили</a:t>
            </a:r>
            <a:r>
              <a:rPr lang="en-US" sz="1400" dirty="0"/>
              <a:t> </a:t>
            </a:r>
            <a:r>
              <a:rPr lang="en-US" sz="1400" dirty="0" err="1"/>
              <a:t>борьбу</a:t>
            </a:r>
            <a:r>
              <a:rPr lang="en-US" sz="1400" dirty="0"/>
              <a:t> </a:t>
            </a:r>
            <a:r>
              <a:rPr lang="en-US" sz="1400" dirty="0" err="1"/>
              <a:t>против</a:t>
            </a:r>
            <a:r>
              <a:rPr lang="en-US" sz="1400" dirty="0"/>
              <a:t> </a:t>
            </a:r>
            <a:r>
              <a:rPr lang="en-US" sz="1400" dirty="0" err="1"/>
              <a:t>мусульман</a:t>
            </a:r>
            <a:r>
              <a:rPr lang="en-US" sz="1400" dirty="0"/>
              <a:t>, в </a:t>
            </a:r>
            <a:r>
              <a:rPr lang="en-US" sz="1400" dirty="0" err="1"/>
              <a:t>особенности</a:t>
            </a:r>
            <a:r>
              <a:rPr lang="en-US" sz="1400" dirty="0"/>
              <a:t> </a:t>
            </a:r>
            <a:r>
              <a:rPr lang="en-US" sz="1400" dirty="0" err="1"/>
              <a:t>против</a:t>
            </a:r>
            <a:r>
              <a:rPr lang="en-US" sz="1400" dirty="0"/>
              <a:t> </a:t>
            </a:r>
            <a:r>
              <a:rPr lang="en-US" sz="1400" dirty="0" err="1"/>
              <a:t>североафриканских</a:t>
            </a:r>
            <a:r>
              <a:rPr lang="en-US" sz="1400" dirty="0"/>
              <a:t> </a:t>
            </a:r>
            <a:r>
              <a:rPr lang="en-US" sz="1400" dirty="0" err="1"/>
              <a:t>пиратов</a:t>
            </a:r>
            <a:r>
              <a:rPr lang="en-US" sz="1400" dirty="0"/>
              <a:t>. </a:t>
            </a:r>
            <a:r>
              <a:rPr lang="en-US" sz="1400" dirty="0" err="1"/>
              <a:t>Несмотря</a:t>
            </a:r>
            <a:r>
              <a:rPr lang="en-US" sz="1400" dirty="0"/>
              <a:t> </a:t>
            </a:r>
            <a:r>
              <a:rPr lang="en-US" sz="1400" dirty="0" err="1"/>
              <a:t>на</a:t>
            </a:r>
            <a:r>
              <a:rPr lang="en-US" sz="1400" dirty="0"/>
              <a:t> </a:t>
            </a:r>
            <a:r>
              <a:rPr lang="en-US" sz="1400" dirty="0" err="1"/>
              <a:t>то</a:t>
            </a:r>
            <a:r>
              <a:rPr lang="en-US" sz="1400" dirty="0"/>
              <a:t>, </a:t>
            </a:r>
            <a:r>
              <a:rPr lang="en-US" sz="1400" dirty="0" err="1"/>
              <a:t>что</a:t>
            </a:r>
            <a:r>
              <a:rPr lang="en-US" sz="1400" dirty="0"/>
              <a:t> в </a:t>
            </a:r>
            <a:r>
              <a:rPr lang="en-US" sz="1400" dirty="0" err="1"/>
              <a:t>их</a:t>
            </a:r>
            <a:r>
              <a:rPr lang="en-US" sz="1400" dirty="0"/>
              <a:t> </a:t>
            </a:r>
            <a:r>
              <a:rPr lang="en-US" sz="1400" dirty="0" err="1"/>
              <a:t>распоряжении</a:t>
            </a:r>
            <a:r>
              <a:rPr lang="en-US" sz="1400" dirty="0"/>
              <a:t> </a:t>
            </a:r>
            <a:r>
              <a:rPr lang="en-US" sz="1400" dirty="0" err="1"/>
              <a:t>находилось</a:t>
            </a:r>
            <a:r>
              <a:rPr lang="en-US" sz="1400" dirty="0"/>
              <a:t> </a:t>
            </a:r>
            <a:r>
              <a:rPr lang="en-US" sz="1400" dirty="0" err="1"/>
              <a:t>всего</a:t>
            </a:r>
            <a:r>
              <a:rPr lang="en-US" sz="1400" dirty="0"/>
              <a:t> </a:t>
            </a:r>
            <a:r>
              <a:rPr lang="en-US" sz="1400" dirty="0" err="1"/>
              <a:t>лишь</a:t>
            </a:r>
            <a:r>
              <a:rPr lang="en-US" sz="1400" dirty="0"/>
              <a:t> </a:t>
            </a:r>
            <a:r>
              <a:rPr lang="en-US" sz="1400" dirty="0" err="1"/>
              <a:t>несколько</a:t>
            </a:r>
            <a:r>
              <a:rPr lang="en-US" sz="1400" dirty="0"/>
              <a:t> </a:t>
            </a:r>
            <a:r>
              <a:rPr lang="en-US" sz="1400" dirty="0" err="1"/>
              <a:t>кораблей</a:t>
            </a:r>
            <a:r>
              <a:rPr lang="en-US" sz="1400" dirty="0"/>
              <a:t>, </a:t>
            </a:r>
            <a:r>
              <a:rPr lang="en-US" sz="1400" dirty="0" err="1"/>
              <a:t>они</a:t>
            </a:r>
            <a:r>
              <a:rPr lang="en-US" sz="1400" dirty="0"/>
              <a:t> </a:t>
            </a:r>
            <a:r>
              <a:rPr lang="en-US" sz="1400" dirty="0" err="1"/>
              <a:t>очень</a:t>
            </a:r>
            <a:r>
              <a:rPr lang="en-US" sz="1400" dirty="0"/>
              <a:t> </a:t>
            </a:r>
            <a:r>
              <a:rPr lang="en-US" sz="1400" dirty="0" err="1"/>
              <a:t>быстро</a:t>
            </a:r>
            <a:r>
              <a:rPr lang="en-US" sz="1400" dirty="0"/>
              <a:t> </a:t>
            </a:r>
            <a:r>
              <a:rPr lang="en-US" sz="1400" dirty="0" err="1"/>
              <a:t>навлекли</a:t>
            </a:r>
            <a:r>
              <a:rPr lang="en-US" sz="1400" dirty="0"/>
              <a:t> </a:t>
            </a:r>
            <a:r>
              <a:rPr lang="en-US" sz="1400" dirty="0" err="1"/>
              <a:t>на</a:t>
            </a:r>
            <a:r>
              <a:rPr lang="en-US" sz="1400" dirty="0"/>
              <a:t> </a:t>
            </a:r>
            <a:r>
              <a:rPr lang="en-US" sz="1400" dirty="0" err="1"/>
              <a:t>себя</a:t>
            </a:r>
            <a:r>
              <a:rPr lang="en-US" sz="1400" dirty="0"/>
              <a:t> </a:t>
            </a:r>
            <a:r>
              <a:rPr lang="en-US" sz="1400" dirty="0" err="1"/>
              <a:t>гнев</a:t>
            </a:r>
            <a:r>
              <a:rPr lang="en-US" sz="1400" dirty="0"/>
              <a:t> </a:t>
            </a:r>
            <a:r>
              <a:rPr lang="en-US" sz="1400" dirty="0" err="1"/>
              <a:t>Османов</a:t>
            </a:r>
            <a:r>
              <a:rPr lang="en-US" sz="1400" dirty="0"/>
              <a:t>, </a:t>
            </a:r>
            <a:r>
              <a:rPr lang="en-US" sz="1400" dirty="0" err="1"/>
              <a:t>недовольных</a:t>
            </a:r>
            <a:r>
              <a:rPr lang="en-US" sz="1400" dirty="0"/>
              <a:t> </a:t>
            </a:r>
            <a:r>
              <a:rPr lang="en-US" sz="1400" dirty="0" err="1"/>
              <a:t>переселением</a:t>
            </a:r>
            <a:r>
              <a:rPr lang="en-US" sz="1400" dirty="0"/>
              <a:t> </a:t>
            </a:r>
            <a:r>
              <a:rPr lang="en-US" sz="1400" dirty="0" err="1"/>
              <a:t>ордена</a:t>
            </a:r>
            <a:r>
              <a:rPr lang="en-US" sz="1400" dirty="0"/>
              <a:t>. </a:t>
            </a:r>
          </a:p>
          <a:p>
            <a:pPr algn="just" defTabSz="914400"/>
            <a:endParaRPr lang="en-US" sz="1400" dirty="0"/>
          </a:p>
          <a:p>
            <a:pPr algn="just" defTabSz="914400"/>
            <a:r>
              <a:rPr lang="en-US" sz="1400" dirty="0"/>
              <a:t>В 1565 </a:t>
            </a:r>
            <a:r>
              <a:rPr lang="en-US" sz="1400" dirty="0" err="1"/>
              <a:t>году</a:t>
            </a:r>
            <a:r>
              <a:rPr lang="en-US" sz="1400" dirty="0"/>
              <a:t> </a:t>
            </a:r>
            <a:r>
              <a:rPr lang="en-US" sz="1400" dirty="0" err="1"/>
              <a:t>Сулейман</a:t>
            </a:r>
            <a:r>
              <a:rPr lang="en-US" sz="1400" dirty="0"/>
              <a:t> I </a:t>
            </a:r>
            <a:r>
              <a:rPr lang="en-US" sz="1400" dirty="0" err="1"/>
              <a:t>направил</a:t>
            </a:r>
            <a:r>
              <a:rPr lang="en-US" sz="1400" dirty="0"/>
              <a:t> </a:t>
            </a:r>
            <a:r>
              <a:rPr lang="en-US" sz="1400" dirty="0" err="1"/>
              <a:t>сорокатысячную</a:t>
            </a:r>
            <a:r>
              <a:rPr lang="en-US" sz="1400" dirty="0"/>
              <a:t> </a:t>
            </a:r>
            <a:r>
              <a:rPr lang="en-US" sz="1400" dirty="0" err="1"/>
              <a:t>армию</a:t>
            </a:r>
            <a:r>
              <a:rPr lang="en-US" sz="1400" dirty="0"/>
              <a:t> </a:t>
            </a:r>
            <a:r>
              <a:rPr lang="en-US" sz="1400" dirty="0" err="1"/>
              <a:t>для</a:t>
            </a:r>
            <a:r>
              <a:rPr lang="en-US" sz="1400" dirty="0"/>
              <a:t> </a:t>
            </a:r>
            <a:r>
              <a:rPr lang="en-US" sz="1400" dirty="0" err="1"/>
              <a:t>осады</a:t>
            </a:r>
            <a:r>
              <a:rPr lang="en-US" sz="1400" dirty="0"/>
              <a:t> </a:t>
            </a:r>
            <a:r>
              <a:rPr lang="en-US" sz="1400" dirty="0" err="1"/>
              <a:t>Мальты</a:t>
            </a:r>
            <a:r>
              <a:rPr lang="en-US" sz="1400" dirty="0"/>
              <a:t> и </a:t>
            </a:r>
            <a:r>
              <a:rPr lang="en-US" sz="1400" dirty="0" err="1"/>
              <a:t>изгнания</a:t>
            </a:r>
            <a:r>
              <a:rPr lang="en-US" sz="1400" dirty="0"/>
              <a:t> с </a:t>
            </a:r>
            <a:r>
              <a:rPr lang="en-US" sz="1400" dirty="0" err="1"/>
              <a:t>её</a:t>
            </a:r>
            <a:r>
              <a:rPr lang="en-US" sz="1400" dirty="0"/>
              <a:t> </a:t>
            </a:r>
            <a:r>
              <a:rPr lang="en-US" sz="1400" dirty="0" err="1"/>
              <a:t>территории</a:t>
            </a:r>
            <a:r>
              <a:rPr lang="en-US" sz="1400" dirty="0"/>
              <a:t> 700 </a:t>
            </a:r>
            <a:r>
              <a:rPr lang="en-US" sz="1400" dirty="0" err="1"/>
              <a:t>рыцарей</a:t>
            </a:r>
            <a:r>
              <a:rPr lang="en-US" sz="1400" dirty="0"/>
              <a:t> и 8000 </a:t>
            </a:r>
            <a:r>
              <a:rPr lang="en-US" sz="1400" dirty="0" err="1"/>
              <a:t>солдат</a:t>
            </a:r>
            <a:r>
              <a:rPr lang="en-US" sz="1400" dirty="0"/>
              <a:t>. </a:t>
            </a:r>
            <a:r>
              <a:rPr lang="en-US" sz="1400" dirty="0" err="1"/>
              <a:t>Великая</a:t>
            </a:r>
            <a:r>
              <a:rPr lang="en-US" sz="1400" dirty="0"/>
              <a:t> </a:t>
            </a:r>
            <a:r>
              <a:rPr lang="en-US" sz="1400" dirty="0" err="1"/>
              <a:t>осада</a:t>
            </a:r>
            <a:r>
              <a:rPr lang="en-US" sz="1400" dirty="0"/>
              <a:t> </a:t>
            </a:r>
            <a:r>
              <a:rPr lang="en-US" sz="1400" dirty="0" err="1"/>
              <a:t>Мальты</a:t>
            </a:r>
            <a:r>
              <a:rPr lang="en-US" sz="1400" dirty="0"/>
              <a:t> </a:t>
            </a:r>
            <a:r>
              <a:rPr lang="en-US" sz="1400" dirty="0" err="1"/>
              <a:t>была</a:t>
            </a:r>
            <a:r>
              <a:rPr lang="en-US" sz="1400" dirty="0"/>
              <a:t> </a:t>
            </a:r>
            <a:r>
              <a:rPr lang="en-US" sz="1400" dirty="0" err="1"/>
              <a:t>неудачной</a:t>
            </a:r>
            <a:r>
              <a:rPr lang="en-US" sz="1400" dirty="0"/>
              <a:t> </a:t>
            </a:r>
            <a:r>
              <a:rPr lang="en-US" sz="1400" dirty="0" err="1"/>
              <a:t>для</a:t>
            </a:r>
            <a:r>
              <a:rPr lang="en-US" sz="1400" dirty="0"/>
              <a:t> </a:t>
            </a:r>
            <a:r>
              <a:rPr lang="en-US" sz="1400" dirty="0" err="1"/>
              <a:t>турков</a:t>
            </a:r>
            <a:r>
              <a:rPr lang="en-US" sz="1400" dirty="0"/>
              <a:t>. </a:t>
            </a:r>
            <a:r>
              <a:rPr lang="en-US" sz="1400" dirty="0" err="1"/>
              <a:t>После</a:t>
            </a:r>
            <a:r>
              <a:rPr lang="en-US" sz="1400" dirty="0"/>
              <a:t> </a:t>
            </a:r>
            <a:r>
              <a:rPr lang="en-US" sz="1400" dirty="0" err="1"/>
              <a:t>прибытия</a:t>
            </a:r>
            <a:r>
              <a:rPr lang="en-US" sz="1400" dirty="0"/>
              <a:t> </a:t>
            </a:r>
            <a:r>
              <a:rPr lang="en-US" sz="1400" dirty="0" err="1"/>
              <a:t>подкреплений</a:t>
            </a:r>
            <a:r>
              <a:rPr lang="en-US" sz="1400" dirty="0"/>
              <a:t> </a:t>
            </a:r>
            <a:r>
              <a:rPr lang="en-US" sz="1400" dirty="0" err="1"/>
              <a:t>из</a:t>
            </a:r>
            <a:r>
              <a:rPr lang="en-US" sz="1400" dirty="0"/>
              <a:t> </a:t>
            </a:r>
            <a:r>
              <a:rPr lang="en-US" sz="1400" dirty="0" err="1"/>
              <a:t>Сицилии</a:t>
            </a:r>
            <a:r>
              <a:rPr lang="en-US" sz="1400" dirty="0"/>
              <a:t> </a:t>
            </a:r>
            <a:r>
              <a:rPr lang="en-US" sz="1400" dirty="0" err="1"/>
              <a:t>им</a:t>
            </a:r>
            <a:r>
              <a:rPr lang="en-US" sz="1400" dirty="0"/>
              <a:t> </a:t>
            </a:r>
            <a:r>
              <a:rPr lang="en-US" sz="1400" dirty="0" err="1"/>
              <a:t>пришлось</a:t>
            </a:r>
            <a:r>
              <a:rPr lang="en-US" sz="1400" dirty="0"/>
              <a:t> </a:t>
            </a:r>
            <a:r>
              <a:rPr lang="en-US" sz="1400" dirty="0" err="1"/>
              <a:t>отступить</a:t>
            </a:r>
            <a:r>
              <a:rPr lang="en-US" sz="1400" dirty="0"/>
              <a:t>. В </a:t>
            </a:r>
            <a:r>
              <a:rPr lang="en-US" sz="1400" dirty="0" err="1"/>
              <a:t>строю</a:t>
            </a:r>
            <a:r>
              <a:rPr lang="en-US" sz="1400" dirty="0"/>
              <a:t> у </a:t>
            </a:r>
            <a:r>
              <a:rPr lang="en-US" sz="1400" dirty="0" err="1"/>
              <a:t>госпитальеров</a:t>
            </a:r>
            <a:r>
              <a:rPr lang="en-US" sz="1400" dirty="0"/>
              <a:t> </a:t>
            </a:r>
            <a:r>
              <a:rPr lang="en-US" sz="1400" dirty="0" err="1"/>
              <a:t>осталось</a:t>
            </a:r>
            <a:r>
              <a:rPr lang="en-US" sz="1400" dirty="0"/>
              <a:t> </a:t>
            </a:r>
            <a:r>
              <a:rPr lang="en-US" sz="1400" dirty="0" err="1"/>
              <a:t>лишь</a:t>
            </a:r>
            <a:r>
              <a:rPr lang="en-US" sz="1400" dirty="0"/>
              <a:t> 600 </a:t>
            </a:r>
            <a:r>
              <a:rPr lang="en-US" sz="1400" dirty="0" err="1"/>
              <a:t>человек</a:t>
            </a:r>
            <a:r>
              <a:rPr lang="en-US" sz="1400" dirty="0"/>
              <a:t>. </a:t>
            </a:r>
            <a:r>
              <a:rPr lang="en-US" sz="1400" dirty="0" err="1"/>
              <a:t>После</a:t>
            </a:r>
            <a:r>
              <a:rPr lang="en-US" sz="1400" dirty="0"/>
              <a:t> </a:t>
            </a:r>
            <a:r>
              <a:rPr lang="en-US" sz="1400" dirty="0" err="1"/>
              <a:t>осады</a:t>
            </a:r>
            <a:r>
              <a:rPr lang="en-US" sz="1400" dirty="0"/>
              <a:t> </a:t>
            </a:r>
            <a:r>
              <a:rPr lang="en-US" sz="1400" dirty="0" err="1"/>
              <a:t>был</a:t>
            </a:r>
            <a:r>
              <a:rPr lang="en-US" sz="1400" dirty="0"/>
              <a:t> </a:t>
            </a:r>
            <a:r>
              <a:rPr lang="en-US" sz="1400" dirty="0" err="1"/>
              <a:t>построен</a:t>
            </a:r>
            <a:r>
              <a:rPr lang="en-US" sz="1400" dirty="0"/>
              <a:t> </a:t>
            </a:r>
            <a:r>
              <a:rPr lang="en-US" sz="1400" dirty="0" err="1"/>
              <a:t>новый</a:t>
            </a:r>
            <a:r>
              <a:rPr lang="en-US" sz="1400" dirty="0"/>
              <a:t> </a:t>
            </a:r>
            <a:r>
              <a:rPr lang="en-US" sz="1400" dirty="0" err="1"/>
              <a:t>город</a:t>
            </a:r>
            <a:r>
              <a:rPr lang="en-US" sz="1400" dirty="0"/>
              <a:t> — </a:t>
            </a:r>
            <a:r>
              <a:rPr lang="en-US" sz="1400" dirty="0" err="1"/>
              <a:t>сегодня</a:t>
            </a:r>
            <a:r>
              <a:rPr lang="en-US" sz="1400" dirty="0"/>
              <a:t> </a:t>
            </a:r>
            <a:r>
              <a:rPr lang="en-US" sz="1400" dirty="0" err="1"/>
              <a:t>он</a:t>
            </a:r>
            <a:r>
              <a:rPr lang="en-US" sz="1400" dirty="0"/>
              <a:t> </a:t>
            </a:r>
            <a:r>
              <a:rPr lang="en-US" sz="1400" dirty="0" err="1"/>
              <a:t>носит</a:t>
            </a:r>
            <a:r>
              <a:rPr lang="en-US" sz="1400" dirty="0"/>
              <a:t> </a:t>
            </a:r>
            <a:r>
              <a:rPr lang="en-US" sz="1400" dirty="0" err="1"/>
              <a:t>имя</a:t>
            </a:r>
            <a:r>
              <a:rPr lang="en-US" sz="1400" dirty="0"/>
              <a:t> </a:t>
            </a:r>
            <a:r>
              <a:rPr lang="en-US" sz="1400" dirty="0" err="1"/>
              <a:t>Валлетта</a:t>
            </a:r>
            <a:r>
              <a:rPr lang="en-US" sz="1400" dirty="0"/>
              <a:t>, в </a:t>
            </a:r>
            <a:r>
              <a:rPr lang="en-US" sz="1400" dirty="0" err="1"/>
              <a:t>память</a:t>
            </a:r>
            <a:r>
              <a:rPr lang="en-US" sz="1400" dirty="0"/>
              <a:t> о </a:t>
            </a:r>
            <a:r>
              <a:rPr lang="en-US" sz="1400" dirty="0" err="1"/>
              <a:t>великом</a:t>
            </a:r>
            <a:r>
              <a:rPr lang="en-US" sz="1400" dirty="0"/>
              <a:t> </a:t>
            </a:r>
            <a:r>
              <a:rPr lang="en-US" sz="1400" dirty="0" err="1"/>
              <a:t>магистре</a:t>
            </a:r>
            <a:r>
              <a:rPr lang="en-US" sz="1400" dirty="0"/>
              <a:t>, </a:t>
            </a:r>
            <a:r>
              <a:rPr lang="en-US" sz="1400" dirty="0" err="1"/>
              <a:t>который</a:t>
            </a:r>
            <a:r>
              <a:rPr lang="en-US" sz="1400" dirty="0"/>
              <a:t> </a:t>
            </a:r>
            <a:r>
              <a:rPr lang="en-US" sz="1400" dirty="0" err="1"/>
              <a:t>его</a:t>
            </a:r>
            <a:r>
              <a:rPr lang="en-US" sz="1400" dirty="0"/>
              <a:t> </a:t>
            </a:r>
            <a:r>
              <a:rPr lang="en-US" sz="1400" dirty="0" err="1"/>
              <a:t>отстоял</a:t>
            </a:r>
            <a:r>
              <a:rPr lang="en-US" sz="1400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BC0E90-1F3E-4F29-904C-2E540E3D49EF}"/>
              </a:ext>
            </a:extLst>
          </p:cNvPr>
          <p:cNvSpPr txBox="1"/>
          <p:nvPr/>
        </p:nvSpPr>
        <p:spPr>
          <a:xfrm>
            <a:off x="655320" y="365125"/>
            <a:ext cx="5120114" cy="169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ГОСПИТАЛЬЕРЫ НА МАЛЬТЕ</a:t>
            </a:r>
          </a:p>
        </p:txBody>
      </p:sp>
    </p:spTree>
    <p:extLst>
      <p:ext uri="{BB962C8B-B14F-4D97-AF65-F5344CB8AC3E}">
        <p14:creationId xmlns:p14="http://schemas.microsoft.com/office/powerpoint/2010/main" val="1572870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37">
            <a:extLst>
              <a:ext uri="{FF2B5EF4-FFF2-40B4-BE49-F238E27FC236}">
                <a16:creationId xmlns:a16="http://schemas.microsoft.com/office/drawing/2014/main" id="{7E6CA27E-BEE7-49F6-9FBE-99A7492AE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691641"/>
            <a:ext cx="7571262" cy="5166360"/>
          </a:xfrm>
          <a:custGeom>
            <a:avLst/>
            <a:gdLst>
              <a:gd name="connsiteX0" fmla="*/ 0 w 7571262"/>
              <a:gd name="connsiteY0" fmla="*/ 5166360 h 5166360"/>
              <a:gd name="connsiteX1" fmla="*/ 7571262 w 7571262"/>
              <a:gd name="connsiteY1" fmla="*/ 5166360 h 5166360"/>
              <a:gd name="connsiteX2" fmla="*/ 5177382 w 7571262"/>
              <a:gd name="connsiteY2" fmla="*/ 0 h 5166360"/>
              <a:gd name="connsiteX3" fmla="*/ 5171159 w 7571262"/>
              <a:gd name="connsiteY3" fmla="*/ 0 h 5166360"/>
              <a:gd name="connsiteX4" fmla="*/ 3981368 w 7571262"/>
              <a:gd name="connsiteY4" fmla="*/ 0 h 5166360"/>
              <a:gd name="connsiteX5" fmla="*/ 2331323 w 7571262"/>
              <a:gd name="connsiteY5" fmla="*/ 0 h 5166360"/>
              <a:gd name="connsiteX6" fmla="*/ 0 w 7571262"/>
              <a:gd name="connsiteY6" fmla="*/ 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1262" h="5166360">
                <a:moveTo>
                  <a:pt x="0" y="5166360"/>
                </a:moveTo>
                <a:lnTo>
                  <a:pt x="7571262" y="5166360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Рисунок 7" descr="Изображение выглядит как стол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24957B55-1B32-46B4-A509-7363032D47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9" r="2" b="2"/>
          <a:stretch/>
        </p:blipFill>
        <p:spPr>
          <a:xfrm>
            <a:off x="6587330" y="1690689"/>
            <a:ext cx="5604670" cy="2501837"/>
          </a:xfrm>
          <a:custGeom>
            <a:avLst/>
            <a:gdLst>
              <a:gd name="connsiteX0" fmla="*/ 1159248 w 5604670"/>
              <a:gd name="connsiteY0" fmla="*/ 0 h 2501837"/>
              <a:gd name="connsiteX1" fmla="*/ 5604670 w 5604670"/>
              <a:gd name="connsiteY1" fmla="*/ 0 h 2501837"/>
              <a:gd name="connsiteX2" fmla="*/ 5604670 w 5604670"/>
              <a:gd name="connsiteY2" fmla="*/ 2501837 h 2501837"/>
              <a:gd name="connsiteX3" fmla="*/ 0 w 5604670"/>
              <a:gd name="connsiteY3" fmla="*/ 2501837 h 250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4670" h="2501837">
                <a:moveTo>
                  <a:pt x="1159248" y="0"/>
                </a:moveTo>
                <a:lnTo>
                  <a:pt x="5604670" y="0"/>
                </a:lnTo>
                <a:lnTo>
                  <a:pt x="5604670" y="2501837"/>
                </a:lnTo>
                <a:lnTo>
                  <a:pt x="0" y="2501837"/>
                </a:lnTo>
                <a:close/>
              </a:path>
            </a:pathLst>
          </a:custGeom>
        </p:spPr>
      </p:pic>
      <p:pic>
        <p:nvPicPr>
          <p:cNvPr id="3" name="Рисунок 2" descr="Изображение выглядит как природа, долина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37098031-799C-4535-8FE8-38E1642E97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"/>
          <a:stretch/>
        </p:blipFill>
        <p:spPr>
          <a:xfrm>
            <a:off x="4791075" y="4357117"/>
            <a:ext cx="4570758" cy="2500884"/>
          </a:xfrm>
          <a:custGeom>
            <a:avLst/>
            <a:gdLst>
              <a:gd name="connsiteX0" fmla="*/ 1717230 w 4570758"/>
              <a:gd name="connsiteY0" fmla="*/ 0 h 2500884"/>
              <a:gd name="connsiteX1" fmla="*/ 4570758 w 4570758"/>
              <a:gd name="connsiteY1" fmla="*/ 0 h 2500884"/>
              <a:gd name="connsiteX2" fmla="*/ 3411951 w 4570758"/>
              <a:gd name="connsiteY2" fmla="*/ 2500884 h 2500884"/>
              <a:gd name="connsiteX3" fmla="*/ 3405728 w 4570758"/>
              <a:gd name="connsiteY3" fmla="*/ 2500884 h 2500884"/>
              <a:gd name="connsiteX4" fmla="*/ 2215937 w 4570758"/>
              <a:gd name="connsiteY4" fmla="*/ 2500884 h 2500884"/>
              <a:gd name="connsiteX5" fmla="*/ 565892 w 4570758"/>
              <a:gd name="connsiteY5" fmla="*/ 2500884 h 2500884"/>
              <a:gd name="connsiteX6" fmla="*/ 0 w 4570758"/>
              <a:gd name="connsiteY6" fmla="*/ 2500884 h 2500884"/>
              <a:gd name="connsiteX7" fmla="*/ 0 w 4570758"/>
              <a:gd name="connsiteY7" fmla="*/ 2500883 h 2500884"/>
              <a:gd name="connsiteX8" fmla="*/ 552186 w 4570758"/>
              <a:gd name="connsiteY8" fmla="*/ 2500883 h 2500884"/>
              <a:gd name="connsiteX9" fmla="*/ 558423 w 4570758"/>
              <a:gd name="connsiteY9" fmla="*/ 2500883 h 250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70758" h="2500884">
                <a:moveTo>
                  <a:pt x="1717230" y="0"/>
                </a:moveTo>
                <a:lnTo>
                  <a:pt x="4570758" y="0"/>
                </a:lnTo>
                <a:lnTo>
                  <a:pt x="3411951" y="2500884"/>
                </a:lnTo>
                <a:lnTo>
                  <a:pt x="3405728" y="2500884"/>
                </a:lnTo>
                <a:lnTo>
                  <a:pt x="2215937" y="2500884"/>
                </a:lnTo>
                <a:lnTo>
                  <a:pt x="565892" y="2500884"/>
                </a:lnTo>
                <a:lnTo>
                  <a:pt x="0" y="2500884"/>
                </a:lnTo>
                <a:lnTo>
                  <a:pt x="0" y="2500883"/>
                </a:lnTo>
                <a:lnTo>
                  <a:pt x="552186" y="2500883"/>
                </a:lnTo>
                <a:lnTo>
                  <a:pt x="558423" y="2500883"/>
                </a:lnTo>
                <a:close/>
              </a:path>
            </a:pathLst>
          </a:custGeom>
        </p:spPr>
      </p:pic>
      <p:pic>
        <p:nvPicPr>
          <p:cNvPr id="10" name="Рисунок 9" descr="Изображение выглядит как внутренний, одежда, человек, мужчи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B8484DBE-665F-42EB-B821-AA1557E612D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1035"/>
          <a:stretch/>
        </p:blipFill>
        <p:spPr>
          <a:xfrm>
            <a:off x="7823674" y="4357117"/>
            <a:ext cx="4368327" cy="2500884"/>
          </a:xfrm>
          <a:custGeom>
            <a:avLst/>
            <a:gdLst>
              <a:gd name="connsiteX0" fmla="*/ 1717230 w 4368327"/>
              <a:gd name="connsiteY0" fmla="*/ 0 h 2500884"/>
              <a:gd name="connsiteX1" fmla="*/ 4368327 w 4368327"/>
              <a:gd name="connsiteY1" fmla="*/ 0 h 2500884"/>
              <a:gd name="connsiteX2" fmla="*/ 4368327 w 4368327"/>
              <a:gd name="connsiteY2" fmla="*/ 2500884 h 2500884"/>
              <a:gd name="connsiteX3" fmla="*/ 0 w 4368327"/>
              <a:gd name="connsiteY3" fmla="*/ 2500884 h 2500884"/>
              <a:gd name="connsiteX4" fmla="*/ 0 w 4368327"/>
              <a:gd name="connsiteY4" fmla="*/ 2500883 h 2500884"/>
              <a:gd name="connsiteX5" fmla="*/ 552186 w 4368327"/>
              <a:gd name="connsiteY5" fmla="*/ 2500883 h 2500884"/>
              <a:gd name="connsiteX6" fmla="*/ 558423 w 4368327"/>
              <a:gd name="connsiteY6" fmla="*/ 2500883 h 250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68327" h="2500884">
                <a:moveTo>
                  <a:pt x="1717230" y="0"/>
                </a:moveTo>
                <a:lnTo>
                  <a:pt x="4368327" y="0"/>
                </a:lnTo>
                <a:lnTo>
                  <a:pt x="4368327" y="2500884"/>
                </a:lnTo>
                <a:lnTo>
                  <a:pt x="0" y="2500884"/>
                </a:lnTo>
                <a:lnTo>
                  <a:pt x="0" y="2500883"/>
                </a:lnTo>
                <a:lnTo>
                  <a:pt x="552186" y="2500883"/>
                </a:lnTo>
                <a:lnTo>
                  <a:pt x="558423" y="2500883"/>
                </a:ln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8AD23D-1895-4FAA-9F80-9E45774B0FAB}"/>
              </a:ext>
            </a:extLst>
          </p:cNvPr>
          <p:cNvSpPr txBox="1"/>
          <p:nvPr/>
        </p:nvSpPr>
        <p:spPr>
          <a:xfrm>
            <a:off x="506892" y="1953791"/>
            <a:ext cx="5097779" cy="44774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just" defTabSz="914400"/>
            <a:r>
              <a:rPr lang="en-US" sz="1200" dirty="0" err="1">
                <a:solidFill>
                  <a:srgbClr val="FFFFFF"/>
                </a:solidFill>
              </a:rPr>
              <a:t>После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того</a:t>
            </a:r>
            <a:r>
              <a:rPr lang="en-US" sz="1200" dirty="0">
                <a:solidFill>
                  <a:srgbClr val="FFFFFF"/>
                </a:solidFill>
              </a:rPr>
              <a:t>, </a:t>
            </a:r>
            <a:r>
              <a:rPr lang="en-US" sz="1200" dirty="0" err="1">
                <a:solidFill>
                  <a:srgbClr val="FFFFFF"/>
                </a:solidFill>
              </a:rPr>
              <a:t>как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госпитальеры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Мальты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восстановили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свои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силы</a:t>
            </a:r>
            <a:r>
              <a:rPr lang="en-US" sz="1200" dirty="0">
                <a:solidFill>
                  <a:srgbClr val="FFFFFF"/>
                </a:solidFill>
              </a:rPr>
              <a:t>, </a:t>
            </a:r>
            <a:r>
              <a:rPr lang="en-US" sz="1200" dirty="0" err="1">
                <a:solidFill>
                  <a:srgbClr val="FFFFFF"/>
                </a:solidFill>
              </a:rPr>
              <a:t>они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обнаружили</a:t>
            </a:r>
            <a:r>
              <a:rPr lang="en-US" sz="1200" dirty="0">
                <a:solidFill>
                  <a:srgbClr val="FFFFFF"/>
                </a:solidFill>
              </a:rPr>
              <a:t>, </a:t>
            </a:r>
            <a:r>
              <a:rPr lang="en-US" sz="1200" dirty="0" err="1">
                <a:solidFill>
                  <a:srgbClr val="FFFFFF"/>
                </a:solidFill>
              </a:rPr>
              <a:t>что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причин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для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существования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ордена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более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нет</a:t>
            </a:r>
            <a:r>
              <a:rPr lang="en-US" sz="1200" dirty="0">
                <a:solidFill>
                  <a:srgbClr val="FFFFFF"/>
                </a:solidFill>
              </a:rPr>
              <a:t>. </a:t>
            </a:r>
            <a:r>
              <a:rPr lang="en-US" sz="1200" dirty="0" err="1">
                <a:solidFill>
                  <a:srgbClr val="FFFFFF"/>
                </a:solidFill>
              </a:rPr>
              <a:t>Цель</a:t>
            </a:r>
            <a:r>
              <a:rPr lang="en-US" sz="1200" dirty="0">
                <a:solidFill>
                  <a:srgbClr val="FFFFFF"/>
                </a:solidFill>
              </a:rPr>
              <a:t>, с </a:t>
            </a:r>
            <a:r>
              <a:rPr lang="en-US" sz="1200" dirty="0" err="1">
                <a:solidFill>
                  <a:srgbClr val="FFFFFF"/>
                </a:solidFill>
              </a:rPr>
              <a:t>которой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создавался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орден</a:t>
            </a:r>
            <a:r>
              <a:rPr lang="en-US" sz="1200" dirty="0">
                <a:solidFill>
                  <a:srgbClr val="FFFFFF"/>
                </a:solidFill>
              </a:rPr>
              <a:t>, а </a:t>
            </a:r>
            <a:r>
              <a:rPr lang="en-US" sz="1200" dirty="0" err="1">
                <a:solidFill>
                  <a:srgbClr val="FFFFFF"/>
                </a:solidFill>
              </a:rPr>
              <a:t>именно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содействие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крестовым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походам</a:t>
            </a:r>
            <a:r>
              <a:rPr lang="en-US" sz="1200" dirty="0">
                <a:solidFill>
                  <a:srgbClr val="FFFFFF"/>
                </a:solidFill>
              </a:rPr>
              <a:t> в </a:t>
            </a:r>
            <a:r>
              <a:rPr lang="en-US" sz="1200" dirty="0" err="1">
                <a:solidFill>
                  <a:srgbClr val="FFFFFF"/>
                </a:solidFill>
              </a:rPr>
              <a:t>Святую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землю</a:t>
            </a:r>
            <a:r>
              <a:rPr lang="en-US" sz="1200" dirty="0">
                <a:solidFill>
                  <a:srgbClr val="FFFFFF"/>
                </a:solidFill>
              </a:rPr>
              <a:t>, </a:t>
            </a:r>
            <a:r>
              <a:rPr lang="en-US" sz="1200" dirty="0" err="1">
                <a:solidFill>
                  <a:srgbClr val="FFFFFF"/>
                </a:solidFill>
              </a:rPr>
              <a:t>была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теперь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недостижима</a:t>
            </a:r>
            <a:r>
              <a:rPr lang="en-US" sz="1200" dirty="0">
                <a:solidFill>
                  <a:srgbClr val="FFFFFF"/>
                </a:solidFill>
              </a:rPr>
              <a:t>, </a:t>
            </a:r>
            <a:r>
              <a:rPr lang="en-US" sz="1200" dirty="0" err="1">
                <a:solidFill>
                  <a:srgbClr val="FFFFFF"/>
                </a:solidFill>
              </a:rPr>
              <a:t>как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по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причине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экономической</a:t>
            </a:r>
            <a:r>
              <a:rPr lang="en-US" sz="1200" dirty="0">
                <a:solidFill>
                  <a:srgbClr val="FFFFFF"/>
                </a:solidFill>
              </a:rPr>
              <a:t> и </a:t>
            </a:r>
            <a:r>
              <a:rPr lang="en-US" sz="1200" dirty="0" err="1">
                <a:solidFill>
                  <a:srgbClr val="FFFFFF"/>
                </a:solidFill>
              </a:rPr>
              <a:t>военной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слабости</a:t>
            </a:r>
            <a:r>
              <a:rPr lang="en-US" sz="1200" dirty="0">
                <a:solidFill>
                  <a:srgbClr val="FFFFFF"/>
                </a:solidFill>
              </a:rPr>
              <a:t>, </a:t>
            </a:r>
            <a:r>
              <a:rPr lang="en-US" sz="1200" dirty="0" err="1">
                <a:solidFill>
                  <a:srgbClr val="FFFFFF"/>
                </a:solidFill>
              </a:rPr>
              <a:t>так</a:t>
            </a:r>
            <a:r>
              <a:rPr lang="en-US" sz="1200" dirty="0">
                <a:solidFill>
                  <a:srgbClr val="FFFFFF"/>
                </a:solidFill>
              </a:rPr>
              <a:t> и </a:t>
            </a:r>
            <a:r>
              <a:rPr lang="en-US" sz="1200" dirty="0" err="1">
                <a:solidFill>
                  <a:srgbClr val="FFFFFF"/>
                </a:solidFill>
              </a:rPr>
              <a:t>из-за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географического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положения</a:t>
            </a:r>
            <a:r>
              <a:rPr lang="en-US" sz="1200" dirty="0">
                <a:solidFill>
                  <a:srgbClr val="FFFFFF"/>
                </a:solidFill>
              </a:rPr>
              <a:t>. </a:t>
            </a:r>
          </a:p>
          <a:p>
            <a:pPr algn="just" defTabSz="914400"/>
            <a:endParaRPr lang="en-US" sz="1200" dirty="0">
              <a:solidFill>
                <a:srgbClr val="FFFFFF"/>
              </a:solidFill>
            </a:endParaRPr>
          </a:p>
          <a:p>
            <a:pPr algn="just" defTabSz="914400"/>
            <a:r>
              <a:rPr lang="en-US" sz="1200" dirty="0">
                <a:solidFill>
                  <a:srgbClr val="FFFFFF"/>
                </a:solidFill>
              </a:rPr>
              <a:t>В 1571 </a:t>
            </a:r>
            <a:r>
              <a:rPr lang="en-US" sz="1200" dirty="0" err="1">
                <a:solidFill>
                  <a:srgbClr val="FFFFFF"/>
                </a:solidFill>
              </a:rPr>
              <a:t>году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госпитальеры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поставили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перед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собой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новые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задачи</a:t>
            </a:r>
            <a:r>
              <a:rPr lang="en-US" sz="1200" dirty="0">
                <a:solidFill>
                  <a:srgbClr val="FFFFFF"/>
                </a:solidFill>
              </a:rPr>
              <a:t>, а </a:t>
            </a:r>
            <a:r>
              <a:rPr lang="en-US" sz="1200" dirty="0" err="1">
                <a:solidFill>
                  <a:srgbClr val="FFFFFF"/>
                </a:solidFill>
              </a:rPr>
              <a:t>именно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защиту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христианских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купцов</a:t>
            </a:r>
            <a:r>
              <a:rPr lang="en-US" sz="1200" dirty="0">
                <a:solidFill>
                  <a:srgbClr val="FFFFFF"/>
                </a:solidFill>
              </a:rPr>
              <a:t>, </a:t>
            </a:r>
            <a:r>
              <a:rPr lang="en-US" sz="1200" dirty="0" err="1">
                <a:solidFill>
                  <a:srgbClr val="FFFFFF"/>
                </a:solidFill>
              </a:rPr>
              <a:t>торгующих</a:t>
            </a:r>
            <a:r>
              <a:rPr lang="en-US" sz="1200" dirty="0">
                <a:solidFill>
                  <a:srgbClr val="FFFFFF"/>
                </a:solidFill>
              </a:rPr>
              <a:t> с </a:t>
            </a:r>
            <a:r>
              <a:rPr lang="en-US" sz="1200" dirty="0" err="1">
                <a:solidFill>
                  <a:srgbClr val="FFFFFF"/>
                </a:solidFill>
              </a:rPr>
              <a:t>Левантом</a:t>
            </a:r>
            <a:r>
              <a:rPr lang="en-US" sz="1200" dirty="0">
                <a:solidFill>
                  <a:srgbClr val="FFFFFF"/>
                </a:solidFill>
              </a:rPr>
              <a:t>, а </a:t>
            </a:r>
            <a:r>
              <a:rPr lang="en-US" sz="1200" dirty="0" err="1">
                <a:solidFill>
                  <a:srgbClr val="FFFFFF"/>
                </a:solidFill>
              </a:rPr>
              <a:t>также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освобождение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христианских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рабов</a:t>
            </a:r>
            <a:r>
              <a:rPr lang="en-US" sz="1200" dirty="0">
                <a:solidFill>
                  <a:srgbClr val="FFFFFF"/>
                </a:solidFill>
              </a:rPr>
              <a:t>, </a:t>
            </a:r>
            <a:r>
              <a:rPr lang="en-US" sz="1200" dirty="0" err="1">
                <a:solidFill>
                  <a:srgbClr val="FFFFFF"/>
                </a:solidFill>
              </a:rPr>
              <a:t>которые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являлись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как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основным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предметом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торговли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северо-африканских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пиратов</a:t>
            </a:r>
            <a:r>
              <a:rPr lang="en-US" sz="1200" dirty="0">
                <a:solidFill>
                  <a:srgbClr val="FFFFFF"/>
                </a:solidFill>
              </a:rPr>
              <a:t>, </a:t>
            </a:r>
            <a:r>
              <a:rPr lang="en-US" sz="1200" dirty="0" err="1">
                <a:solidFill>
                  <a:srgbClr val="FFFFFF"/>
                </a:solidFill>
              </a:rPr>
              <a:t>так</a:t>
            </a:r>
            <a:r>
              <a:rPr lang="en-US" sz="1200" dirty="0">
                <a:solidFill>
                  <a:srgbClr val="FFFFFF"/>
                </a:solidFill>
              </a:rPr>
              <a:t> и </a:t>
            </a:r>
            <a:r>
              <a:rPr lang="en-US" sz="1200" dirty="0" err="1">
                <a:solidFill>
                  <a:srgbClr val="FFFFFF"/>
                </a:solidFill>
              </a:rPr>
              <a:t>основой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их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флота</a:t>
            </a:r>
            <a:r>
              <a:rPr lang="en-US" sz="1200" dirty="0">
                <a:solidFill>
                  <a:srgbClr val="FFFFFF"/>
                </a:solidFill>
              </a:rPr>
              <a:t>. </a:t>
            </a:r>
            <a:r>
              <a:rPr lang="en-US" sz="1200" dirty="0" err="1">
                <a:solidFill>
                  <a:srgbClr val="FFFFFF"/>
                </a:solidFill>
              </a:rPr>
              <a:t>Деятельность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госпитальеров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получила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название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корсо</a:t>
            </a:r>
            <a:r>
              <a:rPr lang="en-US" sz="1200" dirty="0">
                <a:solidFill>
                  <a:srgbClr val="FFFFFF"/>
                </a:solidFill>
              </a:rPr>
              <a:t> и в </a:t>
            </a:r>
            <a:r>
              <a:rPr lang="en-US" sz="1200" dirty="0" err="1">
                <a:solidFill>
                  <a:srgbClr val="FFFFFF"/>
                </a:solidFill>
              </a:rPr>
              <a:t>основном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заключалась</a:t>
            </a:r>
            <a:r>
              <a:rPr lang="en-US" sz="1200" dirty="0">
                <a:solidFill>
                  <a:srgbClr val="FFFFFF"/>
                </a:solidFill>
              </a:rPr>
              <a:t> в </a:t>
            </a:r>
            <a:r>
              <a:rPr lang="en-US" sz="1200" dirty="0" err="1">
                <a:solidFill>
                  <a:srgbClr val="FFFFFF"/>
                </a:solidFill>
              </a:rPr>
              <a:t>грабежах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мусульманских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кораблей</a:t>
            </a:r>
            <a:r>
              <a:rPr lang="en-US" sz="1200" dirty="0">
                <a:solidFill>
                  <a:srgbClr val="FFFFFF"/>
                </a:solidFill>
              </a:rPr>
              <a:t>, а </a:t>
            </a:r>
            <a:r>
              <a:rPr lang="en-US" sz="1200" dirty="0" err="1">
                <a:solidFill>
                  <a:srgbClr val="FFFFFF"/>
                </a:solidFill>
              </a:rPr>
              <a:t>также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боевые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действия</a:t>
            </a:r>
            <a:r>
              <a:rPr lang="en-US" sz="1200" dirty="0">
                <a:solidFill>
                  <a:srgbClr val="FFFFFF"/>
                </a:solidFill>
              </a:rPr>
              <a:t> в </a:t>
            </a:r>
            <a:r>
              <a:rPr lang="en-US" sz="1200" dirty="0" err="1">
                <a:solidFill>
                  <a:srgbClr val="FFFFFF"/>
                </a:solidFill>
              </a:rPr>
              <a:t>составе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флотов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других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стран</a:t>
            </a:r>
            <a:r>
              <a:rPr lang="en-US" sz="1200" dirty="0">
                <a:solidFill>
                  <a:srgbClr val="FFFFFF"/>
                </a:solidFill>
              </a:rPr>
              <a:t>. </a:t>
            </a:r>
          </a:p>
          <a:p>
            <a:pPr algn="just" defTabSz="914400"/>
            <a:endParaRPr lang="en-US" sz="1200" dirty="0">
              <a:solidFill>
                <a:srgbClr val="FFFFFF"/>
              </a:solidFill>
            </a:endParaRPr>
          </a:p>
          <a:p>
            <a:pPr algn="just" defTabSz="914400"/>
            <a:r>
              <a:rPr lang="en-US" sz="1200" dirty="0" err="1">
                <a:solidFill>
                  <a:srgbClr val="FFFFFF"/>
                </a:solidFill>
              </a:rPr>
              <a:t>Следствием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роста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протестантизма</a:t>
            </a:r>
            <a:r>
              <a:rPr lang="en-US" sz="1200" dirty="0">
                <a:solidFill>
                  <a:srgbClr val="FFFFFF"/>
                </a:solidFill>
              </a:rPr>
              <a:t> и </a:t>
            </a:r>
            <a:r>
              <a:rPr lang="en-US" sz="1200" dirty="0" err="1">
                <a:solidFill>
                  <a:srgbClr val="FFFFFF"/>
                </a:solidFill>
              </a:rPr>
              <a:t>французского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эгалитаризма</a:t>
            </a:r>
            <a:r>
              <a:rPr lang="en-US" sz="1200" dirty="0">
                <a:solidFill>
                  <a:srgbClr val="FFFFFF"/>
                </a:solidFill>
              </a:rPr>
              <a:t> в </a:t>
            </a:r>
            <a:r>
              <a:rPr lang="en-US" sz="1200" dirty="0" err="1">
                <a:solidFill>
                  <a:srgbClr val="FFFFFF"/>
                </a:solidFill>
              </a:rPr>
              <a:t>Европе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стала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потеря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орденом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множества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европейских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владений</a:t>
            </a:r>
            <a:r>
              <a:rPr lang="en-US" sz="1200" dirty="0">
                <a:solidFill>
                  <a:srgbClr val="FFFFFF"/>
                </a:solidFill>
              </a:rPr>
              <a:t>, </a:t>
            </a:r>
            <a:r>
              <a:rPr lang="en-US" sz="1200" dirty="0" err="1">
                <a:solidFill>
                  <a:srgbClr val="FFFFFF"/>
                </a:solidFill>
              </a:rPr>
              <a:t>однако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орден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продолжил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существование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на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Мальте</a:t>
            </a:r>
            <a:r>
              <a:rPr lang="en-US" sz="1200" dirty="0">
                <a:solidFill>
                  <a:srgbClr val="FFFFFF"/>
                </a:solidFill>
              </a:rPr>
              <a:t>. </a:t>
            </a:r>
          </a:p>
          <a:p>
            <a:pPr algn="just" defTabSz="914400"/>
            <a:endParaRPr lang="en-US" sz="1200" dirty="0">
              <a:solidFill>
                <a:srgbClr val="FFFFFF"/>
              </a:solidFill>
            </a:endParaRPr>
          </a:p>
          <a:p>
            <a:pPr algn="just" defTabSz="914400"/>
            <a:r>
              <a:rPr lang="en-US" sz="1200" dirty="0" err="1">
                <a:solidFill>
                  <a:srgbClr val="FFFFFF"/>
                </a:solidFill>
              </a:rPr>
              <a:t>Крепость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госпитальеров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на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Мальте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была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захвачена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Наполеоном</a:t>
            </a:r>
            <a:r>
              <a:rPr lang="en-US" sz="1200" dirty="0">
                <a:solidFill>
                  <a:srgbClr val="FFFFFF"/>
                </a:solidFill>
              </a:rPr>
              <a:t> в 1798 </a:t>
            </a:r>
            <a:r>
              <a:rPr lang="en-US" sz="1200" dirty="0" err="1">
                <a:solidFill>
                  <a:srgbClr val="FFFFFF"/>
                </a:solidFill>
              </a:rPr>
              <a:t>году</a:t>
            </a:r>
            <a:r>
              <a:rPr lang="en-US" sz="1200" dirty="0">
                <a:solidFill>
                  <a:srgbClr val="FFFFFF"/>
                </a:solidFill>
              </a:rPr>
              <a:t> в </a:t>
            </a:r>
            <a:r>
              <a:rPr lang="en-US" sz="1200" dirty="0" err="1">
                <a:solidFill>
                  <a:srgbClr val="FFFFFF"/>
                </a:solidFill>
              </a:rPr>
              <a:t>ходе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экспедиции</a:t>
            </a:r>
            <a:r>
              <a:rPr lang="en-US" sz="1200" dirty="0">
                <a:solidFill>
                  <a:srgbClr val="FFFFFF"/>
                </a:solidFill>
              </a:rPr>
              <a:t> в </a:t>
            </a:r>
            <a:r>
              <a:rPr lang="en-US" sz="1200" dirty="0" err="1">
                <a:solidFill>
                  <a:srgbClr val="FFFFFF"/>
                </a:solidFill>
              </a:rPr>
              <a:t>Египет</a:t>
            </a:r>
            <a:r>
              <a:rPr lang="en-US" sz="1200" dirty="0">
                <a:solidFill>
                  <a:srgbClr val="FFFFFF"/>
                </a:solidFill>
              </a:rPr>
              <a:t>. </a:t>
            </a:r>
            <a:r>
              <a:rPr lang="en-US" sz="1200" dirty="0" err="1">
                <a:solidFill>
                  <a:srgbClr val="FFFFFF"/>
                </a:solidFill>
              </a:rPr>
              <a:t>Госпитальеры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были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разогнаны</a:t>
            </a:r>
            <a:r>
              <a:rPr lang="en-US" sz="1200" dirty="0">
                <a:solidFill>
                  <a:srgbClr val="FFFFFF"/>
                </a:solidFill>
              </a:rPr>
              <a:t>, </a:t>
            </a:r>
            <a:r>
              <a:rPr lang="en-US" sz="1200" dirty="0" err="1">
                <a:solidFill>
                  <a:srgbClr val="FFFFFF"/>
                </a:solidFill>
              </a:rPr>
              <a:t>однако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орден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продолжал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существовать</a:t>
            </a:r>
            <a:r>
              <a:rPr lang="en-US" sz="1200" dirty="0">
                <a:solidFill>
                  <a:srgbClr val="FFFFFF"/>
                </a:solidFill>
              </a:rPr>
              <a:t>, </a:t>
            </a:r>
            <a:r>
              <a:rPr lang="en-US" sz="1200" dirty="0" err="1">
                <a:solidFill>
                  <a:srgbClr val="FFFFFF"/>
                </a:solidFill>
              </a:rPr>
              <a:t>ведя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переговоры</a:t>
            </a:r>
            <a:r>
              <a:rPr lang="en-US" sz="1200" dirty="0">
                <a:solidFill>
                  <a:srgbClr val="FFFFFF"/>
                </a:solidFill>
              </a:rPr>
              <a:t> с </a:t>
            </a:r>
            <a:r>
              <a:rPr lang="en-US" sz="1200" dirty="0" err="1">
                <a:solidFill>
                  <a:srgbClr val="FFFFFF"/>
                </a:solidFill>
              </a:rPr>
              <a:t>европейскими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правительствами</a:t>
            </a:r>
            <a:r>
              <a:rPr lang="en-US" sz="1200" dirty="0">
                <a:solidFill>
                  <a:srgbClr val="FFFFFF"/>
                </a:solidFill>
              </a:rPr>
              <a:t> о </a:t>
            </a:r>
            <a:r>
              <a:rPr lang="en-US" sz="1200" dirty="0" err="1">
                <a:solidFill>
                  <a:srgbClr val="FFFFFF"/>
                </a:solidFill>
              </a:rPr>
              <a:t>возвращении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былого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могущества</a:t>
            </a:r>
            <a:r>
              <a:rPr lang="en-US" sz="12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BC0E90-1F3E-4F29-904C-2E540E3D49EF}"/>
              </a:ext>
            </a:extLst>
          </p:cNvPr>
          <p:cNvSpPr txBox="1"/>
          <p:nvPr/>
        </p:nvSpPr>
        <p:spPr>
          <a:xfrm>
            <a:off x="506892" y="3646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КРИЗИС ОРДЕНА</a:t>
            </a:r>
          </a:p>
        </p:txBody>
      </p:sp>
    </p:spTree>
    <p:extLst>
      <p:ext uri="{BB962C8B-B14F-4D97-AF65-F5344CB8AC3E}">
        <p14:creationId xmlns:p14="http://schemas.microsoft.com/office/powerpoint/2010/main" val="2944729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Изображение выглядит как внутренний, небо, сиди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82AD829F-8C48-43E0-927A-E2C5175125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7"/>
          <a:stretch/>
        </p:blipFill>
        <p:spPr>
          <a:xfrm>
            <a:off x="-7" y="-8"/>
            <a:ext cx="12192000" cy="6855958"/>
          </a:xfrm>
          <a:prstGeom prst="rect">
            <a:avLst/>
          </a:prstGeom>
        </p:spPr>
      </p:pic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6B8807B-7828-4E42-86D6-939A5397D8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5108" y="-2055"/>
            <a:ext cx="4666892" cy="3481643"/>
          </a:xfrm>
          <a:custGeom>
            <a:avLst/>
            <a:gdLst>
              <a:gd name="connsiteX0" fmla="*/ 144173 w 4666892"/>
              <a:gd name="connsiteY0" fmla="*/ 0 h 3481643"/>
              <a:gd name="connsiteX1" fmla="*/ 4666892 w 4666892"/>
              <a:gd name="connsiteY1" fmla="*/ 0 h 3481643"/>
              <a:gd name="connsiteX2" fmla="*/ 4666892 w 4666892"/>
              <a:gd name="connsiteY2" fmla="*/ 2512390 h 3481643"/>
              <a:gd name="connsiteX3" fmla="*/ 4657487 w 4666892"/>
              <a:gd name="connsiteY3" fmla="*/ 2524968 h 3481643"/>
              <a:gd name="connsiteX4" fmla="*/ 2628900 w 4666892"/>
              <a:gd name="connsiteY4" fmla="*/ 3481643 h 3481643"/>
              <a:gd name="connsiteX5" fmla="*/ 0 w 4666892"/>
              <a:gd name="connsiteY5" fmla="*/ 852743 h 3481643"/>
              <a:gd name="connsiteX6" fmla="*/ 118190 w 4666892"/>
              <a:gd name="connsiteY6" fmla="*/ 70989 h 3481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6892" h="3481643">
                <a:moveTo>
                  <a:pt x="144173" y="0"/>
                </a:moveTo>
                <a:lnTo>
                  <a:pt x="4666892" y="0"/>
                </a:lnTo>
                <a:lnTo>
                  <a:pt x="4666892" y="2512390"/>
                </a:lnTo>
                <a:lnTo>
                  <a:pt x="4657487" y="2524968"/>
                </a:lnTo>
                <a:cubicBezTo>
                  <a:pt x="4175308" y="3109233"/>
                  <a:pt x="3445594" y="3481643"/>
                  <a:pt x="2628900" y="3481643"/>
                </a:cubicBezTo>
                <a:cubicBezTo>
                  <a:pt x="1176999" y="3481643"/>
                  <a:pt x="0" y="2304644"/>
                  <a:pt x="0" y="852743"/>
                </a:cubicBezTo>
                <a:cubicBezTo>
                  <a:pt x="0" y="580512"/>
                  <a:pt x="41379" y="317945"/>
                  <a:pt x="118190" y="70989"/>
                </a:cubicBezTo>
                <a:close/>
              </a:path>
            </a:pathLst>
          </a:cu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Рисунок 8" descr="Изображение выглядит как здание, носит, человек, красны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78FF509F-C13A-41E2-A572-8D8BD306BF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1764"/>
          <a:stretch/>
        </p:blipFill>
        <p:spPr>
          <a:xfrm>
            <a:off x="7689829" y="-2055"/>
            <a:ext cx="4502173" cy="3316924"/>
          </a:xfrm>
          <a:custGeom>
            <a:avLst/>
            <a:gdLst>
              <a:gd name="connsiteX0" fmla="*/ 154695 w 4502173"/>
              <a:gd name="connsiteY0" fmla="*/ 0 h 3316924"/>
              <a:gd name="connsiteX1" fmla="*/ 4502173 w 4502173"/>
              <a:gd name="connsiteY1" fmla="*/ 0 h 3316924"/>
              <a:gd name="connsiteX2" fmla="*/ 4502173 w 4502173"/>
              <a:gd name="connsiteY2" fmla="*/ 2237639 h 3316924"/>
              <a:gd name="connsiteX3" fmla="*/ 4365663 w 4502173"/>
              <a:gd name="connsiteY3" fmla="*/ 2420191 h 3316924"/>
              <a:gd name="connsiteX4" fmla="*/ 2464181 w 4502173"/>
              <a:gd name="connsiteY4" fmla="*/ 3316924 h 3316924"/>
              <a:gd name="connsiteX5" fmla="*/ 0 w 4502173"/>
              <a:gd name="connsiteY5" fmla="*/ 852743 h 3316924"/>
              <a:gd name="connsiteX6" fmla="*/ 110786 w 4502173"/>
              <a:gd name="connsiteY6" fmla="*/ 119971 h 3316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316924">
                <a:moveTo>
                  <a:pt x="154695" y="0"/>
                </a:moveTo>
                <a:lnTo>
                  <a:pt x="4502173" y="0"/>
                </a:lnTo>
                <a:lnTo>
                  <a:pt x="4502173" y="2237639"/>
                </a:lnTo>
                <a:lnTo>
                  <a:pt x="4365663" y="2420191"/>
                </a:lnTo>
                <a:cubicBezTo>
                  <a:pt x="3913696" y="2967849"/>
                  <a:pt x="3229704" y="3316924"/>
                  <a:pt x="2464181" y="3316924"/>
                </a:cubicBezTo>
                <a:cubicBezTo>
                  <a:pt x="1103251" y="3316924"/>
                  <a:pt x="0" y="2213673"/>
                  <a:pt x="0" y="852743"/>
                </a:cubicBezTo>
                <a:cubicBezTo>
                  <a:pt x="0" y="597569"/>
                  <a:pt x="38787" y="351454"/>
                  <a:pt x="110786" y="119971"/>
                </a:cubicBezTo>
                <a:close/>
              </a:path>
            </a:pathLst>
          </a:custGeom>
        </p:spPr>
      </p:pic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648F5915-2CE1-4F74-88C5-D4366893D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4737" y="3918051"/>
            <a:ext cx="3587263" cy="2939948"/>
          </a:xfrm>
          <a:custGeom>
            <a:avLst/>
            <a:gdLst>
              <a:gd name="connsiteX0" fmla="*/ 2070613 w 3587263"/>
              <a:gd name="connsiteY0" fmla="*/ 0 h 2939948"/>
              <a:gd name="connsiteX1" fmla="*/ 3534758 w 3587263"/>
              <a:gd name="connsiteY1" fmla="*/ 606469 h 2939948"/>
              <a:gd name="connsiteX2" fmla="*/ 3587263 w 3587263"/>
              <a:gd name="connsiteY2" fmla="*/ 664240 h 2939948"/>
              <a:gd name="connsiteX3" fmla="*/ 3587263 w 3587263"/>
              <a:gd name="connsiteY3" fmla="*/ 2939948 h 2939948"/>
              <a:gd name="connsiteX4" fmla="*/ 193241 w 3587263"/>
              <a:gd name="connsiteY4" fmla="*/ 2939948 h 2939948"/>
              <a:gd name="connsiteX5" fmla="*/ 162719 w 3587263"/>
              <a:gd name="connsiteY5" fmla="*/ 2876589 h 2939948"/>
              <a:gd name="connsiteX6" fmla="*/ 0 w 3587263"/>
              <a:gd name="connsiteY6" fmla="*/ 2070613 h 2939948"/>
              <a:gd name="connsiteX7" fmla="*/ 2070613 w 3587263"/>
              <a:gd name="connsiteY7" fmla="*/ 0 h 293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7263" h="2939948">
                <a:moveTo>
                  <a:pt x="2070613" y="0"/>
                </a:moveTo>
                <a:cubicBezTo>
                  <a:pt x="2642397" y="0"/>
                  <a:pt x="3160050" y="231761"/>
                  <a:pt x="3534758" y="606469"/>
                </a:cubicBezTo>
                <a:lnTo>
                  <a:pt x="3587263" y="664240"/>
                </a:lnTo>
                <a:lnTo>
                  <a:pt x="3587263" y="2939948"/>
                </a:lnTo>
                <a:lnTo>
                  <a:pt x="193241" y="2939948"/>
                </a:lnTo>
                <a:lnTo>
                  <a:pt x="162719" y="2876589"/>
                </a:lnTo>
                <a:cubicBezTo>
                  <a:pt x="57940" y="2628865"/>
                  <a:pt x="0" y="2356505"/>
                  <a:pt x="0" y="2070613"/>
                </a:cubicBezTo>
                <a:cubicBezTo>
                  <a:pt x="0" y="927045"/>
                  <a:pt x="927045" y="0"/>
                  <a:pt x="2070613" y="0"/>
                </a:cubicBezTo>
                <a:close/>
              </a:path>
            </a:pathLst>
          </a:cu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 descr="Изображение выглядит как человек, музыка, мужчина, костюм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CA5501BC-01B7-4A62-9F48-3CE683CAC2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" r="17936" b="4"/>
          <a:stretch/>
        </p:blipFill>
        <p:spPr>
          <a:xfrm>
            <a:off x="8768834" y="4082148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8AD23D-1895-4FAA-9F80-9E45774B0FAB}"/>
              </a:ext>
            </a:extLst>
          </p:cNvPr>
          <p:cNvSpPr txBox="1"/>
          <p:nvPr/>
        </p:nvSpPr>
        <p:spPr>
          <a:xfrm>
            <a:off x="805542" y="2355012"/>
            <a:ext cx="6382657" cy="395089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just" defTabSz="914400"/>
            <a:r>
              <a:rPr lang="en-US" sz="1400" dirty="0" err="1"/>
              <a:t>Российский</a:t>
            </a:r>
            <a:r>
              <a:rPr lang="en-US" sz="1400" dirty="0"/>
              <a:t> </a:t>
            </a:r>
            <a:r>
              <a:rPr lang="en-US" sz="1400" dirty="0" err="1"/>
              <a:t>император</a:t>
            </a:r>
            <a:r>
              <a:rPr lang="en-US" sz="1400" dirty="0"/>
              <a:t> </a:t>
            </a:r>
            <a:r>
              <a:rPr lang="en-US" sz="1400" dirty="0" err="1"/>
              <a:t>Павел</a:t>
            </a:r>
            <a:r>
              <a:rPr lang="en-US" sz="1400" dirty="0"/>
              <a:t> I, </a:t>
            </a:r>
            <a:r>
              <a:rPr lang="en-US" sz="1400" dirty="0" err="1"/>
              <a:t>предоставил</a:t>
            </a:r>
            <a:r>
              <a:rPr lang="en-US" sz="1400" dirty="0"/>
              <a:t> </a:t>
            </a:r>
            <a:r>
              <a:rPr lang="en-US" sz="1400" dirty="0" err="1"/>
              <a:t>большинству</a:t>
            </a:r>
            <a:r>
              <a:rPr lang="en-US" sz="1400" dirty="0"/>
              <a:t> </a:t>
            </a:r>
            <a:r>
              <a:rPr lang="en-US" sz="1400" dirty="0" err="1"/>
              <a:t>госпитальеров</a:t>
            </a:r>
            <a:r>
              <a:rPr lang="en-US" sz="1400" dirty="0"/>
              <a:t> </a:t>
            </a:r>
            <a:r>
              <a:rPr lang="en-US" sz="1400" dirty="0" err="1"/>
              <a:t>убежище</a:t>
            </a:r>
            <a:r>
              <a:rPr lang="en-US" sz="1400" dirty="0"/>
              <a:t> в </a:t>
            </a:r>
            <a:r>
              <a:rPr lang="en-US" sz="1400" dirty="0" err="1"/>
              <a:t>Санкт-Петербурге</a:t>
            </a:r>
            <a:r>
              <a:rPr lang="en-US" sz="1400" dirty="0"/>
              <a:t>. </a:t>
            </a:r>
            <a:r>
              <a:rPr lang="en-US" sz="1400" dirty="0" err="1"/>
              <a:t>Этот</a:t>
            </a:r>
            <a:r>
              <a:rPr lang="en-US" sz="1400" dirty="0"/>
              <a:t> </a:t>
            </a:r>
            <a:r>
              <a:rPr lang="en-US" sz="1400" dirty="0" err="1"/>
              <a:t>акт</a:t>
            </a:r>
            <a:r>
              <a:rPr lang="en-US" sz="1400" dirty="0"/>
              <a:t> </a:t>
            </a:r>
            <a:r>
              <a:rPr lang="en-US" sz="1400" dirty="0" err="1"/>
              <a:t>положил</a:t>
            </a:r>
            <a:r>
              <a:rPr lang="en-US" sz="1400" dirty="0"/>
              <a:t> </a:t>
            </a:r>
            <a:r>
              <a:rPr lang="en-US" sz="1400" dirty="0" err="1"/>
              <a:t>начало</a:t>
            </a:r>
            <a:r>
              <a:rPr lang="en-US" sz="1400" dirty="0"/>
              <a:t> </a:t>
            </a:r>
            <a:r>
              <a:rPr lang="en-US" sz="1400" dirty="0" err="1"/>
              <a:t>существованию</a:t>
            </a:r>
            <a:r>
              <a:rPr lang="en-US" sz="1400" dirty="0"/>
              <a:t> </a:t>
            </a:r>
            <a:r>
              <a:rPr lang="en-US" sz="1400" dirty="0" err="1"/>
              <a:t>ордена</a:t>
            </a:r>
            <a:r>
              <a:rPr lang="en-US" sz="1400" dirty="0"/>
              <a:t> </a:t>
            </a:r>
            <a:r>
              <a:rPr lang="en-US" sz="1400" dirty="0" err="1"/>
              <a:t>госпитальеров</a:t>
            </a:r>
            <a:r>
              <a:rPr lang="en-US" sz="1400" dirty="0"/>
              <a:t> в </a:t>
            </a:r>
            <a:r>
              <a:rPr lang="en-US" sz="1400" dirty="0" err="1"/>
              <a:t>российской</a:t>
            </a:r>
            <a:r>
              <a:rPr lang="en-US" sz="1400" dirty="0"/>
              <a:t> </a:t>
            </a:r>
            <a:r>
              <a:rPr lang="en-US" sz="1400" dirty="0" err="1"/>
              <a:t>традиции</a:t>
            </a:r>
            <a:r>
              <a:rPr lang="en-US" sz="1400" dirty="0"/>
              <a:t>. </a:t>
            </a:r>
            <a:r>
              <a:rPr lang="en-US" sz="1400" dirty="0" err="1"/>
              <a:t>Беглые</a:t>
            </a:r>
            <a:r>
              <a:rPr lang="en-US" sz="1400" dirty="0"/>
              <a:t> </a:t>
            </a:r>
            <a:r>
              <a:rPr lang="en-US" sz="1400" dirty="0" err="1"/>
              <a:t>госпитальеры</a:t>
            </a:r>
            <a:r>
              <a:rPr lang="en-US" sz="1400" dirty="0"/>
              <a:t>, </a:t>
            </a:r>
            <a:r>
              <a:rPr lang="en-US" sz="1400" dirty="0" err="1"/>
              <a:t>находящиеся</a:t>
            </a:r>
            <a:r>
              <a:rPr lang="en-US" sz="1400" dirty="0"/>
              <a:t> в </a:t>
            </a:r>
            <a:r>
              <a:rPr lang="en-US" sz="1400" dirty="0" err="1"/>
              <a:t>Санкт-Петербурге</a:t>
            </a:r>
            <a:r>
              <a:rPr lang="en-US" sz="1400" dirty="0"/>
              <a:t>, </a:t>
            </a:r>
            <a:r>
              <a:rPr lang="en-US" sz="1400" dirty="0" err="1"/>
              <a:t>избрали</a:t>
            </a:r>
            <a:r>
              <a:rPr lang="en-US" sz="1400" dirty="0"/>
              <a:t> </a:t>
            </a:r>
            <a:r>
              <a:rPr lang="en-US" sz="1400" dirty="0" err="1"/>
              <a:t>Павла</a:t>
            </a:r>
            <a:r>
              <a:rPr lang="en-US" sz="1400" dirty="0"/>
              <a:t> I </a:t>
            </a:r>
            <a:r>
              <a:rPr lang="en-US" sz="1400" dirty="0" err="1"/>
              <a:t>великим</a:t>
            </a:r>
            <a:r>
              <a:rPr lang="en-US" sz="1400" dirty="0"/>
              <a:t> </a:t>
            </a:r>
            <a:r>
              <a:rPr lang="en-US" sz="1400" dirty="0" err="1"/>
              <a:t>магистром</a:t>
            </a:r>
            <a:r>
              <a:rPr lang="en-US" sz="1400" dirty="0"/>
              <a:t> </a:t>
            </a:r>
            <a:r>
              <a:rPr lang="en-US" sz="1400" dirty="0" err="1"/>
              <a:t>ордена</a:t>
            </a:r>
            <a:r>
              <a:rPr lang="en-US" sz="1400" dirty="0"/>
              <a:t>. </a:t>
            </a:r>
          </a:p>
          <a:p>
            <a:pPr algn="just" defTabSz="914400"/>
            <a:endParaRPr lang="en-US" sz="1400" dirty="0"/>
          </a:p>
          <a:p>
            <a:pPr algn="just" defTabSz="914400"/>
            <a:r>
              <a:rPr lang="en-US" sz="1400" dirty="0"/>
              <a:t>К </a:t>
            </a:r>
            <a:r>
              <a:rPr lang="en-US" sz="1400" dirty="0" err="1"/>
              <a:t>началу</a:t>
            </a:r>
            <a:r>
              <a:rPr lang="en-US" sz="1400" dirty="0"/>
              <a:t> 19 </a:t>
            </a:r>
            <a:r>
              <a:rPr lang="en-US" sz="1400" dirty="0" err="1"/>
              <a:t>столетия</a:t>
            </a:r>
            <a:r>
              <a:rPr lang="en-US" sz="1400" dirty="0"/>
              <a:t> </a:t>
            </a:r>
            <a:r>
              <a:rPr lang="en-US" sz="1400" dirty="0" err="1"/>
              <a:t>орден</a:t>
            </a:r>
            <a:r>
              <a:rPr lang="en-US" sz="1400" dirty="0"/>
              <a:t> </a:t>
            </a:r>
            <a:r>
              <a:rPr lang="en-US" sz="1400" dirty="0" err="1"/>
              <a:t>был</a:t>
            </a:r>
            <a:r>
              <a:rPr lang="en-US" sz="1400" dirty="0"/>
              <a:t> </a:t>
            </a:r>
            <a:r>
              <a:rPr lang="en-US" sz="1400" dirty="0" err="1"/>
              <a:t>сильно</a:t>
            </a:r>
            <a:r>
              <a:rPr lang="en-US" sz="1400" dirty="0"/>
              <a:t> </a:t>
            </a:r>
            <a:r>
              <a:rPr lang="en-US" sz="1400" dirty="0" err="1"/>
              <a:t>ослаблен</a:t>
            </a:r>
            <a:r>
              <a:rPr lang="en-US" sz="1400" dirty="0"/>
              <a:t> </a:t>
            </a:r>
            <a:r>
              <a:rPr lang="en-US" sz="1400" dirty="0" err="1"/>
              <a:t>потерей</a:t>
            </a:r>
            <a:r>
              <a:rPr lang="en-US" sz="1400" dirty="0"/>
              <a:t> </a:t>
            </a:r>
            <a:r>
              <a:rPr lang="en-US" sz="1400" dirty="0" err="1"/>
              <a:t>приоратов</a:t>
            </a:r>
            <a:r>
              <a:rPr lang="en-US" sz="1400" dirty="0"/>
              <a:t> </a:t>
            </a:r>
            <a:r>
              <a:rPr lang="en-US" sz="1400" dirty="0" err="1"/>
              <a:t>на</a:t>
            </a:r>
            <a:r>
              <a:rPr lang="en-US" sz="1400" dirty="0"/>
              <a:t> </a:t>
            </a:r>
            <a:r>
              <a:rPr lang="en-US" sz="1400" dirty="0" err="1"/>
              <a:t>территории</a:t>
            </a:r>
            <a:r>
              <a:rPr lang="en-US" sz="1400" dirty="0"/>
              <a:t> </a:t>
            </a:r>
            <a:r>
              <a:rPr lang="en-US" sz="1400" dirty="0" err="1"/>
              <a:t>Европы</a:t>
            </a:r>
            <a:r>
              <a:rPr lang="en-US" sz="1400" dirty="0"/>
              <a:t>. </a:t>
            </a:r>
            <a:r>
              <a:rPr lang="en-US" sz="1400" dirty="0" err="1"/>
              <a:t>Всего</a:t>
            </a:r>
            <a:r>
              <a:rPr lang="en-US" sz="1400" dirty="0"/>
              <a:t> </a:t>
            </a:r>
            <a:r>
              <a:rPr lang="en-US" sz="1400" dirty="0" err="1"/>
              <a:t>лишь</a:t>
            </a:r>
            <a:r>
              <a:rPr lang="en-US" sz="1400" dirty="0"/>
              <a:t> 10 % </a:t>
            </a:r>
            <a:r>
              <a:rPr lang="en-US" sz="1400" dirty="0" err="1"/>
              <a:t>доходов</a:t>
            </a:r>
            <a:r>
              <a:rPr lang="en-US" sz="1400" dirty="0"/>
              <a:t> </a:t>
            </a:r>
            <a:r>
              <a:rPr lang="en-US" sz="1400" dirty="0" err="1"/>
              <a:t>орден</a:t>
            </a:r>
            <a:r>
              <a:rPr lang="en-US" sz="1400" dirty="0"/>
              <a:t> </a:t>
            </a:r>
            <a:r>
              <a:rPr lang="en-US" sz="1400" dirty="0" err="1"/>
              <a:t>получал</a:t>
            </a:r>
            <a:r>
              <a:rPr lang="en-US" sz="1400" dirty="0"/>
              <a:t> </a:t>
            </a:r>
            <a:r>
              <a:rPr lang="en-US" sz="1400" dirty="0" err="1"/>
              <a:t>из</a:t>
            </a:r>
            <a:r>
              <a:rPr lang="en-US" sz="1400" dirty="0"/>
              <a:t> </a:t>
            </a:r>
            <a:r>
              <a:rPr lang="en-US" sz="1400" dirty="0" err="1"/>
              <a:t>традиционных</a:t>
            </a:r>
            <a:r>
              <a:rPr lang="en-US" sz="1400" dirty="0"/>
              <a:t> </a:t>
            </a:r>
            <a:r>
              <a:rPr lang="en-US" sz="1400" dirty="0" err="1"/>
              <a:t>источников</a:t>
            </a:r>
            <a:r>
              <a:rPr lang="en-US" sz="1400" dirty="0"/>
              <a:t> в </a:t>
            </a:r>
            <a:r>
              <a:rPr lang="en-US" sz="1400" dirty="0" err="1"/>
              <a:t>Европе</a:t>
            </a:r>
            <a:r>
              <a:rPr lang="en-US" sz="1400" dirty="0"/>
              <a:t>, </a:t>
            </a:r>
            <a:r>
              <a:rPr lang="en-US" sz="1400" dirty="0" err="1"/>
              <a:t>остальные</a:t>
            </a:r>
            <a:r>
              <a:rPr lang="en-US" sz="1400" dirty="0"/>
              <a:t> 90 % </a:t>
            </a:r>
            <a:r>
              <a:rPr lang="en-US" sz="1400" dirty="0" err="1"/>
              <a:t>доходов</a:t>
            </a:r>
            <a:r>
              <a:rPr lang="en-US" sz="1400" dirty="0"/>
              <a:t> </a:t>
            </a:r>
            <a:r>
              <a:rPr lang="en-US" sz="1400" dirty="0" err="1"/>
              <a:t>до</a:t>
            </a:r>
            <a:r>
              <a:rPr lang="en-US" sz="1400" dirty="0"/>
              <a:t> 1810 </a:t>
            </a:r>
            <a:r>
              <a:rPr lang="en-US" sz="1400" dirty="0" err="1"/>
              <a:t>года</a:t>
            </a:r>
            <a:r>
              <a:rPr lang="en-US" sz="1400" dirty="0"/>
              <a:t>, </a:t>
            </a:r>
            <a:r>
              <a:rPr lang="en-US" sz="1400" dirty="0" err="1"/>
              <a:t>орден</a:t>
            </a:r>
            <a:r>
              <a:rPr lang="en-US" sz="1400" dirty="0"/>
              <a:t> </a:t>
            </a:r>
            <a:r>
              <a:rPr lang="en-US" sz="1400" dirty="0" err="1"/>
              <a:t>получал</a:t>
            </a:r>
            <a:r>
              <a:rPr lang="en-US" sz="1400" dirty="0"/>
              <a:t> </a:t>
            </a:r>
            <a:r>
              <a:rPr lang="en-US" sz="1400" dirty="0" err="1"/>
              <a:t>от</a:t>
            </a:r>
            <a:r>
              <a:rPr lang="en-US" sz="1400" dirty="0"/>
              <a:t> </a:t>
            </a:r>
            <a:r>
              <a:rPr lang="en-US" sz="1400" dirty="0" err="1"/>
              <a:t>российского</a:t>
            </a:r>
            <a:r>
              <a:rPr lang="en-US" sz="1400" dirty="0"/>
              <a:t> </a:t>
            </a:r>
            <a:r>
              <a:rPr lang="en-US" sz="1400" dirty="0" err="1"/>
              <a:t>великого</a:t>
            </a:r>
            <a:r>
              <a:rPr lang="en-US" sz="1400" dirty="0"/>
              <a:t> </a:t>
            </a:r>
            <a:r>
              <a:rPr lang="en-US" sz="1400" dirty="0" err="1"/>
              <a:t>приората</a:t>
            </a:r>
            <a:r>
              <a:rPr lang="en-US" sz="1400" dirty="0"/>
              <a:t>. </a:t>
            </a:r>
          </a:p>
          <a:p>
            <a:pPr algn="just" defTabSz="914400"/>
            <a:endParaRPr lang="en-US" sz="1400" dirty="0"/>
          </a:p>
          <a:p>
            <a:pPr algn="just" defTabSz="914400"/>
            <a:r>
              <a:rPr lang="en-US" sz="1400" dirty="0"/>
              <a:t>В </a:t>
            </a:r>
            <a:r>
              <a:rPr lang="en-US" sz="1400" dirty="0" err="1"/>
              <a:t>это</a:t>
            </a:r>
            <a:r>
              <a:rPr lang="en-US" sz="1400" dirty="0"/>
              <a:t> </a:t>
            </a:r>
            <a:r>
              <a:rPr lang="en-US" sz="1400" dirty="0" err="1"/>
              <a:t>время</a:t>
            </a:r>
            <a:r>
              <a:rPr lang="en-US" sz="1400" dirty="0"/>
              <a:t> </a:t>
            </a:r>
            <a:r>
              <a:rPr lang="en-US" sz="1400" dirty="0" err="1"/>
              <a:t>можно</a:t>
            </a:r>
            <a:r>
              <a:rPr lang="en-US" sz="1400" dirty="0"/>
              <a:t> </a:t>
            </a:r>
            <a:r>
              <a:rPr lang="en-US" sz="1400" dirty="0" err="1"/>
              <a:t>говорить</a:t>
            </a:r>
            <a:r>
              <a:rPr lang="en-US" sz="1400" dirty="0"/>
              <a:t> о </a:t>
            </a:r>
            <a:r>
              <a:rPr lang="en-US" sz="1400" dirty="0" err="1"/>
              <a:t>возрождении</a:t>
            </a:r>
            <a:r>
              <a:rPr lang="en-US" sz="1400" dirty="0"/>
              <a:t> </a:t>
            </a:r>
            <a:r>
              <a:rPr lang="en-US" sz="1400" dirty="0" err="1"/>
              <a:t>ордена</a:t>
            </a:r>
            <a:r>
              <a:rPr lang="en-US" sz="1400" dirty="0"/>
              <a:t> в </a:t>
            </a:r>
            <a:r>
              <a:rPr lang="en-US" sz="1400" dirty="0" err="1"/>
              <a:t>качестве</a:t>
            </a:r>
            <a:r>
              <a:rPr lang="en-US" sz="1400" dirty="0"/>
              <a:t> </a:t>
            </a:r>
            <a:r>
              <a:rPr lang="en-US" sz="1400" dirty="0" err="1"/>
              <a:t>гуманитарной</a:t>
            </a:r>
            <a:r>
              <a:rPr lang="en-US" sz="1400" dirty="0"/>
              <a:t> и </a:t>
            </a:r>
            <a:r>
              <a:rPr lang="en-US" sz="1400" dirty="0" err="1"/>
              <a:t>религиозной</a:t>
            </a:r>
            <a:r>
              <a:rPr lang="en-US" sz="1400" dirty="0"/>
              <a:t> </a:t>
            </a:r>
            <a:r>
              <a:rPr lang="en-US" sz="1400" dirty="0" err="1"/>
              <a:t>организации</a:t>
            </a:r>
            <a:r>
              <a:rPr lang="en-US" sz="1400" dirty="0"/>
              <a:t>. </a:t>
            </a:r>
            <a:r>
              <a:rPr lang="en-US" sz="1400" dirty="0" err="1"/>
              <a:t>Медицинская</a:t>
            </a:r>
            <a:r>
              <a:rPr lang="en-US" sz="1400" dirty="0"/>
              <a:t> </a:t>
            </a:r>
            <a:r>
              <a:rPr lang="en-US" sz="1400" dirty="0" err="1"/>
              <a:t>деятельность</a:t>
            </a:r>
            <a:r>
              <a:rPr lang="en-US" sz="1400" dirty="0"/>
              <a:t>, </a:t>
            </a:r>
            <a:r>
              <a:rPr lang="en-US" sz="1400" dirty="0" err="1"/>
              <a:t>изначальное</a:t>
            </a:r>
            <a:r>
              <a:rPr lang="en-US" sz="1400" dirty="0"/>
              <a:t> </a:t>
            </a:r>
            <a:r>
              <a:rPr lang="en-US" sz="1400" dirty="0" err="1"/>
              <a:t>занятие</a:t>
            </a:r>
            <a:r>
              <a:rPr lang="en-US" sz="1400" dirty="0"/>
              <a:t> </a:t>
            </a:r>
            <a:r>
              <a:rPr lang="en-US" sz="1400" dirty="0" err="1"/>
              <a:t>ордена</a:t>
            </a:r>
            <a:r>
              <a:rPr lang="en-US" sz="1400" dirty="0"/>
              <a:t>, </a:t>
            </a:r>
            <a:r>
              <a:rPr lang="en-US" sz="1400" dirty="0" err="1"/>
              <a:t>вновь</a:t>
            </a:r>
            <a:r>
              <a:rPr lang="en-US" sz="1400" dirty="0"/>
              <a:t> </a:t>
            </a:r>
            <a:r>
              <a:rPr lang="en-US" sz="1400" dirty="0" err="1"/>
              <a:t>стала</a:t>
            </a:r>
            <a:r>
              <a:rPr lang="en-US" sz="1400" dirty="0"/>
              <a:t> </a:t>
            </a:r>
            <a:r>
              <a:rPr lang="en-US" sz="1400" dirty="0" err="1"/>
              <a:t>главной</a:t>
            </a:r>
            <a:r>
              <a:rPr lang="en-US" sz="1400" dirty="0"/>
              <a:t> </a:t>
            </a:r>
            <a:r>
              <a:rPr lang="en-US" sz="1400" dirty="0" err="1"/>
              <a:t>заботой</a:t>
            </a:r>
            <a:r>
              <a:rPr lang="en-US" sz="1400" dirty="0"/>
              <a:t> </a:t>
            </a:r>
            <a:r>
              <a:rPr lang="en-US" sz="1400" dirty="0" err="1"/>
              <a:t>госпитальеров</a:t>
            </a:r>
            <a:r>
              <a:rPr lang="en-US" sz="1400" dirty="0"/>
              <a:t>. </a:t>
            </a:r>
            <a:r>
              <a:rPr lang="en-US" sz="1400" dirty="0" err="1"/>
              <a:t>Медицинская</a:t>
            </a:r>
            <a:r>
              <a:rPr lang="en-US" sz="1400" dirty="0"/>
              <a:t>, а </a:t>
            </a:r>
            <a:r>
              <a:rPr lang="en-US" sz="1400" dirty="0" err="1"/>
              <a:t>также</a:t>
            </a:r>
            <a:r>
              <a:rPr lang="en-US" sz="1400" dirty="0"/>
              <a:t> </a:t>
            </a:r>
            <a:r>
              <a:rPr lang="en-US" sz="1400" dirty="0" err="1"/>
              <a:t>благотворительная</a:t>
            </a:r>
            <a:r>
              <a:rPr lang="en-US" sz="1400" dirty="0"/>
              <a:t> </a:t>
            </a:r>
            <a:r>
              <a:rPr lang="en-US" sz="1400" dirty="0" err="1"/>
              <a:t>деятельность</a:t>
            </a:r>
            <a:r>
              <a:rPr lang="en-US" sz="1400" dirty="0"/>
              <a:t>, </a:t>
            </a:r>
            <a:r>
              <a:rPr lang="en-US" sz="1400" dirty="0" err="1"/>
              <a:t>предпринятая</a:t>
            </a:r>
            <a:r>
              <a:rPr lang="en-US" sz="1400" dirty="0"/>
              <a:t> </a:t>
            </a:r>
            <a:r>
              <a:rPr lang="en-US" sz="1400" dirty="0" err="1"/>
              <a:t>орденом</a:t>
            </a:r>
            <a:r>
              <a:rPr lang="en-US" sz="1400" dirty="0"/>
              <a:t> в </a:t>
            </a:r>
            <a:r>
              <a:rPr lang="en-US" sz="1400" dirty="0" err="1"/>
              <a:t>незначительных</a:t>
            </a:r>
            <a:r>
              <a:rPr lang="en-US" sz="1400" dirty="0"/>
              <a:t> </a:t>
            </a:r>
            <a:r>
              <a:rPr lang="en-US" sz="1400" dirty="0" err="1"/>
              <a:t>масштабах</a:t>
            </a:r>
            <a:r>
              <a:rPr lang="en-US" sz="1400" dirty="0"/>
              <a:t> в </a:t>
            </a:r>
            <a:r>
              <a:rPr lang="en-US" sz="1400" dirty="0" err="1"/>
              <a:t>ходе</a:t>
            </a:r>
            <a:r>
              <a:rPr lang="en-US" sz="1400" dirty="0"/>
              <a:t> </a:t>
            </a:r>
            <a:r>
              <a:rPr lang="en-US" sz="1400" dirty="0" err="1"/>
              <a:t>первой</a:t>
            </a:r>
            <a:r>
              <a:rPr lang="en-US" sz="1400" dirty="0"/>
              <a:t> </a:t>
            </a:r>
            <a:r>
              <a:rPr lang="en-US" sz="1400" dirty="0" err="1"/>
              <a:t>мировой</a:t>
            </a:r>
            <a:r>
              <a:rPr lang="en-US" sz="1400" dirty="0"/>
              <a:t> </a:t>
            </a:r>
            <a:r>
              <a:rPr lang="en-US" sz="1400" dirty="0" err="1"/>
              <a:t>войны</a:t>
            </a:r>
            <a:r>
              <a:rPr lang="en-US" sz="1400" dirty="0"/>
              <a:t>, </a:t>
            </a:r>
            <a:r>
              <a:rPr lang="en-US" sz="1400" dirty="0" err="1"/>
              <a:t>была</a:t>
            </a:r>
            <a:r>
              <a:rPr lang="en-US" sz="1400" dirty="0"/>
              <a:t> </a:t>
            </a:r>
            <a:r>
              <a:rPr lang="en-US" sz="1400" dirty="0" err="1"/>
              <a:t>значительно</a:t>
            </a:r>
            <a:r>
              <a:rPr lang="en-US" sz="1400" dirty="0"/>
              <a:t> </a:t>
            </a:r>
            <a:r>
              <a:rPr lang="en-US" sz="1400" dirty="0" err="1"/>
              <a:t>интенсифицирована</a:t>
            </a:r>
            <a:r>
              <a:rPr lang="en-US" sz="1400" dirty="0"/>
              <a:t> и </a:t>
            </a:r>
            <a:r>
              <a:rPr lang="en-US" sz="1400" dirty="0" err="1"/>
              <a:t>увеличена</a:t>
            </a:r>
            <a:r>
              <a:rPr lang="en-US" sz="1400" dirty="0"/>
              <a:t> в </a:t>
            </a:r>
            <a:r>
              <a:rPr lang="en-US" sz="1400" dirty="0" err="1"/>
              <a:t>объёмах</a:t>
            </a:r>
            <a:r>
              <a:rPr lang="en-US" sz="1400" dirty="0"/>
              <a:t> в </a:t>
            </a:r>
            <a:r>
              <a:rPr lang="en-US" sz="1400" dirty="0" err="1"/>
              <a:t>ходе</a:t>
            </a:r>
            <a:r>
              <a:rPr lang="en-US" sz="1400" dirty="0"/>
              <a:t> </a:t>
            </a:r>
            <a:r>
              <a:rPr lang="en-US" sz="1400" dirty="0" err="1"/>
              <a:t>второй</a:t>
            </a:r>
            <a:r>
              <a:rPr lang="en-US" sz="1400" dirty="0"/>
              <a:t> </a:t>
            </a:r>
            <a:r>
              <a:rPr lang="en-US" sz="1400" dirty="0" err="1"/>
              <a:t>мировой</a:t>
            </a:r>
            <a:r>
              <a:rPr lang="en-US" sz="1400" dirty="0"/>
              <a:t> </a:t>
            </a:r>
            <a:r>
              <a:rPr lang="en-US" sz="1400" dirty="0" err="1"/>
              <a:t>войны</a:t>
            </a:r>
            <a:r>
              <a:rPr lang="en-US" sz="1400" dirty="0"/>
              <a:t>. В </a:t>
            </a:r>
            <a:r>
              <a:rPr lang="en-US" sz="1400" dirty="0" err="1"/>
              <a:t>Санкт</a:t>
            </a:r>
            <a:r>
              <a:rPr lang="en-US" sz="1400" dirty="0"/>
              <a:t> </a:t>
            </a:r>
            <a:r>
              <a:rPr lang="en-US" sz="1400" dirty="0" err="1"/>
              <a:t>Петербурге</a:t>
            </a:r>
            <a:r>
              <a:rPr lang="en-US" sz="1400" dirty="0"/>
              <a:t>, </a:t>
            </a:r>
            <a:r>
              <a:rPr lang="en-US" sz="1400" dirty="0" err="1"/>
              <a:t>где</a:t>
            </a:r>
            <a:r>
              <a:rPr lang="en-US" sz="1400" dirty="0"/>
              <a:t> </a:t>
            </a:r>
            <a:r>
              <a:rPr lang="en-US" sz="1400" dirty="0" err="1"/>
              <a:t>орден</a:t>
            </a:r>
            <a:r>
              <a:rPr lang="en-US" sz="1400" dirty="0"/>
              <a:t> </a:t>
            </a:r>
            <a:r>
              <a:rPr lang="en-US" sz="1400" dirty="0" err="1"/>
              <a:t>временно</a:t>
            </a:r>
            <a:r>
              <a:rPr lang="en-US" sz="1400" dirty="0"/>
              <a:t> </a:t>
            </a:r>
            <a:r>
              <a:rPr lang="en-US" sz="1400" dirty="0" err="1"/>
              <a:t>находился</a:t>
            </a:r>
            <a:r>
              <a:rPr lang="en-US" sz="1400" dirty="0"/>
              <a:t>, </a:t>
            </a:r>
            <a:r>
              <a:rPr lang="en-US" sz="1400" dirty="0" err="1"/>
              <a:t>ныне</a:t>
            </a:r>
            <a:r>
              <a:rPr lang="en-US" sz="1400" dirty="0"/>
              <a:t> </a:t>
            </a:r>
            <a:r>
              <a:rPr lang="en-US" sz="1400" dirty="0" err="1"/>
              <a:t>находится</a:t>
            </a:r>
            <a:r>
              <a:rPr lang="en-US" sz="1400" dirty="0"/>
              <a:t> </a:t>
            </a:r>
            <a:r>
              <a:rPr lang="en-US" sz="1400" dirty="0" err="1"/>
              <a:t>Санкт-Петербургское</a:t>
            </a:r>
            <a:r>
              <a:rPr lang="en-US" sz="1400" dirty="0"/>
              <a:t> </a:t>
            </a:r>
            <a:r>
              <a:rPr lang="en-US" sz="1400" dirty="0" err="1"/>
              <a:t>суворовское</a:t>
            </a:r>
            <a:r>
              <a:rPr lang="en-US" sz="1400" dirty="0"/>
              <a:t> </a:t>
            </a:r>
            <a:r>
              <a:rPr lang="en-US" sz="1400" dirty="0" err="1"/>
              <a:t>военное</a:t>
            </a:r>
            <a:r>
              <a:rPr lang="en-US" sz="1400" dirty="0"/>
              <a:t> </a:t>
            </a:r>
            <a:r>
              <a:rPr lang="en-US" sz="1400" dirty="0" err="1"/>
              <a:t>училище</a:t>
            </a:r>
            <a:r>
              <a:rPr lang="en-US" sz="1400" dirty="0"/>
              <a:t>. </a:t>
            </a:r>
          </a:p>
          <a:p>
            <a:pPr algn="just" defTabSz="914400"/>
            <a:endParaRPr lang="en-US" sz="1400" dirty="0"/>
          </a:p>
          <a:p>
            <a:pPr algn="just" defTabSz="914400"/>
            <a:r>
              <a:rPr lang="en-US" sz="1400" dirty="0" err="1"/>
              <a:t>Сегодня</a:t>
            </a:r>
            <a:r>
              <a:rPr lang="en-US" sz="1400" dirty="0"/>
              <a:t> </a:t>
            </a:r>
            <a:r>
              <a:rPr lang="en-US" sz="1400" dirty="0" err="1"/>
              <a:t>штаб-квартира</a:t>
            </a:r>
            <a:r>
              <a:rPr lang="en-US" sz="1400" dirty="0"/>
              <a:t> </a:t>
            </a:r>
            <a:r>
              <a:rPr lang="en-US" sz="1400" dirty="0" err="1"/>
              <a:t>Ордена</a:t>
            </a:r>
            <a:r>
              <a:rPr lang="en-US" sz="1400" dirty="0"/>
              <a:t> </a:t>
            </a:r>
            <a:r>
              <a:rPr lang="en-US" sz="1400" dirty="0" err="1"/>
              <a:t>расположена</a:t>
            </a:r>
            <a:r>
              <a:rPr lang="en-US" sz="1400" dirty="0"/>
              <a:t> в </a:t>
            </a:r>
            <a:r>
              <a:rPr lang="en-US" sz="1400" dirty="0" err="1"/>
              <a:t>Риме</a:t>
            </a:r>
            <a:r>
              <a:rPr lang="en-US" sz="1400" dirty="0"/>
              <a:t>, а </a:t>
            </a:r>
            <a:r>
              <a:rPr lang="en-US" sz="1400" dirty="0" err="1"/>
              <a:t>его</a:t>
            </a:r>
            <a:r>
              <a:rPr lang="en-US" sz="1400" dirty="0"/>
              <a:t> 80-ым </a:t>
            </a:r>
            <a:r>
              <a:rPr lang="en-US" sz="1400" dirty="0" err="1"/>
              <a:t>Великим</a:t>
            </a:r>
            <a:r>
              <a:rPr lang="en-US" sz="1400" dirty="0"/>
              <a:t> </a:t>
            </a:r>
            <a:r>
              <a:rPr lang="en-US" sz="1400" dirty="0" err="1"/>
              <a:t>магистром</a:t>
            </a:r>
            <a:r>
              <a:rPr lang="en-US" sz="1400" dirty="0"/>
              <a:t> </a:t>
            </a:r>
            <a:r>
              <a:rPr lang="en-US" sz="1400" dirty="0" err="1"/>
              <a:t>является</a:t>
            </a:r>
            <a:r>
              <a:rPr lang="en-US" sz="1400" dirty="0"/>
              <a:t> </a:t>
            </a:r>
            <a:r>
              <a:rPr lang="en-US" sz="1400" dirty="0" err="1"/>
              <a:t>Джакомо</a:t>
            </a:r>
            <a:r>
              <a:rPr lang="en-US" sz="1400" dirty="0"/>
              <a:t> </a:t>
            </a:r>
            <a:r>
              <a:rPr lang="en-US" sz="1400" dirty="0" err="1"/>
              <a:t>Далла</a:t>
            </a:r>
            <a:r>
              <a:rPr lang="en-US" sz="1400" dirty="0"/>
              <a:t> </a:t>
            </a:r>
            <a:r>
              <a:rPr lang="en-US" sz="1400" dirty="0" err="1"/>
              <a:t>Торре</a:t>
            </a:r>
            <a:r>
              <a:rPr lang="en-US" sz="1400" dirty="0"/>
              <a:t> </a:t>
            </a:r>
            <a:r>
              <a:rPr lang="en-US" sz="1400" dirty="0" err="1"/>
              <a:t>дель</a:t>
            </a:r>
            <a:r>
              <a:rPr lang="en-US" sz="1400" dirty="0"/>
              <a:t> </a:t>
            </a:r>
            <a:r>
              <a:rPr lang="en-US" sz="1400" dirty="0" err="1"/>
              <a:t>Темпио</a:t>
            </a:r>
            <a:r>
              <a:rPr lang="en-US" sz="1400" dirty="0"/>
              <a:t> </a:t>
            </a:r>
            <a:r>
              <a:rPr lang="en-US" sz="1400" dirty="0" err="1"/>
              <a:t>ди</a:t>
            </a:r>
            <a:r>
              <a:rPr lang="en-US" sz="1400" dirty="0"/>
              <a:t> </a:t>
            </a:r>
            <a:r>
              <a:rPr lang="en-US" sz="1400" dirty="0" err="1"/>
              <a:t>Сангинетто</a:t>
            </a:r>
            <a:r>
              <a:rPr lang="en-US" sz="1400" dirty="0"/>
              <a:t>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BC0E90-1F3E-4F29-904C-2E540E3D49EF}"/>
              </a:ext>
            </a:extLst>
          </p:cNvPr>
          <p:cNvSpPr txBox="1"/>
          <p:nvPr/>
        </p:nvSpPr>
        <p:spPr>
          <a:xfrm>
            <a:off x="801098" y="891464"/>
            <a:ext cx="63871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ОРДЕН В РОССИИ</a:t>
            </a:r>
            <a:r>
              <a:rPr lang="ru-RU" sz="44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И В МИРЕ СЕГОДНЯ</a:t>
            </a:r>
            <a:endParaRPr lang="en-US" sz="4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545575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</TotalTime>
  <Words>802</Words>
  <Application>Microsoft Office PowerPoint</Application>
  <PresentationFormat>Широкоэкранный</PresentationFormat>
  <Paragraphs>36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Metalnikov</dc:creator>
  <cp:lastModifiedBy>Denis Metalnikov</cp:lastModifiedBy>
  <cp:revision>8</cp:revision>
  <dcterms:created xsi:type="dcterms:W3CDTF">2018-06-11T07:22:47Z</dcterms:created>
  <dcterms:modified xsi:type="dcterms:W3CDTF">2018-06-12T11:28:42Z</dcterms:modified>
</cp:coreProperties>
</file>