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3" r:id="rId3"/>
    <p:sldId id="264" r:id="rId4"/>
    <p:sldId id="265" r:id="rId5"/>
    <p:sldId id="26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19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8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43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9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7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83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1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02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62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8A8D6-75D3-4B45-8BCA-E3BC32025DAA}" type="datetimeFigureOut">
              <a:rPr lang="ru-RU" smtClean="0"/>
              <a:t>16.06.2018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84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дание, плавсредство, город, внеш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DDE9A01-1C30-4041-B06B-3C6CF84BB6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3" r="17166" b="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D8AD23D-1895-4FAA-9F80-9E45774B0FAB}"/>
              </a:ext>
            </a:extLst>
          </p:cNvPr>
          <p:cNvSpPr txBox="1"/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1500" dirty="0" err="1"/>
              <a:t>Среди</a:t>
            </a:r>
            <a:r>
              <a:rPr lang="en-US" sz="1500" dirty="0"/>
              <a:t> </a:t>
            </a:r>
            <a:r>
              <a:rPr lang="en-US" sz="1500" dirty="0" err="1"/>
              <a:t>городов</a:t>
            </a:r>
            <a:r>
              <a:rPr lang="en-US" sz="1500" dirty="0"/>
              <a:t> XVI в. </a:t>
            </a:r>
            <a:r>
              <a:rPr lang="en-US" sz="1500" dirty="0" err="1"/>
              <a:t>столица</a:t>
            </a:r>
            <a:r>
              <a:rPr lang="en-US" sz="1500" dirty="0"/>
              <a:t> </a:t>
            </a:r>
            <a:r>
              <a:rPr lang="en-US" sz="1500" dirty="0" err="1"/>
              <a:t>Российского</a:t>
            </a:r>
            <a:r>
              <a:rPr lang="en-US" sz="1500" dirty="0"/>
              <a:t> государства </a:t>
            </a:r>
            <a:r>
              <a:rPr lang="en-US" sz="1500" dirty="0" err="1"/>
              <a:t>Москва</a:t>
            </a:r>
            <a:r>
              <a:rPr lang="en-US" sz="1500" dirty="0"/>
              <a:t> </a:t>
            </a:r>
            <a:r>
              <a:rPr lang="en-US" sz="1500" dirty="0" err="1"/>
              <a:t>занимала</a:t>
            </a:r>
            <a:r>
              <a:rPr lang="en-US" sz="1500" dirty="0"/>
              <a:t> </a:t>
            </a:r>
            <a:r>
              <a:rPr lang="en-US" sz="1500" dirty="0" err="1"/>
              <a:t>особенно</a:t>
            </a:r>
            <a:r>
              <a:rPr lang="en-US" sz="1500" dirty="0"/>
              <a:t> </a:t>
            </a:r>
            <a:r>
              <a:rPr lang="en-US" sz="1500" dirty="0" err="1"/>
              <a:t>значительное</a:t>
            </a:r>
            <a:r>
              <a:rPr lang="en-US" sz="1500" dirty="0"/>
              <a:t> </a:t>
            </a:r>
            <a:r>
              <a:rPr lang="en-US" sz="1500" dirty="0" err="1"/>
              <a:t>место</a:t>
            </a:r>
            <a:r>
              <a:rPr lang="en-US" sz="1500" dirty="0"/>
              <a:t>. </a:t>
            </a:r>
            <a:r>
              <a:rPr lang="en-US" sz="1500" dirty="0" err="1"/>
              <a:t>Город</a:t>
            </a:r>
            <a:r>
              <a:rPr lang="en-US" sz="1500" dirty="0"/>
              <a:t> </a:t>
            </a:r>
            <a:r>
              <a:rPr lang="en-US" sz="1500" dirty="0" err="1"/>
              <a:t>был</a:t>
            </a:r>
            <a:r>
              <a:rPr lang="en-US" sz="1500" dirty="0"/>
              <a:t> </a:t>
            </a:r>
            <a:r>
              <a:rPr lang="en-US" sz="1500" dirty="0" err="1"/>
              <a:t>большим</a:t>
            </a:r>
            <a:r>
              <a:rPr lang="en-US" sz="1500" dirty="0"/>
              <a:t> и </a:t>
            </a:r>
            <a:r>
              <a:rPr lang="en-US" sz="1500" dirty="0" err="1"/>
              <a:t>богатым</a:t>
            </a:r>
            <a:r>
              <a:rPr lang="en-US" sz="1500" dirty="0"/>
              <a:t>. В </a:t>
            </a:r>
            <a:r>
              <a:rPr lang="en-US" sz="1500" dirty="0" err="1"/>
              <a:t>Москве</a:t>
            </a:r>
            <a:r>
              <a:rPr lang="en-US" sz="1500" dirty="0"/>
              <a:t> XVI </a:t>
            </a:r>
            <a:r>
              <a:rPr lang="en-US" sz="1500" dirty="0" err="1"/>
              <a:t>века</a:t>
            </a:r>
            <a:r>
              <a:rPr lang="en-US" sz="1500" dirty="0"/>
              <a:t> </a:t>
            </a:r>
            <a:r>
              <a:rPr lang="en-US" sz="1500" dirty="0" err="1"/>
              <a:t>проживало</a:t>
            </a:r>
            <a:r>
              <a:rPr lang="en-US" sz="1500" dirty="0"/>
              <a:t> </a:t>
            </a:r>
            <a:r>
              <a:rPr lang="en-US" sz="1500" dirty="0" err="1"/>
              <a:t>около</a:t>
            </a:r>
            <a:r>
              <a:rPr lang="en-US" sz="1500" dirty="0"/>
              <a:t> 100 </a:t>
            </a:r>
            <a:r>
              <a:rPr lang="en-US" sz="1500" dirty="0" err="1"/>
              <a:t>тысяч</a:t>
            </a:r>
            <a:r>
              <a:rPr lang="en-US" sz="1500" dirty="0"/>
              <a:t> </a:t>
            </a:r>
            <a:r>
              <a:rPr lang="en-US" sz="1500" dirty="0" err="1"/>
              <a:t>жителей</a:t>
            </a:r>
            <a:r>
              <a:rPr lang="en-US" sz="1500" dirty="0"/>
              <a:t>. </a:t>
            </a:r>
            <a:r>
              <a:rPr lang="en-US" sz="1500" dirty="0" err="1"/>
              <a:t>Москва</a:t>
            </a:r>
            <a:r>
              <a:rPr lang="en-US" sz="1500" dirty="0"/>
              <a:t> </a:t>
            </a:r>
            <a:r>
              <a:rPr lang="en-US" sz="1500" dirty="0" err="1"/>
              <a:t>являлась</a:t>
            </a:r>
            <a:r>
              <a:rPr lang="en-US" sz="1500" dirty="0"/>
              <a:t> </a:t>
            </a:r>
            <a:r>
              <a:rPr lang="en-US" sz="1500" dirty="0" err="1"/>
              <a:t>центром</a:t>
            </a:r>
            <a:r>
              <a:rPr lang="en-US" sz="1500" dirty="0"/>
              <a:t> </a:t>
            </a:r>
            <a:r>
              <a:rPr lang="en-US" sz="1500" dirty="0" err="1"/>
              <a:t>не</a:t>
            </a:r>
            <a:r>
              <a:rPr lang="en-US" sz="1500" dirty="0"/>
              <a:t> </a:t>
            </a:r>
            <a:r>
              <a:rPr lang="en-US" sz="1500" dirty="0" err="1"/>
              <a:t>только</a:t>
            </a:r>
            <a:r>
              <a:rPr lang="en-US" sz="1500" dirty="0"/>
              <a:t> </a:t>
            </a:r>
            <a:r>
              <a:rPr lang="en-US" sz="1500" dirty="0" err="1"/>
              <a:t>внутренней</a:t>
            </a:r>
            <a:r>
              <a:rPr lang="en-US" sz="1500" dirty="0"/>
              <a:t>, </a:t>
            </a:r>
            <a:r>
              <a:rPr lang="en-US" sz="1500" dirty="0" err="1"/>
              <a:t>но</a:t>
            </a:r>
            <a:r>
              <a:rPr lang="en-US" sz="1500" dirty="0"/>
              <a:t> и </a:t>
            </a:r>
            <a:r>
              <a:rPr lang="en-US" sz="1500" dirty="0" err="1"/>
              <a:t>внешней</a:t>
            </a:r>
            <a:r>
              <a:rPr lang="en-US" sz="1500" dirty="0"/>
              <a:t> </a:t>
            </a:r>
            <a:r>
              <a:rPr lang="en-US" sz="1500" dirty="0" err="1"/>
              <a:t>торговли</a:t>
            </a:r>
            <a:r>
              <a:rPr lang="en-US" sz="1500" dirty="0"/>
              <a:t>. В </a:t>
            </a:r>
            <a:r>
              <a:rPr lang="en-US" sz="1500" dirty="0" err="1"/>
              <a:t>Москву</a:t>
            </a:r>
            <a:r>
              <a:rPr lang="en-US" sz="1500" dirty="0"/>
              <a:t> </a:t>
            </a:r>
            <a:r>
              <a:rPr lang="en-US" sz="1500" dirty="0" err="1"/>
              <a:t>стекались</a:t>
            </a:r>
            <a:r>
              <a:rPr lang="en-US" sz="1500" dirty="0"/>
              <a:t>, </a:t>
            </a:r>
            <a:r>
              <a:rPr lang="en-US" sz="1500" dirty="0" err="1"/>
              <a:t>по</a:t>
            </a:r>
            <a:r>
              <a:rPr lang="en-US" sz="1500" dirty="0"/>
              <a:t> </a:t>
            </a:r>
            <a:r>
              <a:rPr lang="en-US" sz="1500" dirty="0" err="1"/>
              <a:t>свидетельству</a:t>
            </a:r>
            <a:r>
              <a:rPr lang="en-US" sz="1500" dirty="0"/>
              <a:t> </a:t>
            </a:r>
            <a:r>
              <a:rPr lang="en-US" sz="1500" dirty="0" err="1"/>
              <a:t>современника</a:t>
            </a:r>
            <a:r>
              <a:rPr lang="en-US" sz="1500" dirty="0"/>
              <a:t>, «</a:t>
            </a:r>
            <a:r>
              <a:rPr lang="en-US" sz="1500" dirty="0" err="1"/>
              <a:t>купцы</a:t>
            </a:r>
            <a:r>
              <a:rPr lang="en-US" sz="1500" dirty="0"/>
              <a:t> </a:t>
            </a:r>
            <a:r>
              <a:rPr lang="en-US" sz="1500" dirty="0" err="1"/>
              <a:t>иноязычные</a:t>
            </a:r>
            <a:r>
              <a:rPr lang="en-US" sz="1500" dirty="0"/>
              <a:t> — </a:t>
            </a:r>
            <a:r>
              <a:rPr lang="en-US" sz="1500" dirty="0" err="1"/>
              <a:t>турцы</a:t>
            </a:r>
            <a:r>
              <a:rPr lang="en-US" sz="1500" dirty="0"/>
              <a:t> и </a:t>
            </a:r>
            <a:r>
              <a:rPr lang="en-US" sz="1500" dirty="0" err="1"/>
              <a:t>армены</a:t>
            </a:r>
            <a:r>
              <a:rPr lang="en-US" sz="1500" dirty="0"/>
              <a:t> и </a:t>
            </a:r>
            <a:r>
              <a:rPr lang="en-US" sz="1500" dirty="0" err="1"/>
              <a:t>немцы</a:t>
            </a:r>
            <a:r>
              <a:rPr lang="en-US" sz="1500" dirty="0"/>
              <a:t> и </a:t>
            </a:r>
            <a:r>
              <a:rPr lang="en-US" sz="1500" dirty="0" err="1"/>
              <a:t>литва</a:t>
            </a:r>
            <a:r>
              <a:rPr lang="en-US" sz="1500" dirty="0"/>
              <a:t>». В XVI в. в </a:t>
            </a:r>
            <a:r>
              <a:rPr lang="en-US" sz="1500" dirty="0" err="1"/>
              <a:t>Москве</a:t>
            </a:r>
            <a:r>
              <a:rPr lang="en-US" sz="1500" dirty="0"/>
              <a:t> </a:t>
            </a:r>
            <a:r>
              <a:rPr lang="en-US" sz="1500" dirty="0" err="1"/>
              <a:t>были</a:t>
            </a:r>
            <a:r>
              <a:rPr lang="en-US" sz="1500" dirty="0"/>
              <a:t> </a:t>
            </a:r>
            <a:r>
              <a:rPr lang="en-US" sz="1500" dirty="0" err="1"/>
              <a:t>Английский</a:t>
            </a:r>
            <a:r>
              <a:rPr lang="en-US" sz="1500" dirty="0"/>
              <a:t> </a:t>
            </a:r>
            <a:r>
              <a:rPr lang="en-US" sz="1500" dirty="0" err="1"/>
              <a:t>торговый</a:t>
            </a:r>
            <a:r>
              <a:rPr lang="en-US" sz="1500" dirty="0"/>
              <a:t> </a:t>
            </a:r>
            <a:r>
              <a:rPr lang="en-US" sz="1500" dirty="0" err="1"/>
              <a:t>двор</a:t>
            </a:r>
            <a:r>
              <a:rPr lang="en-US" sz="1500" dirty="0"/>
              <a:t>, </a:t>
            </a:r>
            <a:r>
              <a:rPr lang="en-US" sz="1500" dirty="0" err="1"/>
              <a:t>Панский</a:t>
            </a:r>
            <a:r>
              <a:rPr lang="en-US" sz="1500" dirty="0"/>
              <a:t> </a:t>
            </a:r>
            <a:r>
              <a:rPr lang="en-US" sz="1500" dirty="0" err="1"/>
              <a:t>торговый</a:t>
            </a:r>
            <a:r>
              <a:rPr lang="en-US" sz="1500" dirty="0"/>
              <a:t> </a:t>
            </a:r>
            <a:r>
              <a:rPr lang="en-US" sz="1500" dirty="0" err="1"/>
              <a:t>двор</a:t>
            </a:r>
            <a:r>
              <a:rPr lang="en-US" sz="1500" dirty="0"/>
              <a:t> </a:t>
            </a:r>
            <a:r>
              <a:rPr lang="en-US" sz="1500" dirty="0" err="1"/>
              <a:t>для</a:t>
            </a:r>
            <a:r>
              <a:rPr lang="en-US" sz="1500" dirty="0"/>
              <a:t> </a:t>
            </a:r>
            <a:r>
              <a:rPr lang="en-US" sz="1500" dirty="0" err="1"/>
              <a:t>купцов</a:t>
            </a:r>
            <a:r>
              <a:rPr lang="en-US" sz="1500" dirty="0"/>
              <a:t>, </a:t>
            </a:r>
            <a:r>
              <a:rPr lang="en-US" sz="1500" dirty="0" err="1"/>
              <a:t>приезжающих</a:t>
            </a:r>
            <a:r>
              <a:rPr lang="en-US" sz="1500" dirty="0"/>
              <a:t> </a:t>
            </a:r>
            <a:r>
              <a:rPr lang="en-US" sz="1500" dirty="0" err="1"/>
              <a:t>из</a:t>
            </a:r>
            <a:r>
              <a:rPr lang="en-US" sz="1500" dirty="0"/>
              <a:t> </a:t>
            </a:r>
            <a:r>
              <a:rPr lang="en-US" sz="1500" dirty="0" err="1"/>
              <a:t>Литвы</a:t>
            </a:r>
            <a:r>
              <a:rPr lang="en-US" sz="1500" dirty="0"/>
              <a:t> и </a:t>
            </a:r>
            <a:r>
              <a:rPr lang="en-US" sz="1500" dirty="0" err="1"/>
              <a:t>Польши</a:t>
            </a:r>
            <a:r>
              <a:rPr lang="en-US" sz="1500" dirty="0"/>
              <a:t>, и </a:t>
            </a:r>
            <a:r>
              <a:rPr lang="en-US" sz="1500" dirty="0" err="1"/>
              <a:t>Армянский</a:t>
            </a:r>
            <a:r>
              <a:rPr lang="en-US" sz="1500" dirty="0"/>
              <a:t> </a:t>
            </a:r>
            <a:r>
              <a:rPr lang="en-US" sz="1500" dirty="0" err="1"/>
              <a:t>торговый</a:t>
            </a:r>
            <a:r>
              <a:rPr lang="en-US" sz="1500" dirty="0"/>
              <a:t> </a:t>
            </a:r>
            <a:r>
              <a:rPr lang="en-US" sz="1500" dirty="0" err="1"/>
              <a:t>двор</a:t>
            </a:r>
            <a:r>
              <a:rPr lang="en-US" sz="1500" dirty="0"/>
              <a:t> </a:t>
            </a:r>
            <a:r>
              <a:rPr lang="en-US" sz="1500" dirty="0" err="1"/>
              <a:t>для</a:t>
            </a:r>
            <a:r>
              <a:rPr lang="en-US" sz="1500" dirty="0"/>
              <a:t> </a:t>
            </a:r>
            <a:r>
              <a:rPr lang="en-US" sz="1500" dirty="0" err="1"/>
              <a:t>восточных</a:t>
            </a:r>
            <a:r>
              <a:rPr lang="en-US" sz="1500" dirty="0"/>
              <a:t> </a:t>
            </a:r>
            <a:r>
              <a:rPr lang="en-US" sz="1500" dirty="0" err="1"/>
              <a:t>купцов</a:t>
            </a:r>
            <a:r>
              <a:rPr lang="en-US" sz="15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709448" y="1913950"/>
            <a:ext cx="4204137" cy="134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Москва XVI века</a:t>
            </a:r>
          </a:p>
        </p:txBody>
      </p:sp>
    </p:spTree>
    <p:extLst>
      <p:ext uri="{BB962C8B-B14F-4D97-AF65-F5344CB8AC3E}">
        <p14:creationId xmlns:p14="http://schemas.microsoft.com/office/powerpoint/2010/main" val="406417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здание, внешний, город, стары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1D3FBF42-F89F-42E1-9C53-9631AFD0CC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15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8AD23D-1895-4FAA-9F80-9E45774B0FAB}"/>
              </a:ext>
            </a:extLst>
          </p:cNvPr>
          <p:cNvSpPr txBox="1"/>
          <p:nvPr/>
        </p:nvSpPr>
        <p:spPr>
          <a:xfrm>
            <a:off x="838200" y="1825625"/>
            <a:ext cx="37978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XIV </a:t>
            </a:r>
            <a:r>
              <a:rPr lang="en-US" sz="1100" dirty="0" err="1"/>
              <a:t>век</a:t>
            </a:r>
            <a:r>
              <a:rPr lang="en-US" sz="1100" dirty="0"/>
              <a:t> </a:t>
            </a:r>
            <a:r>
              <a:rPr lang="en-US" sz="1100" dirty="0" err="1"/>
              <a:t>был</a:t>
            </a:r>
            <a:r>
              <a:rPr lang="en-US" sz="1100" dirty="0"/>
              <a:t> </a:t>
            </a:r>
            <a:r>
              <a:rPr lang="en-US" sz="1100" dirty="0" err="1"/>
              <a:t>ознаменован</a:t>
            </a:r>
            <a:r>
              <a:rPr lang="en-US" sz="1100" dirty="0"/>
              <a:t> </a:t>
            </a:r>
            <a:r>
              <a:rPr lang="en-US" sz="1100" dirty="0" err="1"/>
              <a:t>большими</a:t>
            </a:r>
            <a:r>
              <a:rPr lang="en-US" sz="1100" dirty="0"/>
              <a:t> </a:t>
            </a:r>
            <a:r>
              <a:rPr lang="en-US" sz="1100" dirty="0" err="1"/>
              <a:t>успехами</a:t>
            </a:r>
            <a:r>
              <a:rPr lang="en-US" sz="1100" dirty="0"/>
              <a:t> </a:t>
            </a:r>
            <a:r>
              <a:rPr lang="en-US" sz="1100" dirty="0" err="1"/>
              <a:t>во</a:t>
            </a:r>
            <a:r>
              <a:rPr lang="en-US" sz="1100" dirty="0"/>
              <a:t> </a:t>
            </a:r>
            <a:r>
              <a:rPr lang="en-US" sz="1100" dirty="0" err="1"/>
              <a:t>внешней</a:t>
            </a:r>
            <a:r>
              <a:rPr lang="en-US" sz="1100" dirty="0"/>
              <a:t> </a:t>
            </a:r>
            <a:r>
              <a:rPr lang="en-US" sz="1100" dirty="0" err="1"/>
              <a:t>политике</a:t>
            </a:r>
            <a:r>
              <a:rPr lang="en-US" sz="1100" dirty="0"/>
              <a:t> – </a:t>
            </a:r>
            <a:r>
              <a:rPr lang="en-US" sz="1100" dirty="0" err="1"/>
              <a:t>существенно</a:t>
            </a:r>
            <a:r>
              <a:rPr lang="en-US" sz="1100" dirty="0"/>
              <a:t> </a:t>
            </a:r>
            <a:r>
              <a:rPr lang="en-US" sz="1100" dirty="0" err="1"/>
              <a:t>расширилась</a:t>
            </a:r>
            <a:r>
              <a:rPr lang="en-US" sz="1100" dirty="0"/>
              <a:t> </a:t>
            </a:r>
            <a:r>
              <a:rPr lang="en-US" sz="1100" dirty="0" err="1"/>
              <a:t>территория</a:t>
            </a:r>
            <a:r>
              <a:rPr lang="en-US" sz="1100" dirty="0"/>
              <a:t> государства: присоединены </a:t>
            </a:r>
            <a:r>
              <a:rPr lang="en-US" sz="1100" dirty="0" err="1"/>
              <a:t>Казанское</a:t>
            </a:r>
            <a:r>
              <a:rPr lang="en-US" sz="1100" dirty="0"/>
              <a:t> </a:t>
            </a:r>
            <a:r>
              <a:rPr lang="en-US" sz="1100" dirty="0" err="1"/>
              <a:t>ханство</a:t>
            </a:r>
            <a:r>
              <a:rPr lang="en-US" sz="1100" dirty="0"/>
              <a:t>, </a:t>
            </a:r>
            <a:r>
              <a:rPr lang="en-US" sz="1100" dirty="0" err="1"/>
              <a:t>Астраханское</a:t>
            </a:r>
            <a:r>
              <a:rPr lang="en-US" sz="1100" dirty="0"/>
              <a:t> </a:t>
            </a:r>
            <a:r>
              <a:rPr lang="en-US" sz="1100" dirty="0" err="1"/>
              <a:t>ханство</a:t>
            </a:r>
            <a:r>
              <a:rPr lang="en-US" sz="1100" dirty="0"/>
              <a:t>, </a:t>
            </a:r>
            <a:r>
              <a:rPr lang="en-US" sz="1100" dirty="0" err="1"/>
              <a:t>началось</a:t>
            </a:r>
            <a:r>
              <a:rPr lang="en-US" sz="1100" dirty="0"/>
              <a:t> </a:t>
            </a:r>
            <a:r>
              <a:rPr lang="en-US" sz="1100" dirty="0" err="1"/>
              <a:t>покорение</a:t>
            </a:r>
            <a:r>
              <a:rPr lang="en-US" sz="1100" dirty="0"/>
              <a:t> </a:t>
            </a:r>
            <a:r>
              <a:rPr lang="en-US" sz="1100" dirty="0" err="1"/>
              <a:t>Сибири</a:t>
            </a:r>
            <a:r>
              <a:rPr lang="en-US" sz="1100" dirty="0"/>
              <a:t>. </a:t>
            </a:r>
            <a:r>
              <a:rPr lang="en-US" sz="1100" dirty="0" err="1"/>
              <a:t>Москва</a:t>
            </a:r>
            <a:r>
              <a:rPr lang="en-US" sz="1100" dirty="0"/>
              <a:t> </a:t>
            </a:r>
            <a:r>
              <a:rPr lang="en-US" sz="1100" dirty="0" err="1"/>
              <a:t>как</a:t>
            </a:r>
            <a:r>
              <a:rPr lang="en-US" sz="1100" dirty="0"/>
              <a:t> </a:t>
            </a:r>
            <a:r>
              <a:rPr lang="en-US" sz="1100" dirty="0" err="1"/>
              <a:t>столица</a:t>
            </a:r>
            <a:r>
              <a:rPr lang="en-US" sz="1100" dirty="0"/>
              <a:t> государства и </a:t>
            </a:r>
            <a:r>
              <a:rPr lang="en-US" sz="1100" dirty="0" err="1"/>
              <a:t>по</a:t>
            </a:r>
            <a:r>
              <a:rPr lang="en-US" sz="1100" dirty="0"/>
              <a:t> </a:t>
            </a:r>
            <a:r>
              <a:rPr lang="en-US" sz="1100" dirty="0" err="1"/>
              <a:t>сей</a:t>
            </a:r>
            <a:r>
              <a:rPr lang="en-US" sz="1100" dirty="0"/>
              <a:t> </a:t>
            </a:r>
            <a:r>
              <a:rPr lang="en-US" sz="1100" dirty="0" err="1"/>
              <a:t>день</a:t>
            </a:r>
            <a:r>
              <a:rPr lang="en-US" sz="1100" dirty="0"/>
              <a:t> </a:t>
            </a:r>
            <a:r>
              <a:rPr lang="en-US" sz="1100" dirty="0" err="1"/>
              <a:t>отражает</a:t>
            </a:r>
            <a:r>
              <a:rPr lang="en-US" sz="1100" dirty="0"/>
              <a:t> </a:t>
            </a:r>
            <a:r>
              <a:rPr lang="en-US" sz="1100" dirty="0" err="1"/>
              <a:t>победы</a:t>
            </a:r>
            <a:r>
              <a:rPr lang="en-US" sz="1100" dirty="0"/>
              <a:t> </a:t>
            </a:r>
            <a:r>
              <a:rPr lang="en-US" sz="1100" dirty="0" err="1"/>
              <a:t>тех</a:t>
            </a:r>
            <a:r>
              <a:rPr lang="en-US" sz="1100" dirty="0"/>
              <a:t> </a:t>
            </a:r>
            <a:r>
              <a:rPr lang="en-US" sz="1100" dirty="0" err="1"/>
              <a:t>времен</a:t>
            </a:r>
            <a:r>
              <a:rPr lang="en-US" sz="1100" dirty="0"/>
              <a:t>. </a:t>
            </a:r>
            <a:r>
              <a:rPr lang="en-US" sz="1100" dirty="0" err="1"/>
              <a:t>Например</a:t>
            </a:r>
            <a:r>
              <a:rPr lang="en-US" sz="1100" dirty="0"/>
              <a:t>, в </a:t>
            </a:r>
            <a:r>
              <a:rPr lang="en-US" sz="1100" dirty="0" err="1"/>
              <a:t>середине</a:t>
            </a:r>
            <a:r>
              <a:rPr lang="en-US" sz="1100" dirty="0"/>
              <a:t> XVI </a:t>
            </a:r>
            <a:r>
              <a:rPr lang="en-US" sz="1100" dirty="0" err="1"/>
              <a:t>века</a:t>
            </a:r>
            <a:r>
              <a:rPr lang="en-US" sz="1100" dirty="0"/>
              <a:t> </a:t>
            </a:r>
            <a:r>
              <a:rPr lang="en-US" sz="1100" dirty="0" err="1"/>
              <a:t>на</a:t>
            </a:r>
            <a:r>
              <a:rPr lang="en-US" sz="1100" dirty="0"/>
              <a:t> </a:t>
            </a:r>
            <a:r>
              <a:rPr lang="en-US" sz="1100" dirty="0" err="1"/>
              <a:t>Взлобье</a:t>
            </a:r>
            <a:r>
              <a:rPr lang="en-US" sz="1100" dirty="0"/>
              <a:t> </a:t>
            </a:r>
            <a:r>
              <a:rPr lang="en-US" sz="1100" dirty="0" err="1"/>
              <a:t>Троицкой</a:t>
            </a:r>
            <a:r>
              <a:rPr lang="en-US" sz="1100" dirty="0"/>
              <a:t> </a:t>
            </a:r>
            <a:r>
              <a:rPr lang="en-US" sz="1100" dirty="0" err="1"/>
              <a:t>площади</a:t>
            </a:r>
            <a:r>
              <a:rPr lang="en-US" sz="1100" dirty="0"/>
              <a:t> (</a:t>
            </a:r>
            <a:r>
              <a:rPr lang="en-US" sz="1100" dirty="0" err="1"/>
              <a:t>нынешняя</a:t>
            </a:r>
            <a:r>
              <a:rPr lang="en-US" sz="1100" dirty="0"/>
              <a:t> </a:t>
            </a:r>
            <a:r>
              <a:rPr lang="en-US" sz="1100" dirty="0" err="1"/>
              <a:t>Красная</a:t>
            </a:r>
            <a:r>
              <a:rPr lang="en-US" sz="1100" dirty="0"/>
              <a:t> </a:t>
            </a:r>
            <a:r>
              <a:rPr lang="en-US" sz="1100" dirty="0" err="1"/>
              <a:t>площадь</a:t>
            </a:r>
            <a:r>
              <a:rPr lang="en-US" sz="1100" dirty="0"/>
              <a:t>) </a:t>
            </a:r>
            <a:r>
              <a:rPr lang="en-US" sz="1100" dirty="0" err="1"/>
              <a:t>ставились</a:t>
            </a:r>
            <a:r>
              <a:rPr lang="en-US" sz="1100" dirty="0"/>
              <a:t> «</a:t>
            </a:r>
            <a:r>
              <a:rPr lang="en-US" sz="1100" dirty="0" err="1"/>
              <a:t>походные</a:t>
            </a:r>
            <a:r>
              <a:rPr lang="en-US" sz="1100" dirty="0"/>
              <a:t>» </a:t>
            </a:r>
            <a:r>
              <a:rPr lang="en-US" sz="1100" dirty="0" err="1"/>
              <a:t>деревянные</a:t>
            </a:r>
            <a:r>
              <a:rPr lang="en-US" sz="1100" dirty="0"/>
              <a:t> </a:t>
            </a:r>
            <a:r>
              <a:rPr lang="en-US" sz="1100" dirty="0" err="1"/>
              <a:t>церкви</a:t>
            </a:r>
            <a:r>
              <a:rPr lang="en-US" sz="1100" dirty="0"/>
              <a:t> в </a:t>
            </a:r>
            <a:r>
              <a:rPr lang="en-US" sz="1100" dirty="0" err="1"/>
              <a:t>память</a:t>
            </a:r>
            <a:r>
              <a:rPr lang="en-US" sz="1100" dirty="0"/>
              <a:t> </a:t>
            </a:r>
            <a:r>
              <a:rPr lang="en-US" sz="1100" dirty="0" err="1"/>
              <a:t>об</a:t>
            </a:r>
            <a:r>
              <a:rPr lang="en-US" sz="1100" dirty="0"/>
              <a:t> </a:t>
            </a:r>
            <a:r>
              <a:rPr lang="en-US" sz="1100" dirty="0" err="1"/>
              <a:t>одержанных</a:t>
            </a:r>
            <a:r>
              <a:rPr lang="en-US" sz="1100" dirty="0"/>
              <a:t> </a:t>
            </a:r>
            <a:r>
              <a:rPr lang="en-US" sz="1100" dirty="0" err="1"/>
              <a:t>победах</a:t>
            </a:r>
            <a:r>
              <a:rPr lang="en-US" sz="1100" dirty="0"/>
              <a:t>. </a:t>
            </a:r>
            <a:endParaRPr lang="ru-RU" sz="1100" dirty="0"/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1100" dirty="0" err="1"/>
              <a:t>Очередной</a:t>
            </a:r>
            <a:r>
              <a:rPr lang="en-US" sz="1100" dirty="0"/>
              <a:t> </a:t>
            </a:r>
            <a:r>
              <a:rPr lang="en-US" sz="1100" dirty="0" err="1"/>
              <a:t>поход</a:t>
            </a:r>
            <a:r>
              <a:rPr lang="en-US" sz="1100" dirty="0"/>
              <a:t> </a:t>
            </a:r>
            <a:r>
              <a:rPr lang="en-US" sz="1100" dirty="0" err="1"/>
              <a:t>закончился</a:t>
            </a:r>
            <a:r>
              <a:rPr lang="en-US" sz="1100" dirty="0"/>
              <a:t> </a:t>
            </a:r>
            <a:r>
              <a:rPr lang="en-US" sz="1100" dirty="0" err="1"/>
              <a:t>победой</a:t>
            </a:r>
            <a:r>
              <a:rPr lang="en-US" sz="1100" dirty="0"/>
              <a:t> </a:t>
            </a:r>
            <a:r>
              <a:rPr lang="en-US" sz="1100" dirty="0" err="1"/>
              <a:t>над</a:t>
            </a:r>
            <a:r>
              <a:rPr lang="en-US" sz="1100" dirty="0"/>
              <a:t> </a:t>
            </a:r>
            <a:r>
              <a:rPr lang="en-US" sz="1100" dirty="0" err="1"/>
              <a:t>Казанским</a:t>
            </a:r>
            <a:r>
              <a:rPr lang="en-US" sz="1100" dirty="0"/>
              <a:t> </a:t>
            </a:r>
            <a:r>
              <a:rPr lang="en-US" sz="1100" dirty="0" err="1"/>
              <a:t>ханством</a:t>
            </a:r>
            <a:r>
              <a:rPr lang="en-US" sz="1100" dirty="0"/>
              <a:t> и </a:t>
            </a:r>
            <a:r>
              <a:rPr lang="en-US" sz="1100" dirty="0" err="1"/>
              <a:t>присоединением</a:t>
            </a:r>
            <a:r>
              <a:rPr lang="en-US" sz="1100" dirty="0"/>
              <a:t> </a:t>
            </a:r>
            <a:r>
              <a:rPr lang="en-US" sz="1100" dirty="0" err="1"/>
              <a:t>города</a:t>
            </a:r>
            <a:r>
              <a:rPr lang="en-US" sz="1100" dirty="0"/>
              <a:t> к </a:t>
            </a:r>
            <a:r>
              <a:rPr lang="en-US" sz="1100" dirty="0" err="1"/>
              <a:t>Московскому</a:t>
            </a:r>
            <a:r>
              <a:rPr lang="en-US" sz="1100" dirty="0"/>
              <a:t> </a:t>
            </a:r>
            <a:r>
              <a:rPr lang="en-US" sz="1100" dirty="0" err="1"/>
              <a:t>государству</a:t>
            </a:r>
            <a:r>
              <a:rPr lang="en-US" sz="1100" dirty="0"/>
              <a:t>. </a:t>
            </a:r>
            <a:r>
              <a:rPr lang="en-US" sz="1100" dirty="0" err="1"/>
              <a:t>Это</a:t>
            </a:r>
            <a:r>
              <a:rPr lang="en-US" sz="1100" dirty="0"/>
              <a:t> </a:t>
            </a:r>
            <a:r>
              <a:rPr lang="en-US" sz="1100" dirty="0" err="1"/>
              <a:t>случилось</a:t>
            </a:r>
            <a:r>
              <a:rPr lang="en-US" sz="1100" dirty="0"/>
              <a:t> 2 </a:t>
            </a:r>
            <a:r>
              <a:rPr lang="en-US" sz="1100" dirty="0" err="1"/>
              <a:t>октября</a:t>
            </a:r>
            <a:r>
              <a:rPr lang="en-US" sz="1100" dirty="0"/>
              <a:t> 1552 </a:t>
            </a:r>
            <a:r>
              <a:rPr lang="en-US" sz="1100" dirty="0" err="1"/>
              <a:t>года</a:t>
            </a:r>
            <a:r>
              <a:rPr lang="en-US" sz="1100" dirty="0"/>
              <a:t> в </a:t>
            </a:r>
            <a:r>
              <a:rPr lang="en-US" sz="1100" dirty="0" err="1"/>
              <a:t>день</a:t>
            </a:r>
            <a:r>
              <a:rPr lang="en-US" sz="1100" dirty="0"/>
              <a:t> </a:t>
            </a:r>
            <a:r>
              <a:rPr lang="en-US" sz="1100" dirty="0" err="1"/>
              <a:t>памяти</a:t>
            </a:r>
            <a:r>
              <a:rPr lang="en-US" sz="1100" dirty="0"/>
              <a:t> </a:t>
            </a:r>
            <a:r>
              <a:rPr lang="en-US" sz="1100" dirty="0" err="1"/>
              <a:t>Киприана</a:t>
            </a:r>
            <a:r>
              <a:rPr lang="en-US" sz="1100" dirty="0"/>
              <a:t> и </a:t>
            </a:r>
            <a:r>
              <a:rPr lang="en-US" sz="1100" dirty="0" err="1"/>
              <a:t>Иустины</a:t>
            </a:r>
            <a:r>
              <a:rPr lang="en-US" sz="1100" dirty="0"/>
              <a:t>, </a:t>
            </a:r>
            <a:r>
              <a:rPr lang="en-US" sz="1100" dirty="0" err="1"/>
              <a:t>на</a:t>
            </a:r>
            <a:r>
              <a:rPr lang="en-US" sz="1100" dirty="0"/>
              <a:t> </a:t>
            </a:r>
            <a:r>
              <a:rPr lang="en-US" sz="1100" dirty="0" err="1"/>
              <a:t>следующий</a:t>
            </a:r>
            <a:r>
              <a:rPr lang="en-US" sz="1100" dirty="0"/>
              <a:t> </a:t>
            </a:r>
            <a:r>
              <a:rPr lang="en-US" sz="1100" dirty="0" err="1"/>
              <a:t>день</a:t>
            </a:r>
            <a:r>
              <a:rPr lang="en-US" sz="1100" dirty="0"/>
              <a:t> </a:t>
            </a:r>
            <a:r>
              <a:rPr lang="en-US" sz="1100" dirty="0" err="1"/>
              <a:t>после</a:t>
            </a:r>
            <a:r>
              <a:rPr lang="en-US" sz="1100" dirty="0"/>
              <a:t> </a:t>
            </a:r>
            <a:r>
              <a:rPr lang="en-US" sz="1100" dirty="0" err="1"/>
              <a:t>Покрова</a:t>
            </a:r>
            <a:r>
              <a:rPr lang="en-US" sz="1100" dirty="0"/>
              <a:t> </a:t>
            </a:r>
            <a:r>
              <a:rPr lang="en-US" sz="1100" dirty="0" err="1"/>
              <a:t>Пресвятой</a:t>
            </a:r>
            <a:r>
              <a:rPr lang="en-US" sz="1100" dirty="0"/>
              <a:t> </a:t>
            </a:r>
            <a:r>
              <a:rPr lang="en-US" sz="1100" dirty="0" err="1"/>
              <a:t>Богородицы</a:t>
            </a:r>
            <a:r>
              <a:rPr lang="en-US" sz="1100" dirty="0"/>
              <a:t>. </a:t>
            </a:r>
            <a:r>
              <a:rPr lang="en-US" sz="1100" dirty="0" err="1"/>
              <a:t>Тогда</a:t>
            </a:r>
            <a:r>
              <a:rPr lang="en-US" sz="1100" dirty="0"/>
              <a:t> </a:t>
            </a:r>
            <a:r>
              <a:rPr lang="en-US" sz="1100" dirty="0" err="1"/>
              <a:t>Иван</a:t>
            </a:r>
            <a:r>
              <a:rPr lang="en-US" sz="1100" dirty="0"/>
              <a:t> </a:t>
            </a:r>
            <a:r>
              <a:rPr lang="en-US" sz="1100" dirty="0" err="1"/>
              <a:t>Грозный</a:t>
            </a:r>
            <a:r>
              <a:rPr lang="en-US" sz="1100" dirty="0"/>
              <a:t> </a:t>
            </a:r>
            <a:r>
              <a:rPr lang="en-US" sz="1100" dirty="0" err="1"/>
              <a:t>повелел</a:t>
            </a:r>
            <a:r>
              <a:rPr lang="en-US" sz="1100" dirty="0"/>
              <a:t> </a:t>
            </a:r>
            <a:r>
              <a:rPr lang="en-US" sz="1100" dirty="0" err="1"/>
              <a:t>объединить</a:t>
            </a:r>
            <a:r>
              <a:rPr lang="en-US" sz="1100" dirty="0"/>
              <a:t> </a:t>
            </a:r>
            <a:r>
              <a:rPr lang="en-US" sz="1100" dirty="0" err="1"/>
              <a:t>все</a:t>
            </a:r>
            <a:r>
              <a:rPr lang="en-US" sz="1100" dirty="0"/>
              <a:t> «</a:t>
            </a:r>
            <a:r>
              <a:rPr lang="en-US" sz="1100" dirty="0" err="1"/>
              <a:t>походные</a:t>
            </a:r>
            <a:r>
              <a:rPr lang="en-US" sz="1100" dirty="0"/>
              <a:t>» </a:t>
            </a:r>
            <a:r>
              <a:rPr lang="en-US" sz="1100" dirty="0" err="1"/>
              <a:t>деревянные</a:t>
            </a:r>
            <a:r>
              <a:rPr lang="en-US" sz="1100" dirty="0"/>
              <a:t> </a:t>
            </a:r>
            <a:r>
              <a:rPr lang="en-US" sz="1100" dirty="0" err="1"/>
              <a:t>церкви</a:t>
            </a:r>
            <a:r>
              <a:rPr lang="en-US" sz="1100" dirty="0"/>
              <a:t> в </a:t>
            </a:r>
            <a:r>
              <a:rPr lang="en-US" sz="1100" dirty="0" err="1"/>
              <a:t>один</a:t>
            </a:r>
            <a:r>
              <a:rPr lang="en-US" sz="1100" dirty="0"/>
              <a:t> </a:t>
            </a:r>
            <a:r>
              <a:rPr lang="en-US" sz="1100" dirty="0" err="1"/>
              <a:t>каменный</a:t>
            </a:r>
            <a:r>
              <a:rPr lang="en-US" sz="1100" dirty="0"/>
              <a:t> </a:t>
            </a:r>
            <a:r>
              <a:rPr lang="en-US" sz="1100" dirty="0" err="1"/>
              <a:t>храм</a:t>
            </a:r>
            <a:r>
              <a:rPr lang="en-US" sz="1100" dirty="0"/>
              <a:t> </a:t>
            </a:r>
            <a:r>
              <a:rPr lang="en-US" sz="1100" dirty="0" err="1"/>
              <a:t>во</a:t>
            </a:r>
            <a:r>
              <a:rPr lang="en-US" sz="1100" dirty="0"/>
              <a:t> </a:t>
            </a:r>
            <a:r>
              <a:rPr lang="en-US" sz="1100" dirty="0" err="1"/>
              <a:t>имя</a:t>
            </a:r>
            <a:r>
              <a:rPr lang="en-US" sz="1100" dirty="0"/>
              <a:t> </a:t>
            </a:r>
            <a:r>
              <a:rPr lang="en-US" sz="1100" dirty="0" err="1"/>
              <a:t>Покрова</a:t>
            </a:r>
            <a:r>
              <a:rPr lang="en-US" sz="1100" dirty="0"/>
              <a:t> </a:t>
            </a:r>
            <a:r>
              <a:rPr lang="en-US" sz="1100" dirty="0" err="1"/>
              <a:t>Богородицы</a:t>
            </a:r>
            <a:r>
              <a:rPr lang="en-US" sz="1100" dirty="0"/>
              <a:t> — </a:t>
            </a:r>
            <a:r>
              <a:rPr lang="en-US" sz="1100" dirty="0" err="1"/>
              <a:t>Покровский</a:t>
            </a:r>
            <a:r>
              <a:rPr lang="en-US" sz="1100" dirty="0"/>
              <a:t> </a:t>
            </a:r>
            <a:r>
              <a:rPr lang="en-US" sz="1100" dirty="0" err="1"/>
              <a:t>собор</a:t>
            </a:r>
            <a:r>
              <a:rPr lang="en-US" sz="1100" dirty="0"/>
              <a:t>. </a:t>
            </a:r>
            <a:endParaRPr lang="ru-RU" sz="1100" dirty="0"/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1100" dirty="0" err="1"/>
              <a:t>После</a:t>
            </a:r>
            <a:r>
              <a:rPr lang="en-US" sz="1100" dirty="0"/>
              <a:t> </a:t>
            </a:r>
            <a:r>
              <a:rPr lang="en-US" sz="1100" dirty="0" err="1"/>
              <a:t>возвращения</a:t>
            </a:r>
            <a:r>
              <a:rPr lang="en-US" sz="1100" dirty="0"/>
              <a:t> </a:t>
            </a:r>
            <a:r>
              <a:rPr lang="en-US" sz="1100" dirty="0" err="1"/>
              <a:t>молодого</a:t>
            </a:r>
            <a:r>
              <a:rPr lang="en-US" sz="1100" dirty="0"/>
              <a:t> </a:t>
            </a:r>
            <a:r>
              <a:rPr lang="en-US" sz="1100" dirty="0" err="1"/>
              <a:t>царя</a:t>
            </a:r>
            <a:r>
              <a:rPr lang="en-US" sz="1100" dirty="0"/>
              <a:t> с </a:t>
            </a:r>
            <a:r>
              <a:rPr lang="en-US" sz="1100" dirty="0" err="1"/>
              <a:t>победой</a:t>
            </a:r>
            <a:r>
              <a:rPr lang="en-US" sz="1100" dirty="0"/>
              <a:t> </a:t>
            </a:r>
            <a:r>
              <a:rPr lang="en-US" sz="1100" dirty="0" err="1"/>
              <a:t>был</a:t>
            </a:r>
            <a:r>
              <a:rPr lang="en-US" sz="1100" dirty="0"/>
              <a:t> </a:t>
            </a:r>
            <a:r>
              <a:rPr lang="en-US" sz="1100" dirty="0" err="1"/>
              <a:t>воздвигнут</a:t>
            </a:r>
            <a:r>
              <a:rPr lang="en-US" sz="1100" dirty="0"/>
              <a:t> </a:t>
            </a:r>
            <a:r>
              <a:rPr lang="en-US" sz="1100" dirty="0" err="1"/>
              <a:t>деревянный</a:t>
            </a:r>
            <a:r>
              <a:rPr lang="en-US" sz="1100" dirty="0"/>
              <a:t> </a:t>
            </a:r>
            <a:r>
              <a:rPr lang="en-US" sz="1100" dirty="0" err="1"/>
              <a:t>храм</a:t>
            </a:r>
            <a:r>
              <a:rPr lang="en-US" sz="1100" dirty="0"/>
              <a:t> </a:t>
            </a:r>
            <a:r>
              <a:rPr lang="en-US" sz="1100" dirty="0" err="1"/>
              <a:t>Покрова</a:t>
            </a:r>
            <a:r>
              <a:rPr lang="en-US" sz="1100" dirty="0"/>
              <a:t> с </a:t>
            </a:r>
            <a:r>
              <a:rPr lang="en-US" sz="1100" dirty="0" err="1"/>
              <a:t>семью</a:t>
            </a:r>
            <a:r>
              <a:rPr lang="en-US" sz="1100" dirty="0"/>
              <a:t> </a:t>
            </a:r>
            <a:r>
              <a:rPr lang="en-US" sz="1100" dirty="0" err="1"/>
              <a:t>приделами</a:t>
            </a:r>
            <a:r>
              <a:rPr lang="en-US" sz="1100" dirty="0"/>
              <a:t>. </a:t>
            </a:r>
            <a:r>
              <a:rPr lang="en-US" sz="1100" dirty="0" err="1"/>
              <a:t>Он</a:t>
            </a:r>
            <a:r>
              <a:rPr lang="en-US" sz="1100" dirty="0"/>
              <a:t> </a:t>
            </a:r>
            <a:r>
              <a:rPr lang="en-US" sz="1100" dirty="0" err="1"/>
              <a:t>простоял</a:t>
            </a:r>
            <a:r>
              <a:rPr lang="en-US" sz="1100" dirty="0"/>
              <a:t> </a:t>
            </a:r>
            <a:r>
              <a:rPr lang="en-US" sz="1100" dirty="0" err="1"/>
              <a:t>менее</a:t>
            </a:r>
            <a:r>
              <a:rPr lang="en-US" sz="1100" dirty="0"/>
              <a:t> </a:t>
            </a:r>
            <a:r>
              <a:rPr lang="en-US" sz="1100" dirty="0" err="1"/>
              <a:t>года</a:t>
            </a:r>
            <a:r>
              <a:rPr lang="en-US" sz="1100" dirty="0"/>
              <a:t> и </a:t>
            </a:r>
            <a:r>
              <a:rPr lang="en-US" sz="1100" dirty="0" err="1"/>
              <a:t>был</a:t>
            </a:r>
            <a:r>
              <a:rPr lang="en-US" sz="1100" dirty="0"/>
              <a:t> </a:t>
            </a:r>
            <a:r>
              <a:rPr lang="en-US" sz="1100" dirty="0" err="1"/>
              <a:t>разобран</a:t>
            </a:r>
            <a:r>
              <a:rPr lang="en-US" sz="1100" dirty="0"/>
              <a:t>, а </a:t>
            </a:r>
            <a:r>
              <a:rPr lang="en-US" sz="1100" dirty="0" err="1"/>
              <a:t>на</a:t>
            </a:r>
            <a:r>
              <a:rPr lang="en-US" sz="1100" dirty="0"/>
              <a:t> </a:t>
            </a:r>
            <a:r>
              <a:rPr lang="en-US" sz="1100" dirty="0" err="1"/>
              <a:t>его</a:t>
            </a:r>
            <a:r>
              <a:rPr lang="en-US" sz="1100" dirty="0"/>
              <a:t> </a:t>
            </a:r>
            <a:r>
              <a:rPr lang="en-US" sz="1100" dirty="0" err="1"/>
              <a:t>месте</a:t>
            </a:r>
            <a:r>
              <a:rPr lang="en-US" sz="1100" dirty="0"/>
              <a:t> </a:t>
            </a:r>
            <a:r>
              <a:rPr lang="en-US" sz="1100" dirty="0" err="1"/>
              <a:t>заложили</a:t>
            </a:r>
            <a:r>
              <a:rPr lang="en-US" sz="1100" dirty="0"/>
              <a:t> </a:t>
            </a:r>
            <a:r>
              <a:rPr lang="en-US" sz="1100" dirty="0" err="1"/>
              <a:t>каменный</a:t>
            </a:r>
            <a:r>
              <a:rPr lang="en-US" sz="1100" dirty="0"/>
              <a:t> </a:t>
            </a:r>
            <a:r>
              <a:rPr lang="en-US" sz="1100" dirty="0" err="1"/>
              <a:t>собор</a:t>
            </a:r>
            <a:r>
              <a:rPr lang="en-US" sz="1100" dirty="0"/>
              <a:t>. </a:t>
            </a:r>
            <a:r>
              <a:rPr lang="en-US" sz="1100" dirty="0" err="1"/>
              <a:t>Строительство</a:t>
            </a:r>
            <a:r>
              <a:rPr lang="en-US" sz="1100" dirty="0"/>
              <a:t> </a:t>
            </a:r>
            <a:r>
              <a:rPr lang="en-US" sz="1100" dirty="0" err="1"/>
              <a:t>храма</a:t>
            </a:r>
            <a:r>
              <a:rPr lang="en-US" sz="1100" dirty="0"/>
              <a:t> </a:t>
            </a:r>
            <a:r>
              <a:rPr lang="en-US" sz="1100" dirty="0" err="1"/>
              <a:t>началось</a:t>
            </a:r>
            <a:r>
              <a:rPr lang="en-US" sz="1100" dirty="0"/>
              <a:t> в 1555 </a:t>
            </a:r>
            <a:r>
              <a:rPr lang="en-US" sz="1100" dirty="0" err="1"/>
              <a:t>году</a:t>
            </a:r>
            <a:r>
              <a:rPr lang="en-US" sz="1100" dirty="0"/>
              <a:t>. </a:t>
            </a:r>
            <a:r>
              <a:rPr lang="en-US" sz="1100" dirty="0" err="1"/>
              <a:t>Основная</a:t>
            </a:r>
            <a:r>
              <a:rPr lang="en-US" sz="1100" dirty="0"/>
              <a:t> </a:t>
            </a:r>
            <a:r>
              <a:rPr lang="en-US" sz="1100" dirty="0" err="1"/>
              <a:t>его</a:t>
            </a:r>
            <a:r>
              <a:rPr lang="en-US" sz="1100" dirty="0"/>
              <a:t> </a:t>
            </a:r>
            <a:r>
              <a:rPr lang="en-US" sz="1100" dirty="0" err="1"/>
              <a:t>часть</a:t>
            </a:r>
            <a:r>
              <a:rPr lang="en-US" sz="1100" dirty="0"/>
              <a:t> </a:t>
            </a:r>
            <a:r>
              <a:rPr lang="en-US" sz="1100" dirty="0" err="1"/>
              <a:t>была</a:t>
            </a:r>
            <a:r>
              <a:rPr lang="en-US" sz="1100" dirty="0"/>
              <a:t> </a:t>
            </a:r>
            <a:r>
              <a:rPr lang="en-US" sz="1100" dirty="0" err="1"/>
              <a:t>возведена</a:t>
            </a:r>
            <a:r>
              <a:rPr lang="en-US" sz="1100" dirty="0"/>
              <a:t> к </a:t>
            </a:r>
            <a:r>
              <a:rPr lang="en-US" sz="1100" dirty="0" err="1"/>
              <a:t>осени</a:t>
            </a:r>
            <a:r>
              <a:rPr lang="en-US" sz="1100" dirty="0"/>
              <a:t> 1559-го. </a:t>
            </a:r>
            <a:r>
              <a:rPr lang="en-US" sz="1100" dirty="0" err="1"/>
              <a:t>Тогда</a:t>
            </a:r>
            <a:r>
              <a:rPr lang="en-US" sz="1100" dirty="0"/>
              <a:t> </a:t>
            </a:r>
            <a:r>
              <a:rPr lang="en-US" sz="1100" dirty="0" err="1"/>
              <a:t>же</a:t>
            </a:r>
            <a:r>
              <a:rPr lang="en-US" sz="1100" dirty="0"/>
              <a:t> </a:t>
            </a:r>
            <a:r>
              <a:rPr lang="en-US" sz="1100" dirty="0" err="1"/>
              <a:t>освятили</a:t>
            </a:r>
            <a:r>
              <a:rPr lang="en-US" sz="1100" dirty="0"/>
              <a:t> </a:t>
            </a:r>
            <a:r>
              <a:rPr lang="en-US" sz="1100" dirty="0" err="1"/>
              <a:t>все</a:t>
            </a:r>
            <a:r>
              <a:rPr lang="en-US" sz="1100" dirty="0"/>
              <a:t> </a:t>
            </a:r>
            <a:r>
              <a:rPr lang="en-US" sz="1100" dirty="0" err="1"/>
              <a:t>его</a:t>
            </a:r>
            <a:r>
              <a:rPr lang="en-US" sz="1100" dirty="0"/>
              <a:t> </a:t>
            </a:r>
            <a:r>
              <a:rPr lang="en-US" sz="1100" dirty="0" err="1"/>
              <a:t>церкви</a:t>
            </a:r>
            <a:r>
              <a:rPr lang="en-US" sz="1100" dirty="0"/>
              <a:t>, </a:t>
            </a:r>
            <a:r>
              <a:rPr lang="en-US" sz="1100" dirty="0" err="1"/>
              <a:t>кроме</a:t>
            </a:r>
            <a:r>
              <a:rPr lang="en-US" sz="1100" dirty="0"/>
              <a:t> </a:t>
            </a:r>
            <a:r>
              <a:rPr lang="en-US" sz="1100" dirty="0" err="1"/>
              <a:t>центральной</a:t>
            </a:r>
            <a:r>
              <a:rPr lang="en-US" sz="1100" dirty="0"/>
              <a:t>. </a:t>
            </a:r>
            <a:r>
              <a:rPr lang="en-US" sz="1100" dirty="0" err="1"/>
              <a:t>Спустя</a:t>
            </a:r>
            <a:r>
              <a:rPr lang="en-US" sz="1100" dirty="0"/>
              <a:t> </a:t>
            </a:r>
            <a:r>
              <a:rPr lang="en-US" sz="1100" dirty="0" err="1"/>
              <a:t>полтора</a:t>
            </a:r>
            <a:r>
              <a:rPr lang="en-US" sz="1100" dirty="0"/>
              <a:t> </a:t>
            </a:r>
            <a:r>
              <a:rPr lang="en-US" sz="1100" dirty="0" err="1"/>
              <a:t>года</a:t>
            </a:r>
            <a:r>
              <a:rPr lang="en-US" sz="1100" dirty="0"/>
              <a:t>, 29 </a:t>
            </a:r>
            <a:r>
              <a:rPr lang="en-US" sz="1100" dirty="0" err="1"/>
              <a:t>июня</a:t>
            </a:r>
            <a:r>
              <a:rPr lang="en-US" sz="1100" dirty="0"/>
              <a:t> 1561, </a:t>
            </a:r>
            <a:r>
              <a:rPr lang="en-US" sz="1100" dirty="0" err="1"/>
              <a:t>был</a:t>
            </a:r>
            <a:r>
              <a:rPr lang="en-US" sz="1100" dirty="0"/>
              <a:t> </a:t>
            </a:r>
            <a:r>
              <a:rPr lang="en-US" sz="1100" dirty="0" err="1"/>
              <a:t>освящён</a:t>
            </a:r>
            <a:r>
              <a:rPr lang="en-US" sz="1100" dirty="0"/>
              <a:t> </a:t>
            </a:r>
            <a:r>
              <a:rPr lang="en-US" sz="1100" dirty="0" err="1"/>
              <a:t>весь</a:t>
            </a:r>
            <a:r>
              <a:rPr lang="en-US" sz="1100" dirty="0"/>
              <a:t> </a:t>
            </a:r>
            <a:r>
              <a:rPr lang="en-US" sz="1100" dirty="0" err="1"/>
              <a:t>собор</a:t>
            </a:r>
            <a:r>
              <a:rPr lang="en-US" sz="1100" dirty="0"/>
              <a:t>, а </a:t>
            </a:r>
            <a:r>
              <a:rPr lang="en-US" sz="1100" dirty="0" err="1"/>
              <a:t>этот</a:t>
            </a:r>
            <a:r>
              <a:rPr lang="en-US" sz="1100" dirty="0"/>
              <a:t> </a:t>
            </a:r>
            <a:r>
              <a:rPr lang="en-US" sz="1100" dirty="0" err="1"/>
              <a:t>день</a:t>
            </a:r>
            <a:r>
              <a:rPr lang="en-US" sz="1100" dirty="0"/>
              <a:t> </a:t>
            </a:r>
            <a:r>
              <a:rPr lang="en-US" sz="1100" dirty="0" err="1"/>
              <a:t>стал</a:t>
            </a:r>
            <a:r>
              <a:rPr lang="en-US" sz="1100" dirty="0"/>
              <a:t> </a:t>
            </a:r>
            <a:r>
              <a:rPr lang="en-US" sz="1100" dirty="0" err="1"/>
              <a:t>датой</a:t>
            </a:r>
            <a:r>
              <a:rPr lang="en-US" sz="1100" dirty="0"/>
              <a:t> </a:t>
            </a:r>
            <a:r>
              <a:rPr lang="en-US" sz="1100" dirty="0" err="1"/>
              <a:t>завершения</a:t>
            </a:r>
            <a:r>
              <a:rPr lang="en-US" sz="1100" dirty="0"/>
              <a:t> </a:t>
            </a:r>
            <a:r>
              <a:rPr lang="en-US" sz="1100" dirty="0" err="1"/>
              <a:t>строительства</a:t>
            </a:r>
            <a:r>
              <a:rPr lang="en-US" sz="1100" dirty="0"/>
              <a:t> </a:t>
            </a:r>
            <a:r>
              <a:rPr lang="en-US" sz="1100" dirty="0" err="1"/>
              <a:t>храма</a:t>
            </a:r>
            <a:r>
              <a:rPr lang="en-US" sz="11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Символы победы на Красной площади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5302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дание, стар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E2F8386-EEE9-4518-97B9-0CAFB1D2E3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9" r="-3" b="-3"/>
          <a:stretch/>
        </p:blipFill>
        <p:spPr>
          <a:xfrm>
            <a:off x="6185051" y="10"/>
            <a:ext cx="5997632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</p:spPr>
      </p:pic>
      <p:pic>
        <p:nvPicPr>
          <p:cNvPr id="8" name="Рисунок 7" descr="Изображение выглядит как здание, старый, культовое сооруже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E056212-7A98-4805-9A82-5D7A2CEC02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r="2281" b="-2"/>
          <a:stretch/>
        </p:blipFill>
        <p:spPr>
          <a:xfrm>
            <a:off x="-1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8AD23D-1895-4FAA-9F80-9E45774B0FAB}"/>
              </a:ext>
            </a:extLst>
          </p:cNvPr>
          <p:cNvSpPr txBox="1"/>
          <p:nvPr/>
        </p:nvSpPr>
        <p:spPr>
          <a:xfrm>
            <a:off x="618064" y="3081756"/>
            <a:ext cx="4620544" cy="1775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1000" dirty="0" err="1"/>
              <a:t>Вся</a:t>
            </a:r>
            <a:r>
              <a:rPr lang="en-US" sz="1000" dirty="0"/>
              <a:t> </a:t>
            </a:r>
            <a:r>
              <a:rPr lang="en-US" sz="1000" dirty="0" err="1"/>
              <a:t>московская</a:t>
            </a:r>
            <a:r>
              <a:rPr lang="en-US" sz="1000" dirty="0"/>
              <a:t> </a:t>
            </a:r>
            <a:r>
              <a:rPr lang="en-US" sz="1000" dirty="0" err="1"/>
              <a:t>торговля</a:t>
            </a:r>
            <a:r>
              <a:rPr lang="en-US" sz="1000" dirty="0"/>
              <a:t> </a:t>
            </a:r>
            <a:r>
              <a:rPr lang="en-US" sz="1000" dirty="0" err="1"/>
              <a:t>первоначально</a:t>
            </a:r>
            <a:r>
              <a:rPr lang="en-US" sz="1000" dirty="0"/>
              <a:t> </a:t>
            </a:r>
            <a:r>
              <a:rPr lang="en-US" sz="1000" dirty="0" err="1"/>
              <a:t>сосредоточивалась</a:t>
            </a:r>
            <a:r>
              <a:rPr lang="en-US" sz="1000" dirty="0"/>
              <a:t> в </a:t>
            </a:r>
            <a:r>
              <a:rPr lang="en-US" sz="1000" dirty="0" err="1"/>
              <a:t>Китай-городе</a:t>
            </a:r>
            <a:r>
              <a:rPr lang="en-US" sz="1000" dirty="0"/>
              <a:t>, </a:t>
            </a:r>
            <a:r>
              <a:rPr lang="en-US" sz="1000" dirty="0" err="1"/>
              <a:t>где</a:t>
            </a:r>
            <a:r>
              <a:rPr lang="en-US" sz="1000" dirty="0"/>
              <a:t> в </a:t>
            </a:r>
            <a:r>
              <a:rPr lang="en-US" sz="1000" dirty="0" err="1"/>
              <a:t>середине</a:t>
            </a:r>
            <a:r>
              <a:rPr lang="en-US" sz="1000" dirty="0"/>
              <a:t> XVI в. </a:t>
            </a:r>
            <a:r>
              <a:rPr lang="en-US" sz="1000" dirty="0" err="1"/>
              <a:t>было</a:t>
            </a:r>
            <a:r>
              <a:rPr lang="en-US" sz="1000" dirty="0"/>
              <a:t> </a:t>
            </a:r>
            <a:r>
              <a:rPr lang="en-US" sz="1000" dirty="0" err="1"/>
              <a:t>не</a:t>
            </a:r>
            <a:r>
              <a:rPr lang="en-US" sz="1000" dirty="0"/>
              <a:t> </a:t>
            </a:r>
            <a:r>
              <a:rPr lang="en-US" sz="1000" dirty="0" err="1"/>
              <a:t>менее</a:t>
            </a:r>
            <a:r>
              <a:rPr lang="en-US" sz="1000" dirty="0"/>
              <a:t> 26 </a:t>
            </a:r>
            <a:r>
              <a:rPr lang="en-US" sz="1000" dirty="0" err="1"/>
              <a:t>торговых</a:t>
            </a:r>
            <a:r>
              <a:rPr lang="en-US" sz="1000" dirty="0"/>
              <a:t> </a:t>
            </a:r>
            <a:r>
              <a:rPr lang="en-US" sz="1000" dirty="0" err="1"/>
              <a:t>рядов</a:t>
            </a:r>
            <a:r>
              <a:rPr lang="en-US" sz="1000" dirty="0"/>
              <a:t>. В </a:t>
            </a:r>
            <a:r>
              <a:rPr lang="en-US" sz="1000" dirty="0" err="1"/>
              <a:t>конце</a:t>
            </a:r>
            <a:r>
              <a:rPr lang="en-US" sz="1000" dirty="0"/>
              <a:t> XVI в. в </a:t>
            </a:r>
            <a:r>
              <a:rPr lang="en-US" sz="1000" dirty="0" err="1"/>
              <a:t>Китай-городе</a:t>
            </a:r>
            <a:r>
              <a:rPr lang="en-US" sz="1000" dirty="0"/>
              <a:t> </a:t>
            </a:r>
            <a:r>
              <a:rPr lang="en-US" sz="1000" dirty="0" err="1"/>
              <a:t>были</a:t>
            </a:r>
            <a:r>
              <a:rPr lang="en-US" sz="1000" dirty="0"/>
              <a:t> </a:t>
            </a:r>
            <a:r>
              <a:rPr lang="en-US" sz="1000" dirty="0" err="1"/>
              <a:t>построены</a:t>
            </a:r>
            <a:r>
              <a:rPr lang="en-US" sz="1000" dirty="0"/>
              <a:t> </a:t>
            </a:r>
            <a:r>
              <a:rPr lang="en-US" sz="1000" dirty="0" err="1"/>
              <a:t>новые</a:t>
            </a:r>
            <a:r>
              <a:rPr lang="en-US" sz="1000" dirty="0"/>
              <a:t> </a:t>
            </a:r>
            <a:r>
              <a:rPr lang="en-US" sz="1000" dirty="0" err="1"/>
              <a:t>каменные</a:t>
            </a:r>
            <a:r>
              <a:rPr lang="en-US" sz="1000" dirty="0"/>
              <a:t> </a:t>
            </a:r>
            <a:r>
              <a:rPr lang="en-US" sz="1000" dirty="0" err="1"/>
              <a:t>торговые</a:t>
            </a:r>
            <a:r>
              <a:rPr lang="en-US" sz="1000" dirty="0"/>
              <a:t> </a:t>
            </a:r>
            <a:r>
              <a:rPr lang="en-US" sz="1000" dirty="0" err="1"/>
              <a:t>ряды</a:t>
            </a:r>
            <a:r>
              <a:rPr lang="en-US" sz="1000" dirty="0"/>
              <a:t>. К </a:t>
            </a:r>
            <a:r>
              <a:rPr lang="en-US" sz="1000" dirty="0" err="1"/>
              <a:t>концу</a:t>
            </a:r>
            <a:r>
              <a:rPr lang="en-US" sz="1000" dirty="0"/>
              <a:t> </a:t>
            </a:r>
            <a:r>
              <a:rPr lang="en-US" sz="1000" dirty="0" err="1"/>
              <a:t>века</a:t>
            </a:r>
            <a:r>
              <a:rPr lang="en-US" sz="1000" dirty="0"/>
              <a:t> </a:t>
            </a:r>
            <a:r>
              <a:rPr lang="en-US" sz="1000" dirty="0" err="1"/>
              <a:t>насчитывалось</a:t>
            </a:r>
            <a:r>
              <a:rPr lang="en-US" sz="1000" dirty="0"/>
              <a:t> </a:t>
            </a:r>
            <a:r>
              <a:rPr lang="en-US" sz="1000" dirty="0" err="1"/>
              <a:t>много</a:t>
            </a:r>
            <a:r>
              <a:rPr lang="en-US" sz="1000" dirty="0"/>
              <a:t> </a:t>
            </a:r>
            <a:r>
              <a:rPr lang="en-US" sz="1000" dirty="0" err="1"/>
              <a:t>лавок</a:t>
            </a:r>
            <a:r>
              <a:rPr lang="en-US" sz="1000" dirty="0"/>
              <a:t>, </a:t>
            </a:r>
            <a:r>
              <a:rPr lang="en-US" sz="1000" dirty="0" err="1"/>
              <a:t>торговавших</a:t>
            </a:r>
            <a:r>
              <a:rPr lang="en-US" sz="1000" dirty="0"/>
              <a:t> </a:t>
            </a:r>
            <a:r>
              <a:rPr lang="en-US" sz="1000" dirty="0" err="1"/>
              <a:t>съестными</a:t>
            </a:r>
            <a:r>
              <a:rPr lang="en-US" sz="1000" dirty="0"/>
              <a:t> </a:t>
            </a:r>
            <a:r>
              <a:rPr lang="en-US" sz="1000" dirty="0" err="1"/>
              <a:t>припасами</a:t>
            </a:r>
            <a:r>
              <a:rPr lang="en-US" sz="1000" dirty="0"/>
              <a:t> в </a:t>
            </a:r>
            <a:r>
              <a:rPr lang="en-US" sz="1000" dirty="0" err="1"/>
              <a:t>Белом</a:t>
            </a:r>
            <a:r>
              <a:rPr lang="en-US" sz="1000" dirty="0"/>
              <a:t> </a:t>
            </a:r>
            <a:r>
              <a:rPr lang="en-US" sz="1000" dirty="0" err="1"/>
              <a:t>городе</a:t>
            </a:r>
            <a:r>
              <a:rPr lang="en-US" sz="1000" dirty="0"/>
              <a:t>. </a:t>
            </a:r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1000" dirty="0"/>
              <a:t>О </a:t>
            </a:r>
            <a:r>
              <a:rPr lang="en-US" sz="1000" dirty="0" err="1"/>
              <a:t>быстром</a:t>
            </a:r>
            <a:r>
              <a:rPr lang="en-US" sz="1000" dirty="0"/>
              <a:t> </a:t>
            </a:r>
            <a:r>
              <a:rPr lang="en-US" sz="1000" dirty="0" err="1"/>
              <a:t>росте</a:t>
            </a:r>
            <a:r>
              <a:rPr lang="en-US" sz="1000" dirty="0"/>
              <a:t> </a:t>
            </a:r>
            <a:r>
              <a:rPr lang="en-US" sz="1000" dirty="0" err="1"/>
              <a:t>территории</a:t>
            </a:r>
            <a:r>
              <a:rPr lang="en-US" sz="1000" dirty="0"/>
              <a:t> </a:t>
            </a:r>
            <a:r>
              <a:rPr lang="en-US" sz="1000" dirty="0" err="1"/>
              <a:t>Москвы</a:t>
            </a:r>
            <a:r>
              <a:rPr lang="en-US" sz="1000" dirty="0"/>
              <a:t> </a:t>
            </a:r>
            <a:r>
              <a:rPr lang="en-US" sz="1000" dirty="0" err="1"/>
              <a:t>свидетельствуют</a:t>
            </a:r>
            <a:r>
              <a:rPr lang="en-US" sz="1000" dirty="0"/>
              <a:t> и </a:t>
            </a:r>
            <a:r>
              <a:rPr lang="en-US" sz="1000" dirty="0" err="1"/>
              <a:t>воздвигнутые</a:t>
            </a:r>
            <a:r>
              <a:rPr lang="en-US" sz="1000" dirty="0"/>
              <a:t> </a:t>
            </a:r>
            <a:r>
              <a:rPr lang="en-US" sz="1000" dirty="0" err="1"/>
              <a:t>вокруг</a:t>
            </a:r>
            <a:r>
              <a:rPr lang="en-US" sz="1000" dirty="0"/>
              <a:t> </a:t>
            </a:r>
            <a:r>
              <a:rPr lang="en-US" sz="1000" dirty="0" err="1"/>
              <a:t>посада</a:t>
            </a:r>
            <a:r>
              <a:rPr lang="en-US" sz="1000" dirty="0"/>
              <a:t> </a:t>
            </a:r>
            <a:r>
              <a:rPr lang="en-US" sz="1000" dirty="0" err="1"/>
              <a:t>стены</a:t>
            </a:r>
            <a:r>
              <a:rPr lang="en-US" sz="1000" dirty="0"/>
              <a:t>: </a:t>
            </a:r>
            <a:r>
              <a:rPr lang="en-US" sz="1000" dirty="0" err="1"/>
              <a:t>так</a:t>
            </a:r>
            <a:r>
              <a:rPr lang="en-US" sz="1000" dirty="0"/>
              <a:t>, </a:t>
            </a:r>
            <a:r>
              <a:rPr lang="en-US" sz="1000" dirty="0" err="1"/>
              <a:t>стены</a:t>
            </a:r>
            <a:r>
              <a:rPr lang="en-US" sz="1000" dirty="0"/>
              <a:t> </a:t>
            </a:r>
            <a:r>
              <a:rPr lang="en-US" sz="1000" dirty="0" err="1"/>
              <a:t>Китай-города</a:t>
            </a:r>
            <a:r>
              <a:rPr lang="en-US" sz="1000" dirty="0"/>
              <a:t>, </a:t>
            </a:r>
            <a:r>
              <a:rPr lang="en-US" sz="1000" dirty="0" err="1"/>
              <a:t>построенные</a:t>
            </a:r>
            <a:r>
              <a:rPr lang="en-US" sz="1000" dirty="0"/>
              <a:t> в 1534—1535 </a:t>
            </a:r>
            <a:r>
              <a:rPr lang="en-US" sz="1000" dirty="0" err="1"/>
              <a:t>гг</a:t>
            </a:r>
            <a:r>
              <a:rPr lang="en-US" sz="1000" dirty="0"/>
              <a:t>., </a:t>
            </a:r>
            <a:r>
              <a:rPr lang="en-US" sz="1000" dirty="0" err="1"/>
              <a:t>охватывали</a:t>
            </a:r>
            <a:r>
              <a:rPr lang="en-US" sz="1000" dirty="0"/>
              <a:t> </a:t>
            </a:r>
            <a:r>
              <a:rPr lang="en-US" sz="1000" dirty="0" err="1"/>
              <a:t>площадь</a:t>
            </a:r>
            <a:r>
              <a:rPr lang="en-US" sz="1000" dirty="0"/>
              <a:t> в 92 </a:t>
            </a:r>
            <a:r>
              <a:rPr lang="en-US" sz="1000" dirty="0" err="1"/>
              <a:t>га</a:t>
            </a:r>
            <a:r>
              <a:rPr lang="en-US" sz="1000" dirty="0"/>
              <a:t>, </a:t>
            </a:r>
            <a:r>
              <a:rPr lang="en-US" sz="1000" dirty="0" err="1"/>
              <a:t>Белого</a:t>
            </a:r>
            <a:r>
              <a:rPr lang="en-US" sz="1000" dirty="0"/>
              <a:t> </a:t>
            </a:r>
            <a:r>
              <a:rPr lang="en-US" sz="1000" dirty="0" err="1"/>
              <a:t>города</a:t>
            </a:r>
            <a:r>
              <a:rPr lang="en-US" sz="1000" dirty="0"/>
              <a:t> (</a:t>
            </a:r>
            <a:r>
              <a:rPr lang="en-US" sz="1000" dirty="0" err="1"/>
              <a:t>сооружённого</a:t>
            </a:r>
            <a:r>
              <a:rPr lang="en-US" sz="1000" dirty="0"/>
              <a:t> в 1585—1591 </a:t>
            </a:r>
            <a:r>
              <a:rPr lang="en-US" sz="1000" dirty="0" err="1"/>
              <a:t>гг</a:t>
            </a:r>
            <a:r>
              <a:rPr lang="en-US" sz="1000" dirty="0"/>
              <a:t>. </a:t>
            </a:r>
            <a:r>
              <a:rPr lang="en-US" sz="1000" dirty="0" err="1"/>
              <a:t>по</a:t>
            </a:r>
            <a:r>
              <a:rPr lang="en-US" sz="1000" dirty="0"/>
              <a:t> </a:t>
            </a:r>
            <a:r>
              <a:rPr lang="en-US" sz="1000" dirty="0" err="1"/>
              <a:t>линии</a:t>
            </a:r>
            <a:r>
              <a:rPr lang="en-US" sz="1000" dirty="0"/>
              <a:t> </a:t>
            </a:r>
            <a:r>
              <a:rPr lang="en-US" sz="1000" dirty="0" err="1"/>
              <a:t>нынешнего</a:t>
            </a:r>
            <a:r>
              <a:rPr lang="en-US" sz="1000" dirty="0"/>
              <a:t> </a:t>
            </a:r>
            <a:r>
              <a:rPr lang="en-US" sz="1000" dirty="0" err="1"/>
              <a:t>Бульварного</a:t>
            </a:r>
            <a:r>
              <a:rPr lang="en-US" sz="1000" dirty="0"/>
              <a:t> </a:t>
            </a:r>
            <a:r>
              <a:rPr lang="en-US" sz="1000" dirty="0" err="1"/>
              <a:t>кольца</a:t>
            </a:r>
            <a:r>
              <a:rPr lang="en-US" sz="1000" dirty="0"/>
              <a:t>) — 533 </a:t>
            </a:r>
            <a:r>
              <a:rPr lang="en-US" sz="1000" dirty="0" err="1"/>
              <a:t>га</a:t>
            </a:r>
            <a:r>
              <a:rPr lang="en-US" sz="1000" dirty="0"/>
              <a:t>, а </a:t>
            </a:r>
            <a:r>
              <a:rPr lang="en-US" sz="1000" dirty="0" err="1"/>
              <a:t>Земляного</a:t>
            </a:r>
            <a:r>
              <a:rPr lang="en-US" sz="1000" dirty="0"/>
              <a:t> </a:t>
            </a:r>
            <a:r>
              <a:rPr lang="en-US" sz="1000" dirty="0" err="1"/>
              <a:t>города</a:t>
            </a:r>
            <a:r>
              <a:rPr lang="en-US" sz="1000" dirty="0"/>
              <a:t> (</a:t>
            </a:r>
            <a:r>
              <a:rPr lang="en-US" sz="1000" dirty="0" err="1"/>
              <a:t>выстроенного</a:t>
            </a:r>
            <a:r>
              <a:rPr lang="en-US" sz="1000" dirty="0"/>
              <a:t> в 1591—1592 </a:t>
            </a:r>
            <a:r>
              <a:rPr lang="en-US" sz="1000" dirty="0" err="1"/>
              <a:t>гг</a:t>
            </a:r>
            <a:r>
              <a:rPr lang="en-US" sz="1000" dirty="0"/>
              <a:t>. </a:t>
            </a:r>
            <a:r>
              <a:rPr lang="en-US" sz="1000" dirty="0" err="1"/>
              <a:t>по</a:t>
            </a:r>
            <a:r>
              <a:rPr lang="en-US" sz="1000" dirty="0"/>
              <a:t> </a:t>
            </a:r>
            <a:r>
              <a:rPr lang="en-US" sz="1000" dirty="0" err="1"/>
              <a:t>линии</a:t>
            </a:r>
            <a:r>
              <a:rPr lang="en-US" sz="1000" dirty="0"/>
              <a:t> </a:t>
            </a:r>
            <a:r>
              <a:rPr lang="en-US" sz="1000" dirty="0" err="1"/>
              <a:t>нынешнего</a:t>
            </a:r>
            <a:r>
              <a:rPr lang="en-US" sz="1000" dirty="0"/>
              <a:t> </a:t>
            </a:r>
            <a:r>
              <a:rPr lang="en-US" sz="1000" dirty="0" err="1"/>
              <a:t>Садового</a:t>
            </a:r>
            <a:r>
              <a:rPr lang="en-US" sz="1000" dirty="0"/>
              <a:t> </a:t>
            </a:r>
            <a:r>
              <a:rPr lang="en-US" sz="1000" dirty="0" err="1"/>
              <a:t>кольца</a:t>
            </a:r>
            <a:r>
              <a:rPr lang="en-US" sz="1000" dirty="0"/>
              <a:t>) — </a:t>
            </a:r>
            <a:r>
              <a:rPr lang="en-US" sz="1000" dirty="0" err="1"/>
              <a:t>уже</a:t>
            </a:r>
            <a:r>
              <a:rPr lang="en-US" sz="1000" dirty="0"/>
              <a:t> 1878 </a:t>
            </a:r>
            <a:r>
              <a:rPr lang="en-US" sz="1000" dirty="0" err="1"/>
              <a:t>га</a:t>
            </a:r>
            <a:r>
              <a:rPr lang="en-US" sz="10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618064" y="2166721"/>
            <a:ext cx="3886199" cy="91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Расширение Москвы</a:t>
            </a:r>
          </a:p>
        </p:txBody>
      </p:sp>
    </p:spTree>
    <p:extLst>
      <p:ext uri="{BB962C8B-B14F-4D97-AF65-F5344CB8AC3E}">
        <p14:creationId xmlns:p14="http://schemas.microsoft.com/office/powerpoint/2010/main" val="1682051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7">
            <a:extLst>
              <a:ext uri="{FF2B5EF4-FFF2-40B4-BE49-F238E27FC236}">
                <a16:creationId xmlns:a16="http://schemas.microsoft.com/office/drawing/2014/main" id="{7E6CA27E-BEE7-49F6-9FBE-99A7492AE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здание, старый, внеш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7CBBC42-C07B-43A3-AA12-5510EF533F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0" r="2" b="2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11" name="Рисунок 10" descr="Изображение выглядит как здание,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2EE10787-2B03-4A83-864A-4D20F2CB85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7" r="1" b="11930"/>
          <a:stretch/>
        </p:blipFill>
        <p:spPr>
          <a:xfrm>
            <a:off x="4791075" y="4357117"/>
            <a:ext cx="4570758" cy="2500884"/>
          </a:xfrm>
          <a:custGeom>
            <a:avLst/>
            <a:gdLst>
              <a:gd name="connsiteX0" fmla="*/ 1717230 w 4570758"/>
              <a:gd name="connsiteY0" fmla="*/ 0 h 2500884"/>
              <a:gd name="connsiteX1" fmla="*/ 4570758 w 4570758"/>
              <a:gd name="connsiteY1" fmla="*/ 0 h 2500884"/>
              <a:gd name="connsiteX2" fmla="*/ 3411951 w 4570758"/>
              <a:gd name="connsiteY2" fmla="*/ 2500884 h 2500884"/>
              <a:gd name="connsiteX3" fmla="*/ 3405728 w 4570758"/>
              <a:gd name="connsiteY3" fmla="*/ 2500884 h 2500884"/>
              <a:gd name="connsiteX4" fmla="*/ 2215937 w 4570758"/>
              <a:gd name="connsiteY4" fmla="*/ 2500884 h 2500884"/>
              <a:gd name="connsiteX5" fmla="*/ 565892 w 4570758"/>
              <a:gd name="connsiteY5" fmla="*/ 2500884 h 2500884"/>
              <a:gd name="connsiteX6" fmla="*/ 0 w 4570758"/>
              <a:gd name="connsiteY6" fmla="*/ 2500884 h 2500884"/>
              <a:gd name="connsiteX7" fmla="*/ 0 w 4570758"/>
              <a:gd name="connsiteY7" fmla="*/ 2500883 h 2500884"/>
              <a:gd name="connsiteX8" fmla="*/ 552186 w 4570758"/>
              <a:gd name="connsiteY8" fmla="*/ 2500883 h 2500884"/>
              <a:gd name="connsiteX9" fmla="*/ 558423 w 4570758"/>
              <a:gd name="connsiteY9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0758" h="2500884">
                <a:moveTo>
                  <a:pt x="1717230" y="0"/>
                </a:moveTo>
                <a:lnTo>
                  <a:pt x="4570758" y="0"/>
                </a:lnTo>
                <a:lnTo>
                  <a:pt x="3411951" y="2500884"/>
                </a:lnTo>
                <a:lnTo>
                  <a:pt x="3405728" y="2500884"/>
                </a:lnTo>
                <a:lnTo>
                  <a:pt x="2215937" y="2500884"/>
                </a:lnTo>
                <a:lnTo>
                  <a:pt x="565892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3F5E04-3985-48BA-8635-7C9CFDA690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6" r="2" b="10574"/>
          <a:stretch/>
        </p:blipFill>
        <p:spPr>
          <a:xfrm>
            <a:off x="7823674" y="4357117"/>
            <a:ext cx="4368327" cy="2500884"/>
          </a:xfrm>
          <a:custGeom>
            <a:avLst/>
            <a:gdLst>
              <a:gd name="connsiteX0" fmla="*/ 1717230 w 4368327"/>
              <a:gd name="connsiteY0" fmla="*/ 0 h 2500884"/>
              <a:gd name="connsiteX1" fmla="*/ 4368327 w 4368327"/>
              <a:gd name="connsiteY1" fmla="*/ 0 h 2500884"/>
              <a:gd name="connsiteX2" fmla="*/ 4368327 w 4368327"/>
              <a:gd name="connsiteY2" fmla="*/ 2500884 h 2500884"/>
              <a:gd name="connsiteX3" fmla="*/ 0 w 4368327"/>
              <a:gd name="connsiteY3" fmla="*/ 2500884 h 2500884"/>
              <a:gd name="connsiteX4" fmla="*/ 0 w 4368327"/>
              <a:gd name="connsiteY4" fmla="*/ 2500883 h 2500884"/>
              <a:gd name="connsiteX5" fmla="*/ 552186 w 4368327"/>
              <a:gd name="connsiteY5" fmla="*/ 2500883 h 2500884"/>
              <a:gd name="connsiteX6" fmla="*/ 558423 w 4368327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8327" h="2500884">
                <a:moveTo>
                  <a:pt x="1717230" y="0"/>
                </a:moveTo>
                <a:lnTo>
                  <a:pt x="4368327" y="0"/>
                </a:lnTo>
                <a:lnTo>
                  <a:pt x="4368327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8AD23D-1895-4FAA-9F80-9E45774B0FAB}"/>
              </a:ext>
            </a:extLst>
          </p:cNvPr>
          <p:cNvSpPr txBox="1"/>
          <p:nvPr/>
        </p:nvSpPr>
        <p:spPr>
          <a:xfrm>
            <a:off x="838200" y="2015406"/>
            <a:ext cx="5097779" cy="40659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700" dirty="0" err="1">
                <a:solidFill>
                  <a:srgbClr val="FFFFFF"/>
                </a:solidFill>
              </a:rPr>
              <a:t>Москва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была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крупным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потребляющим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центром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получавшим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продукты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питания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сырьё</a:t>
            </a:r>
            <a:r>
              <a:rPr lang="en-US" sz="1700" dirty="0">
                <a:solidFill>
                  <a:srgbClr val="FFFFFF"/>
                </a:solidFill>
              </a:rPr>
              <a:t> и </a:t>
            </a:r>
            <a:r>
              <a:rPr lang="en-US" sz="1700" dirty="0" err="1">
                <a:solidFill>
                  <a:srgbClr val="FFFFFF"/>
                </a:solidFill>
              </a:rPr>
              <a:t>ремесленные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изделия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как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из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ближайшей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округи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так</a:t>
            </a:r>
            <a:r>
              <a:rPr lang="en-US" sz="1700" dirty="0">
                <a:solidFill>
                  <a:srgbClr val="FFFFFF"/>
                </a:solidFill>
              </a:rPr>
              <a:t> и </a:t>
            </a:r>
            <a:r>
              <a:rPr lang="en-US" sz="1700" dirty="0" err="1">
                <a:solidFill>
                  <a:srgbClr val="FFFFFF"/>
                </a:solidFill>
              </a:rPr>
              <a:t>из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более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отдалённых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мест</a:t>
            </a:r>
            <a:r>
              <a:rPr lang="en-US" sz="1700" dirty="0">
                <a:solidFill>
                  <a:srgbClr val="FFFFFF"/>
                </a:solidFill>
              </a:rPr>
              <a:t>: </a:t>
            </a:r>
            <a:r>
              <a:rPr lang="en-US" sz="1700" dirty="0" err="1">
                <a:solidFill>
                  <a:srgbClr val="FFFFFF"/>
                </a:solidFill>
              </a:rPr>
              <a:t>хлеб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шёл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из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Рязани</a:t>
            </a:r>
            <a:r>
              <a:rPr lang="en-US" sz="1700" dirty="0">
                <a:solidFill>
                  <a:srgbClr val="FFFFFF"/>
                </a:solidFill>
              </a:rPr>
              <a:t> и </a:t>
            </a:r>
            <a:r>
              <a:rPr lang="en-US" sz="1700" dirty="0" err="1">
                <a:solidFill>
                  <a:srgbClr val="FFFFFF"/>
                </a:solidFill>
              </a:rPr>
              <a:t>других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южных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районов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рыба</a:t>
            </a:r>
            <a:r>
              <a:rPr lang="en-US" sz="1700" dirty="0">
                <a:solidFill>
                  <a:srgbClr val="FFFFFF"/>
                </a:solidFill>
              </a:rPr>
              <a:t> с </a:t>
            </a:r>
            <a:r>
              <a:rPr lang="en-US" sz="1700" dirty="0" err="1">
                <a:solidFill>
                  <a:srgbClr val="FFFFFF"/>
                </a:solidFill>
              </a:rPr>
              <a:t>Волги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масло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из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Вологды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соль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из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Поморья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железные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изделия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из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Устюжны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Железопольской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пушнина</a:t>
            </a:r>
            <a:r>
              <a:rPr lang="en-US" sz="1700" dirty="0">
                <a:solidFill>
                  <a:srgbClr val="FFFFFF"/>
                </a:solidFill>
              </a:rPr>
              <a:t> с </a:t>
            </a:r>
            <a:r>
              <a:rPr lang="en-US" sz="1700" dirty="0" err="1">
                <a:solidFill>
                  <a:srgbClr val="FFFFFF"/>
                </a:solidFill>
              </a:rPr>
              <a:t>Урала</a:t>
            </a:r>
            <a:r>
              <a:rPr lang="en-US" sz="1700" dirty="0">
                <a:solidFill>
                  <a:srgbClr val="FFFFFF"/>
                </a:solidFill>
              </a:rPr>
              <a:t> и </a:t>
            </a:r>
            <a:r>
              <a:rPr lang="en-US" sz="1700" dirty="0" err="1">
                <a:solidFill>
                  <a:srgbClr val="FFFFFF"/>
                </a:solidFill>
              </a:rPr>
              <a:t>из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Сибири</a:t>
            </a:r>
            <a:r>
              <a:rPr lang="en-US" sz="1700" dirty="0">
                <a:solidFill>
                  <a:srgbClr val="FFFFFF"/>
                </a:solidFill>
              </a:rPr>
              <a:t>. </a:t>
            </a:r>
            <a:r>
              <a:rPr lang="en-US" sz="1700" dirty="0" err="1">
                <a:solidFill>
                  <a:srgbClr val="FFFFFF"/>
                </a:solidFill>
              </a:rPr>
              <a:t>Заграничные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товары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шли</a:t>
            </a:r>
            <a:r>
              <a:rPr lang="en-US" sz="1700" dirty="0">
                <a:solidFill>
                  <a:srgbClr val="FFFFFF"/>
                </a:solidFill>
              </a:rPr>
              <a:t> в </a:t>
            </a:r>
            <a:r>
              <a:rPr lang="en-US" sz="1700" dirty="0" err="1">
                <a:solidFill>
                  <a:srgbClr val="FFFFFF"/>
                </a:solidFill>
              </a:rPr>
              <a:t>Москву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через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Новгород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Великий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Псков</a:t>
            </a:r>
            <a:r>
              <a:rPr lang="en-US" sz="1700" dirty="0">
                <a:solidFill>
                  <a:srgbClr val="FFFFFF"/>
                </a:solidFill>
              </a:rPr>
              <a:t> и </a:t>
            </a:r>
            <a:r>
              <a:rPr lang="en-US" sz="1700" dirty="0" err="1">
                <a:solidFill>
                  <a:srgbClr val="FFFFFF"/>
                </a:solidFill>
              </a:rPr>
              <a:t>Смоленск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позднее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через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Архангельск</a:t>
            </a:r>
            <a:r>
              <a:rPr lang="en-US" sz="1700" dirty="0">
                <a:solidFill>
                  <a:srgbClr val="FFFFFF"/>
                </a:solidFill>
              </a:rPr>
              <a:t>. </a:t>
            </a:r>
            <a:endParaRPr lang="ru-RU" sz="1700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ru-RU" sz="1700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700" dirty="0" err="1">
                <a:solidFill>
                  <a:srgbClr val="FFFFFF"/>
                </a:solidFill>
              </a:rPr>
              <a:t>Будучи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крупным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ремесленным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центром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Москва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снабжала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своими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изделиями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также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ряд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рынков</a:t>
            </a:r>
            <a:r>
              <a:rPr lang="en-US" sz="1700" dirty="0">
                <a:solidFill>
                  <a:srgbClr val="FFFFFF"/>
                </a:solidFill>
              </a:rPr>
              <a:t>. </a:t>
            </a:r>
            <a:r>
              <a:rPr lang="en-US" sz="1700" dirty="0" err="1">
                <a:solidFill>
                  <a:srgbClr val="FFFFFF"/>
                </a:solidFill>
              </a:rPr>
              <a:t>Часть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московских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изделий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вывозилась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за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границу</a:t>
            </a:r>
            <a:r>
              <a:rPr lang="en-US" sz="1700" dirty="0">
                <a:solidFill>
                  <a:srgbClr val="FFFFFF"/>
                </a:solidFill>
              </a:rPr>
              <a:t>. </a:t>
            </a:r>
            <a:r>
              <a:rPr lang="en-US" sz="1700" dirty="0" err="1">
                <a:solidFill>
                  <a:srgbClr val="FFFFFF"/>
                </a:solidFill>
              </a:rPr>
              <a:t>Укреплению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экономического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значения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Москвы</a:t>
            </a:r>
            <a:r>
              <a:rPr lang="en-US" sz="1700" dirty="0">
                <a:solidFill>
                  <a:srgbClr val="FFFFFF"/>
                </a:solidFill>
              </a:rPr>
              <a:t> в XVI в. </a:t>
            </a:r>
            <a:r>
              <a:rPr lang="en-US" sz="1700" dirty="0" err="1">
                <a:solidFill>
                  <a:srgbClr val="FFFFFF"/>
                </a:solidFill>
              </a:rPr>
              <a:t>способствовали</a:t>
            </a:r>
            <a:r>
              <a:rPr lang="en-US" sz="1700" dirty="0">
                <a:solidFill>
                  <a:srgbClr val="FFFFFF"/>
                </a:solidFill>
              </a:rPr>
              <a:t> и </a:t>
            </a:r>
            <a:r>
              <a:rPr lang="en-US" sz="1700" dirty="0" err="1">
                <a:solidFill>
                  <a:srgbClr val="FFFFFF"/>
                </a:solidFill>
              </a:rPr>
              <a:t>мероприятия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правительства</a:t>
            </a:r>
            <a:r>
              <a:rPr lang="en-US" sz="1700" dirty="0">
                <a:solidFill>
                  <a:srgbClr val="FFFFFF"/>
                </a:solidFill>
              </a:rPr>
              <a:t>, </a:t>
            </a:r>
            <a:r>
              <a:rPr lang="en-US" sz="1700" dirty="0" err="1">
                <a:solidFill>
                  <a:srgbClr val="FFFFFF"/>
                </a:solidFill>
              </a:rPr>
              <a:t>которое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практиковало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принудительные</a:t>
            </a:r>
            <a:r>
              <a:rPr lang="en-US" sz="1700" dirty="0">
                <a:solidFill>
                  <a:srgbClr val="FFFFFF"/>
                </a:solidFill>
              </a:rPr>
              <a:t> «</a:t>
            </a:r>
            <a:r>
              <a:rPr lang="en-US" sz="1700" dirty="0" err="1">
                <a:solidFill>
                  <a:srgbClr val="FFFFFF"/>
                </a:solidFill>
              </a:rPr>
              <a:t>своды</a:t>
            </a:r>
            <a:r>
              <a:rPr lang="en-US" sz="1700" dirty="0">
                <a:solidFill>
                  <a:srgbClr val="FFFFFF"/>
                </a:solidFill>
              </a:rPr>
              <a:t>» в </a:t>
            </a:r>
            <a:r>
              <a:rPr lang="en-US" sz="1700" dirty="0" err="1">
                <a:solidFill>
                  <a:srgbClr val="FFFFFF"/>
                </a:solidFill>
              </a:rPr>
              <a:t>Москву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ремесленников</a:t>
            </a:r>
            <a:r>
              <a:rPr lang="en-US" sz="1700" dirty="0">
                <a:solidFill>
                  <a:srgbClr val="FFFFFF"/>
                </a:solidFill>
              </a:rPr>
              <a:t> и </a:t>
            </a:r>
            <a:r>
              <a:rPr lang="en-US" sz="1700" dirty="0" err="1">
                <a:solidFill>
                  <a:srgbClr val="FFFFFF"/>
                </a:solidFill>
              </a:rPr>
              <a:t>торговых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людей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из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других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городов</a:t>
            </a:r>
            <a:r>
              <a:rPr lang="en-US" sz="17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Москва ремесленная</a:t>
            </a:r>
          </a:p>
        </p:txBody>
      </p:sp>
    </p:spTree>
    <p:extLst>
      <p:ext uri="{BB962C8B-B14F-4D97-AF65-F5344CB8AC3E}">
        <p14:creationId xmlns:p14="http://schemas.microsoft.com/office/powerpoint/2010/main" val="2311293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2">
            <a:extLst>
              <a:ext uri="{FF2B5EF4-FFF2-40B4-BE49-F238E27FC236}">
                <a16:creationId xmlns:a16="http://schemas.microsoft.com/office/drawing/2014/main" id="{99CEE05D-F25C-4EC3-B527-D9C999E3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652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4F036726-0C05-446E-91C3-B986EBEA0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402" y="438538"/>
            <a:ext cx="6710184" cy="6002060"/>
          </a:xfrm>
          <a:prstGeom prst="rect">
            <a:avLst/>
          </a:prstGeom>
          <a:solidFill>
            <a:schemeClr val="bg1">
              <a:alpha val="4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A310ABCD-C34B-42D1-9BEB-47755A3EA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285" y="650014"/>
            <a:ext cx="3367217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внешний, люди, групп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E04E9427-D3F9-4621-B3C8-94BC28236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60" y="1141789"/>
            <a:ext cx="3044697" cy="2283522"/>
          </a:xfrm>
          <a:prstGeom prst="rect">
            <a:avLst/>
          </a:prstGeom>
        </p:spPr>
      </p:pic>
      <p:sp>
        <p:nvSpPr>
          <p:cNvPr id="36" name="Rectangle 28">
            <a:extLst>
              <a:ext uri="{FF2B5EF4-FFF2-40B4-BE49-F238E27FC236}">
                <a16:creationId xmlns:a16="http://schemas.microsoft.com/office/drawing/2014/main" id="{F38AB6A2-89F7-43B5-B608-50DFC740D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2946" y="650014"/>
            <a:ext cx="2765758" cy="21367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человек, снег, люди, групп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C376F5D-F2E7-46E3-B88A-0B8EE963E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97" y="859065"/>
            <a:ext cx="2434338" cy="171620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6585B74-DAF6-470E-B2F3-B5530A709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285" y="4088215"/>
            <a:ext cx="3367217" cy="21248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внешний, небо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CF2D7993-88D6-4665-AACA-936E608C4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8" y="4279769"/>
            <a:ext cx="2649681" cy="176203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0BAD96F-CE2F-4682-99B8-0DD9E6AE2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2946" y="2947051"/>
            <a:ext cx="2765758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 descr="Изображение выглядит как текст, книг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E387370-9298-4ACE-928C-BF7F578F1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97" y="3326241"/>
            <a:ext cx="2434338" cy="24967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8AD23D-1895-4FAA-9F80-9E45774B0FAB}"/>
              </a:ext>
            </a:extLst>
          </p:cNvPr>
          <p:cNvSpPr txBox="1"/>
          <p:nvPr/>
        </p:nvSpPr>
        <p:spPr>
          <a:xfrm>
            <a:off x="8014995" y="2623457"/>
            <a:ext cx="3732245" cy="3589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000" dirty="0" err="1"/>
              <a:t>Москва</a:t>
            </a:r>
            <a:r>
              <a:rPr lang="en-US" sz="1000" dirty="0"/>
              <a:t> XVI </a:t>
            </a:r>
            <a:r>
              <a:rPr lang="en-US" sz="1000" dirty="0" err="1"/>
              <a:t>века</a:t>
            </a:r>
            <a:r>
              <a:rPr lang="en-US" sz="1000" dirty="0"/>
              <a:t> </a:t>
            </a:r>
            <a:r>
              <a:rPr lang="en-US" sz="1000" dirty="0" err="1"/>
              <a:t>стала</a:t>
            </a:r>
            <a:r>
              <a:rPr lang="en-US" sz="1000" dirty="0"/>
              <a:t> </a:t>
            </a:r>
            <a:r>
              <a:rPr lang="en-US" sz="1000" dirty="0" err="1"/>
              <a:t>центром</a:t>
            </a:r>
            <a:r>
              <a:rPr lang="en-US" sz="1000" dirty="0"/>
              <a:t> </a:t>
            </a:r>
            <a:r>
              <a:rPr lang="en-US" sz="1000" dirty="0" err="1"/>
              <a:t>реформ</a:t>
            </a:r>
            <a:r>
              <a:rPr lang="en-US" sz="1000" dirty="0"/>
              <a:t> </a:t>
            </a:r>
            <a:r>
              <a:rPr lang="en-US" sz="1000" dirty="0" err="1"/>
              <a:t>Ивана</a:t>
            </a:r>
            <a:r>
              <a:rPr lang="en-US" sz="1000" dirty="0"/>
              <a:t> IV. </a:t>
            </a:r>
            <a:r>
              <a:rPr lang="en-US" sz="1000" dirty="0" err="1"/>
              <a:t>Одной</a:t>
            </a:r>
            <a:r>
              <a:rPr lang="en-US" sz="1000" dirty="0"/>
              <a:t> </a:t>
            </a:r>
            <a:r>
              <a:rPr lang="en-US" sz="1000" dirty="0" err="1"/>
              <a:t>из</a:t>
            </a:r>
            <a:r>
              <a:rPr lang="en-US" sz="1000" dirty="0"/>
              <a:t> </a:t>
            </a:r>
            <a:r>
              <a:rPr lang="en-US" sz="1000" dirty="0" err="1"/>
              <a:t>значимых</a:t>
            </a:r>
            <a:r>
              <a:rPr lang="en-US" sz="1000" dirty="0"/>
              <a:t> </a:t>
            </a:r>
            <a:r>
              <a:rPr lang="en-US" sz="1000" dirty="0" err="1"/>
              <a:t>для</a:t>
            </a:r>
            <a:r>
              <a:rPr lang="en-US" sz="1000" dirty="0"/>
              <a:t> государства </a:t>
            </a:r>
            <a:r>
              <a:rPr lang="en-US" sz="1000" dirty="0" err="1"/>
              <a:t>стала</a:t>
            </a:r>
            <a:r>
              <a:rPr lang="en-US" sz="1000" dirty="0"/>
              <a:t> </a:t>
            </a:r>
            <a:r>
              <a:rPr lang="en-US" sz="1000" dirty="0" err="1"/>
              <a:t>военная</a:t>
            </a:r>
            <a:r>
              <a:rPr lang="en-US" sz="1000" dirty="0"/>
              <a:t> </a:t>
            </a:r>
            <a:r>
              <a:rPr lang="en-US" sz="1000" dirty="0" err="1"/>
              <a:t>реформа</a:t>
            </a:r>
            <a:r>
              <a:rPr lang="en-US" sz="1000" dirty="0"/>
              <a:t>. 1 </a:t>
            </a:r>
            <a:r>
              <a:rPr lang="en-US" sz="1000" dirty="0" err="1"/>
              <a:t>октября</a:t>
            </a:r>
            <a:r>
              <a:rPr lang="en-US" sz="1000" dirty="0"/>
              <a:t> 1550 </a:t>
            </a:r>
            <a:r>
              <a:rPr lang="en-US" sz="1000" dirty="0" err="1"/>
              <a:t>года</a:t>
            </a:r>
            <a:r>
              <a:rPr lang="en-US" sz="1000" dirty="0"/>
              <a:t> </a:t>
            </a:r>
            <a:r>
              <a:rPr lang="en-US" sz="1000" dirty="0" err="1"/>
              <a:t>Иван</a:t>
            </a:r>
            <a:r>
              <a:rPr lang="en-US" sz="1000" dirty="0"/>
              <a:t> IV </a:t>
            </a:r>
            <a:r>
              <a:rPr lang="en-US" sz="1000" dirty="0" err="1"/>
              <a:t>Грозный</a:t>
            </a:r>
            <a:r>
              <a:rPr lang="en-US" sz="1000" dirty="0"/>
              <a:t> </a:t>
            </a:r>
            <a:r>
              <a:rPr lang="en-US" sz="1000" dirty="0" err="1"/>
              <a:t>подписал</a:t>
            </a:r>
            <a:r>
              <a:rPr lang="en-US" sz="1000" dirty="0"/>
              <a:t> </a:t>
            </a:r>
            <a:r>
              <a:rPr lang="en-US" sz="1000" dirty="0" err="1"/>
              <a:t>указ</a:t>
            </a:r>
            <a:r>
              <a:rPr lang="en-US" sz="1000" dirty="0"/>
              <a:t> о </a:t>
            </a:r>
            <a:r>
              <a:rPr lang="en-US" sz="1000" dirty="0" err="1"/>
              <a:t>переселении</a:t>
            </a:r>
            <a:r>
              <a:rPr lang="en-US" sz="1000" dirty="0"/>
              <a:t> «</a:t>
            </a:r>
            <a:r>
              <a:rPr lang="en-US" sz="1000" dirty="0" err="1"/>
              <a:t>тысячи</a:t>
            </a:r>
            <a:r>
              <a:rPr lang="en-US" sz="1000" dirty="0"/>
              <a:t> </a:t>
            </a:r>
            <a:r>
              <a:rPr lang="en-US" sz="1000" dirty="0" err="1"/>
              <a:t>лучших</a:t>
            </a:r>
            <a:r>
              <a:rPr lang="en-US" sz="1000" dirty="0"/>
              <a:t> </a:t>
            </a:r>
            <a:r>
              <a:rPr lang="en-US" sz="1000" dirty="0" err="1"/>
              <a:t>слуг</a:t>
            </a:r>
            <a:r>
              <a:rPr lang="en-US" sz="1000" dirty="0"/>
              <a:t>» </a:t>
            </a:r>
            <a:r>
              <a:rPr lang="en-US" sz="1000" dirty="0" err="1"/>
              <a:t>из</a:t>
            </a:r>
            <a:r>
              <a:rPr lang="en-US" sz="1000" dirty="0"/>
              <a:t> </a:t>
            </a:r>
            <a:r>
              <a:rPr lang="en-US" sz="1000" dirty="0" err="1"/>
              <a:t>различных</a:t>
            </a:r>
            <a:r>
              <a:rPr lang="en-US" sz="1000" dirty="0"/>
              <a:t> </a:t>
            </a:r>
            <a:r>
              <a:rPr lang="en-US" sz="1000" dirty="0" err="1"/>
              <a:t>городов</a:t>
            </a:r>
            <a:r>
              <a:rPr lang="en-US" sz="1000" dirty="0"/>
              <a:t> и </a:t>
            </a:r>
            <a:r>
              <a:rPr lang="en-US" sz="1000" dirty="0" err="1"/>
              <a:t>областей</a:t>
            </a:r>
            <a:r>
              <a:rPr lang="en-US" sz="1000" dirty="0"/>
              <a:t> </a:t>
            </a:r>
            <a:r>
              <a:rPr lang="en-US" sz="1000" dirty="0" err="1"/>
              <a:t>Русского</a:t>
            </a:r>
            <a:r>
              <a:rPr lang="en-US" sz="1000" dirty="0"/>
              <a:t> </a:t>
            </a:r>
            <a:r>
              <a:rPr lang="en-US" sz="1000" dirty="0" err="1"/>
              <a:t>царства</a:t>
            </a:r>
            <a:r>
              <a:rPr lang="en-US" sz="1000" dirty="0"/>
              <a:t> и </a:t>
            </a:r>
            <a:r>
              <a:rPr lang="en-US" sz="1000" dirty="0" err="1"/>
              <a:t>выделении</a:t>
            </a:r>
            <a:r>
              <a:rPr lang="en-US" sz="1000" dirty="0"/>
              <a:t> </a:t>
            </a:r>
            <a:r>
              <a:rPr lang="en-US" sz="1000" dirty="0" err="1"/>
              <a:t>им</a:t>
            </a:r>
            <a:r>
              <a:rPr lang="en-US" sz="1000" dirty="0"/>
              <a:t> </a:t>
            </a:r>
            <a:r>
              <a:rPr lang="en-US" sz="1000" dirty="0" err="1"/>
              <a:t>поместий</a:t>
            </a:r>
            <a:r>
              <a:rPr lang="en-US" sz="1000" dirty="0"/>
              <a:t> </a:t>
            </a:r>
            <a:r>
              <a:rPr lang="en-US" sz="1000" dirty="0" err="1"/>
              <a:t>для</a:t>
            </a:r>
            <a:r>
              <a:rPr lang="en-US" sz="1000" dirty="0"/>
              <a:t> </a:t>
            </a:r>
            <a:r>
              <a:rPr lang="en-US" sz="1000" dirty="0" err="1"/>
              <a:t>проживания</a:t>
            </a:r>
            <a:r>
              <a:rPr lang="en-US" sz="1000" dirty="0"/>
              <a:t> в </a:t>
            </a:r>
            <a:r>
              <a:rPr lang="en-US" sz="1000" dirty="0" err="1"/>
              <a:t>пределах</a:t>
            </a:r>
            <a:r>
              <a:rPr lang="en-US" sz="1000" dirty="0"/>
              <a:t> 60-70 </a:t>
            </a:r>
            <a:r>
              <a:rPr lang="en-US" sz="1000" dirty="0" err="1"/>
              <a:t>километров</a:t>
            </a:r>
            <a:r>
              <a:rPr lang="en-US" sz="1000" dirty="0"/>
              <a:t> </a:t>
            </a:r>
            <a:r>
              <a:rPr lang="en-US" sz="1000" dirty="0" err="1"/>
              <a:t>от</a:t>
            </a:r>
            <a:r>
              <a:rPr lang="en-US" sz="1000" dirty="0"/>
              <a:t> </a:t>
            </a:r>
            <a:r>
              <a:rPr lang="en-US" sz="1000" dirty="0" err="1"/>
              <a:t>Москвы</a:t>
            </a:r>
            <a:r>
              <a:rPr lang="en-US" sz="1000" dirty="0"/>
              <a:t>. </a:t>
            </a:r>
            <a:r>
              <a:rPr lang="en-US" sz="1000" dirty="0" err="1"/>
              <a:t>Опираясь</a:t>
            </a:r>
            <a:r>
              <a:rPr lang="en-US" sz="1000" dirty="0"/>
              <a:t> </a:t>
            </a:r>
            <a:r>
              <a:rPr lang="en-US" sz="1000" dirty="0" err="1"/>
              <a:t>на</a:t>
            </a:r>
            <a:r>
              <a:rPr lang="en-US" sz="1000" dirty="0"/>
              <a:t> </a:t>
            </a:r>
            <a:r>
              <a:rPr lang="en-US" sz="1000" dirty="0" err="1"/>
              <a:t>положение</a:t>
            </a:r>
            <a:r>
              <a:rPr lang="en-US" sz="1000" dirty="0"/>
              <a:t> и </a:t>
            </a:r>
            <a:r>
              <a:rPr lang="en-US" sz="1000" dirty="0" err="1"/>
              <a:t>выполняемые</a:t>
            </a:r>
            <a:r>
              <a:rPr lang="en-US" sz="1000" dirty="0"/>
              <a:t> </a:t>
            </a:r>
            <a:r>
              <a:rPr lang="en-US" sz="1000" dirty="0" err="1"/>
              <a:t>при</a:t>
            </a:r>
            <a:r>
              <a:rPr lang="en-US" sz="1000" dirty="0"/>
              <a:t> </a:t>
            </a:r>
            <a:r>
              <a:rPr lang="en-US" sz="1000" dirty="0" err="1"/>
              <a:t>царе</a:t>
            </a:r>
            <a:r>
              <a:rPr lang="en-US" sz="1000" dirty="0"/>
              <a:t> </a:t>
            </a:r>
            <a:r>
              <a:rPr lang="en-US" sz="1000" dirty="0" err="1"/>
              <a:t>обязанности</a:t>
            </a:r>
            <a:r>
              <a:rPr lang="en-US" sz="1000" dirty="0"/>
              <a:t>, «</a:t>
            </a:r>
            <a:r>
              <a:rPr lang="en-US" sz="1000" dirty="0" err="1"/>
              <a:t>тысячники</a:t>
            </a:r>
            <a:r>
              <a:rPr lang="en-US" sz="1000" dirty="0"/>
              <a:t>» </a:t>
            </a:r>
            <a:r>
              <a:rPr lang="en-US" sz="1000" dirty="0" err="1"/>
              <a:t>были</a:t>
            </a:r>
            <a:r>
              <a:rPr lang="en-US" sz="1000" dirty="0"/>
              <a:t> </a:t>
            </a:r>
            <a:r>
              <a:rPr lang="en-US" sz="1000" dirty="0" err="1"/>
              <a:t>разделены</a:t>
            </a:r>
            <a:r>
              <a:rPr lang="en-US" sz="1000" dirty="0"/>
              <a:t> </a:t>
            </a:r>
            <a:r>
              <a:rPr lang="en-US" sz="1000" dirty="0" err="1"/>
              <a:t>на</a:t>
            </a:r>
            <a:r>
              <a:rPr lang="en-US" sz="1000" dirty="0"/>
              <a:t> </a:t>
            </a:r>
            <a:r>
              <a:rPr lang="en-US" sz="1000" dirty="0" err="1"/>
              <a:t>три</a:t>
            </a:r>
            <a:r>
              <a:rPr lang="en-US" sz="1000" dirty="0"/>
              <a:t> </a:t>
            </a:r>
            <a:r>
              <a:rPr lang="en-US" sz="1000" dirty="0" err="1"/>
              <a:t>статьи</a:t>
            </a:r>
            <a:r>
              <a:rPr lang="en-US" sz="1000" dirty="0"/>
              <a:t>, и </a:t>
            </a:r>
            <a:r>
              <a:rPr lang="en-US" sz="1000" dirty="0" err="1"/>
              <a:t>получали</a:t>
            </a:r>
            <a:r>
              <a:rPr lang="en-US" sz="1000" dirty="0"/>
              <a:t> в </a:t>
            </a:r>
            <a:r>
              <a:rPr lang="en-US" sz="1000" dirty="0" err="1"/>
              <a:t>зависимости</a:t>
            </a:r>
            <a:r>
              <a:rPr lang="en-US" sz="1000" dirty="0"/>
              <a:t> </a:t>
            </a:r>
            <a:r>
              <a:rPr lang="en-US" sz="1000" dirty="0" err="1"/>
              <a:t>от</a:t>
            </a:r>
            <a:r>
              <a:rPr lang="en-US" sz="1000" dirty="0"/>
              <a:t> </a:t>
            </a:r>
            <a:r>
              <a:rPr lang="en-US" sz="1000" dirty="0" err="1"/>
              <a:t>этого</a:t>
            </a:r>
            <a:r>
              <a:rPr lang="en-US" sz="1000" dirty="0"/>
              <a:t> </a:t>
            </a:r>
            <a:r>
              <a:rPr lang="en-US" sz="1000" dirty="0" err="1"/>
              <a:t>земельный</a:t>
            </a:r>
            <a:r>
              <a:rPr lang="en-US" sz="1000" dirty="0"/>
              <a:t> </a:t>
            </a:r>
            <a:r>
              <a:rPr lang="en-US" sz="1000" dirty="0" err="1"/>
              <a:t>надел</a:t>
            </a:r>
            <a:r>
              <a:rPr lang="en-US" sz="1000" dirty="0"/>
              <a:t> в 100, 75 </a:t>
            </a:r>
            <a:r>
              <a:rPr lang="en-US" sz="1000" dirty="0" err="1"/>
              <a:t>или</a:t>
            </a:r>
            <a:r>
              <a:rPr lang="en-US" sz="1000" dirty="0"/>
              <a:t> 50 </a:t>
            </a:r>
            <a:r>
              <a:rPr lang="en-US" sz="1000" dirty="0" err="1"/>
              <a:t>гектар</a:t>
            </a:r>
            <a:r>
              <a:rPr lang="en-US" sz="1000" dirty="0"/>
              <a:t> </a:t>
            </a:r>
            <a:r>
              <a:rPr lang="en-US" sz="1000" dirty="0" err="1"/>
              <a:t>соответственно</a:t>
            </a:r>
            <a:r>
              <a:rPr lang="en-US" sz="1000" dirty="0"/>
              <a:t>. </a:t>
            </a:r>
            <a:r>
              <a:rPr lang="en-US" sz="1000" dirty="0" err="1"/>
              <a:t>Эти</a:t>
            </a:r>
            <a:r>
              <a:rPr lang="en-US" sz="1000" dirty="0"/>
              <a:t> </a:t>
            </a:r>
            <a:r>
              <a:rPr lang="en-US" sz="1000" dirty="0" err="1"/>
              <a:t>служилые</a:t>
            </a:r>
            <a:r>
              <a:rPr lang="en-US" sz="1000" dirty="0"/>
              <a:t> </a:t>
            </a:r>
            <a:r>
              <a:rPr lang="en-US" sz="1000" dirty="0" err="1"/>
              <a:t>люди</a:t>
            </a:r>
            <a:r>
              <a:rPr lang="en-US" sz="1000" dirty="0"/>
              <a:t> </a:t>
            </a:r>
            <a:r>
              <a:rPr lang="en-US" sz="1000" dirty="0" err="1"/>
              <a:t>стали</a:t>
            </a:r>
            <a:r>
              <a:rPr lang="en-US" sz="1000" dirty="0"/>
              <a:t> </a:t>
            </a:r>
            <a:r>
              <a:rPr lang="en-US" sz="1000" dirty="0" err="1"/>
              <a:t>основой</a:t>
            </a:r>
            <a:r>
              <a:rPr lang="en-US" sz="1000" dirty="0"/>
              <a:t> «</a:t>
            </a:r>
            <a:r>
              <a:rPr lang="en-US" sz="1000" dirty="0" err="1"/>
              <a:t>государева</a:t>
            </a:r>
            <a:r>
              <a:rPr lang="en-US" sz="1000" dirty="0"/>
              <a:t> </a:t>
            </a:r>
            <a:r>
              <a:rPr lang="en-US" sz="1000" dirty="0" err="1"/>
              <a:t>полка</a:t>
            </a:r>
            <a:r>
              <a:rPr lang="en-US" sz="1000" dirty="0"/>
              <a:t>» — </a:t>
            </a:r>
            <a:r>
              <a:rPr lang="en-US" sz="1000" dirty="0" err="1"/>
              <a:t>переселённые</a:t>
            </a:r>
            <a:r>
              <a:rPr lang="en-US" sz="1000" dirty="0"/>
              <a:t> </a:t>
            </a:r>
            <a:r>
              <a:rPr lang="en-US" sz="1000" dirty="0" err="1"/>
              <a:t>дворяне</a:t>
            </a:r>
            <a:r>
              <a:rPr lang="en-US" sz="1000" dirty="0"/>
              <a:t> </a:t>
            </a:r>
            <a:r>
              <a:rPr lang="en-US" sz="1000" dirty="0" err="1"/>
              <a:t>были</a:t>
            </a:r>
            <a:r>
              <a:rPr lang="en-US" sz="1000" dirty="0"/>
              <a:t> </a:t>
            </a:r>
            <a:r>
              <a:rPr lang="en-US" sz="1000" dirty="0" err="1"/>
              <a:t>обязаны</a:t>
            </a:r>
            <a:r>
              <a:rPr lang="en-US" sz="1000" dirty="0"/>
              <a:t> </a:t>
            </a:r>
            <a:r>
              <a:rPr lang="en-US" sz="1000" dirty="0" err="1"/>
              <a:t>участвовать</a:t>
            </a:r>
            <a:r>
              <a:rPr lang="en-US" sz="1000" dirty="0"/>
              <a:t> в </a:t>
            </a:r>
            <a:r>
              <a:rPr lang="en-US" sz="1000" dirty="0" err="1"/>
              <a:t>больших</a:t>
            </a:r>
            <a:r>
              <a:rPr lang="en-US" sz="1000" dirty="0"/>
              <a:t> </a:t>
            </a:r>
            <a:r>
              <a:rPr lang="en-US" sz="1000" dirty="0" err="1"/>
              <a:t>военных</a:t>
            </a:r>
            <a:r>
              <a:rPr lang="en-US" sz="1000" dirty="0"/>
              <a:t> </a:t>
            </a:r>
            <a:r>
              <a:rPr lang="en-US" sz="1000" dirty="0" err="1"/>
              <a:t>походах</a:t>
            </a:r>
            <a:r>
              <a:rPr lang="en-US" sz="1000" dirty="0"/>
              <a:t>, </a:t>
            </a:r>
            <a:r>
              <a:rPr lang="en-US" sz="1000" dirty="0" err="1"/>
              <a:t>предоставляя</a:t>
            </a:r>
            <a:r>
              <a:rPr lang="en-US" sz="1000" dirty="0"/>
              <a:t> в </a:t>
            </a:r>
            <a:r>
              <a:rPr lang="en-US" sz="1000" dirty="0" err="1"/>
              <a:t>зависимости</a:t>
            </a:r>
            <a:r>
              <a:rPr lang="en-US" sz="1000" dirty="0"/>
              <a:t> </a:t>
            </a:r>
            <a:r>
              <a:rPr lang="en-US" sz="1000" dirty="0" err="1"/>
              <a:t>от</a:t>
            </a:r>
            <a:r>
              <a:rPr lang="en-US" sz="1000" dirty="0"/>
              <a:t> </a:t>
            </a:r>
            <a:r>
              <a:rPr lang="en-US" sz="1000" dirty="0" err="1"/>
              <a:t>величины</a:t>
            </a:r>
            <a:r>
              <a:rPr lang="en-US" sz="1000" dirty="0"/>
              <a:t> </a:t>
            </a:r>
            <a:r>
              <a:rPr lang="en-US" sz="1000" dirty="0" err="1"/>
              <a:t>земельного</a:t>
            </a:r>
            <a:r>
              <a:rPr lang="en-US" sz="1000" dirty="0"/>
              <a:t> </a:t>
            </a:r>
            <a:r>
              <a:rPr lang="en-US" sz="1000" dirty="0" err="1"/>
              <a:t>надела</a:t>
            </a:r>
            <a:r>
              <a:rPr lang="en-US" sz="1000" dirty="0"/>
              <a:t> </a:t>
            </a:r>
            <a:r>
              <a:rPr lang="en-US" sz="1000" dirty="0" err="1"/>
              <a:t>определенное</a:t>
            </a:r>
            <a:r>
              <a:rPr lang="en-US" sz="1000" dirty="0"/>
              <a:t> </a:t>
            </a:r>
            <a:r>
              <a:rPr lang="en-US" sz="1000" dirty="0" err="1"/>
              <a:t>количество</a:t>
            </a:r>
            <a:r>
              <a:rPr lang="en-US" sz="1000" dirty="0"/>
              <a:t> </a:t>
            </a:r>
            <a:r>
              <a:rPr lang="en-US" sz="1000" dirty="0" err="1"/>
              <a:t>бойцов</a:t>
            </a:r>
            <a:r>
              <a:rPr lang="en-US" sz="1000" dirty="0"/>
              <a:t>. </a:t>
            </a:r>
            <a:r>
              <a:rPr lang="en-US" sz="1000" dirty="0" err="1"/>
              <a:t>Некоторые</a:t>
            </a:r>
            <a:r>
              <a:rPr lang="en-US" sz="1000" dirty="0"/>
              <a:t> </a:t>
            </a:r>
            <a:r>
              <a:rPr lang="en-US" sz="1000" dirty="0" err="1"/>
              <a:t>историки</a:t>
            </a:r>
            <a:r>
              <a:rPr lang="en-US" sz="1000" dirty="0"/>
              <a:t> </a:t>
            </a:r>
            <a:r>
              <a:rPr lang="en-US" sz="1000" dirty="0" err="1"/>
              <a:t>считают</a:t>
            </a:r>
            <a:r>
              <a:rPr lang="en-US" sz="1000" dirty="0"/>
              <a:t> «</a:t>
            </a:r>
            <a:r>
              <a:rPr lang="en-US" sz="1000" dirty="0" err="1"/>
              <a:t>избранную</a:t>
            </a:r>
            <a:r>
              <a:rPr lang="en-US" sz="1000" dirty="0"/>
              <a:t> </a:t>
            </a:r>
            <a:r>
              <a:rPr lang="en-US" sz="1000" dirty="0" err="1"/>
              <a:t>тысячу</a:t>
            </a:r>
            <a:r>
              <a:rPr lang="en-US" sz="1000" dirty="0"/>
              <a:t>» </a:t>
            </a:r>
            <a:r>
              <a:rPr lang="en-US" sz="1000" dirty="0" err="1"/>
              <a:t>прообразом</a:t>
            </a:r>
            <a:r>
              <a:rPr lang="en-US" sz="1000" dirty="0"/>
              <a:t> </a:t>
            </a:r>
            <a:r>
              <a:rPr lang="en-US" sz="1000" dirty="0" err="1"/>
              <a:t>последующей</a:t>
            </a:r>
            <a:r>
              <a:rPr lang="en-US" sz="1000" dirty="0"/>
              <a:t> </a:t>
            </a:r>
            <a:r>
              <a:rPr lang="en-US" sz="1000" dirty="0" err="1"/>
              <a:t>опричнины</a:t>
            </a:r>
            <a:r>
              <a:rPr lang="en-US" sz="1000" dirty="0"/>
              <a:t>. </a:t>
            </a:r>
            <a:r>
              <a:rPr lang="en-US" sz="1000" dirty="0" err="1"/>
              <a:t>Понимая</a:t>
            </a:r>
            <a:r>
              <a:rPr lang="en-US" sz="1000" dirty="0"/>
              <a:t> </a:t>
            </a:r>
            <a:r>
              <a:rPr lang="en-US" sz="1000" dirty="0" err="1"/>
              <a:t>чрезмерную</a:t>
            </a:r>
            <a:r>
              <a:rPr lang="en-US" sz="1000" dirty="0"/>
              <a:t> </a:t>
            </a:r>
            <a:r>
              <a:rPr lang="en-US" sz="1000" dirty="0" err="1"/>
              <a:t>зависимость</a:t>
            </a:r>
            <a:r>
              <a:rPr lang="en-US" sz="1000" dirty="0"/>
              <a:t> </a:t>
            </a:r>
            <a:r>
              <a:rPr lang="en-US" sz="1000" dirty="0" err="1"/>
              <a:t>от</a:t>
            </a:r>
            <a:r>
              <a:rPr lang="en-US" sz="1000" dirty="0"/>
              <a:t> </a:t>
            </a:r>
            <a:r>
              <a:rPr lang="en-US" sz="1000" dirty="0" err="1"/>
              <a:t>поместного</a:t>
            </a:r>
            <a:r>
              <a:rPr lang="en-US" sz="1000" dirty="0"/>
              <a:t> </a:t>
            </a:r>
            <a:r>
              <a:rPr lang="en-US" sz="1000" dirty="0" err="1"/>
              <a:t>войска</a:t>
            </a:r>
            <a:r>
              <a:rPr lang="en-US" sz="1000" dirty="0"/>
              <a:t>, </a:t>
            </a:r>
            <a:r>
              <a:rPr lang="en-US" sz="1000" dirty="0" err="1"/>
              <a:t>Иван</a:t>
            </a:r>
            <a:r>
              <a:rPr lang="en-US" sz="1000" dirty="0"/>
              <a:t> </a:t>
            </a:r>
            <a:r>
              <a:rPr lang="en-US" sz="1000" dirty="0" err="1"/>
              <a:t>Грозный</a:t>
            </a:r>
            <a:r>
              <a:rPr lang="en-US" sz="1000" dirty="0"/>
              <a:t> </a:t>
            </a:r>
            <a:r>
              <a:rPr lang="en-US" sz="1000" dirty="0" err="1"/>
              <a:t>принял</a:t>
            </a:r>
            <a:r>
              <a:rPr lang="en-US" sz="1000" dirty="0"/>
              <a:t> </a:t>
            </a:r>
            <a:r>
              <a:rPr lang="en-US" sz="1000" dirty="0" err="1"/>
              <a:t>решение</a:t>
            </a:r>
            <a:r>
              <a:rPr lang="en-US" sz="1000" dirty="0"/>
              <a:t> о </a:t>
            </a:r>
            <a:r>
              <a:rPr lang="en-US" sz="1000" dirty="0" err="1"/>
              <a:t>наборе</a:t>
            </a:r>
            <a:r>
              <a:rPr lang="en-US" sz="1000" dirty="0"/>
              <a:t> </a:t>
            </a:r>
            <a:r>
              <a:rPr lang="en-US" sz="1000" dirty="0" err="1"/>
              <a:t>на</a:t>
            </a:r>
            <a:r>
              <a:rPr lang="en-US" sz="1000" dirty="0"/>
              <a:t> </a:t>
            </a:r>
            <a:r>
              <a:rPr lang="en-US" sz="1000" dirty="0" err="1"/>
              <a:t>пожизненную</a:t>
            </a:r>
            <a:r>
              <a:rPr lang="en-US" sz="1000" dirty="0"/>
              <a:t> </a:t>
            </a:r>
            <a:r>
              <a:rPr lang="en-US" sz="1000" dirty="0" err="1"/>
              <a:t>службу</a:t>
            </a:r>
            <a:r>
              <a:rPr lang="en-US" sz="1000" dirty="0"/>
              <a:t> 3000 </a:t>
            </a:r>
            <a:r>
              <a:rPr lang="en-US" sz="1000" dirty="0" err="1"/>
              <a:t>стрельцов</a:t>
            </a:r>
            <a:r>
              <a:rPr lang="en-US" sz="1000" dirty="0"/>
              <a:t> и </a:t>
            </a:r>
            <a:r>
              <a:rPr lang="en-US" sz="1000" dirty="0" err="1"/>
              <a:t>создания</a:t>
            </a:r>
            <a:r>
              <a:rPr lang="en-US" sz="1000" dirty="0"/>
              <a:t> </a:t>
            </a:r>
            <a:r>
              <a:rPr lang="en-US" sz="1000" dirty="0" err="1"/>
              <a:t>из</a:t>
            </a:r>
            <a:r>
              <a:rPr lang="en-US" sz="1000" dirty="0"/>
              <a:t> </a:t>
            </a:r>
            <a:r>
              <a:rPr lang="en-US" sz="1000" dirty="0" err="1"/>
              <a:t>них</a:t>
            </a:r>
            <a:r>
              <a:rPr lang="en-US" sz="1000" dirty="0"/>
              <a:t> 6 </a:t>
            </a:r>
            <a:r>
              <a:rPr lang="en-US" sz="1000" dirty="0" err="1"/>
              <a:t>приказов</a:t>
            </a:r>
            <a:r>
              <a:rPr lang="en-US" sz="1000" dirty="0"/>
              <a:t> </a:t>
            </a:r>
            <a:r>
              <a:rPr lang="en-US" sz="1000" dirty="0" err="1"/>
              <a:t>по</a:t>
            </a:r>
            <a:r>
              <a:rPr lang="en-US" sz="1000" dirty="0"/>
              <a:t> 500 </a:t>
            </a:r>
            <a:r>
              <a:rPr lang="en-US" sz="1000" dirty="0" err="1"/>
              <a:t>человек</a:t>
            </a:r>
            <a:r>
              <a:rPr lang="en-US" sz="1000" dirty="0"/>
              <a:t>. </a:t>
            </a:r>
            <a:r>
              <a:rPr lang="en-US" sz="1000" dirty="0" err="1"/>
              <a:t>Стрельцами</a:t>
            </a:r>
            <a:r>
              <a:rPr lang="en-US" sz="1000" dirty="0"/>
              <a:t> </a:t>
            </a:r>
            <a:r>
              <a:rPr lang="en-US" sz="1000" dirty="0" err="1"/>
              <a:t>служили</a:t>
            </a:r>
            <a:r>
              <a:rPr lang="en-US" sz="1000" dirty="0"/>
              <a:t> </a:t>
            </a:r>
            <a:r>
              <a:rPr lang="en-US" sz="1000" dirty="0" err="1"/>
              <a:t>преимущественно</a:t>
            </a:r>
            <a:r>
              <a:rPr lang="en-US" sz="1000" dirty="0"/>
              <a:t> </a:t>
            </a:r>
            <a:r>
              <a:rPr lang="en-US" sz="1000" dirty="0" err="1"/>
              <a:t>бедные</a:t>
            </a:r>
            <a:r>
              <a:rPr lang="en-US" sz="1000" dirty="0"/>
              <a:t> </a:t>
            </a:r>
            <a:r>
              <a:rPr lang="en-US" sz="1000" dirty="0" err="1"/>
              <a:t>люди</a:t>
            </a:r>
            <a:r>
              <a:rPr lang="en-US" sz="1000" dirty="0"/>
              <a:t>, </a:t>
            </a:r>
            <a:r>
              <a:rPr lang="en-US" sz="1000" dirty="0" err="1"/>
              <a:t>но</a:t>
            </a:r>
            <a:r>
              <a:rPr lang="en-US" sz="1000" dirty="0"/>
              <a:t> </a:t>
            </a:r>
            <a:r>
              <a:rPr lang="en-US" sz="1000" dirty="0" err="1"/>
              <a:t>сотниками</a:t>
            </a:r>
            <a:r>
              <a:rPr lang="en-US" sz="1000" dirty="0"/>
              <a:t> и </a:t>
            </a:r>
            <a:r>
              <a:rPr lang="en-US" sz="1000" dirty="0" err="1"/>
              <a:t>командирами</a:t>
            </a:r>
            <a:r>
              <a:rPr lang="en-US" sz="1000" dirty="0"/>
              <a:t> </a:t>
            </a:r>
            <a:r>
              <a:rPr lang="en-US" sz="1000" dirty="0" err="1"/>
              <a:t>приказов</a:t>
            </a:r>
            <a:r>
              <a:rPr lang="en-US" sz="1000" dirty="0"/>
              <a:t> </a:t>
            </a:r>
            <a:r>
              <a:rPr lang="en-US" sz="1000" dirty="0" err="1"/>
              <a:t>были</a:t>
            </a:r>
            <a:r>
              <a:rPr lang="en-US" sz="1000" dirty="0"/>
              <a:t> «</a:t>
            </a:r>
            <a:r>
              <a:rPr lang="en-US" sz="1000" dirty="0" err="1"/>
              <a:t>дети</a:t>
            </a:r>
            <a:r>
              <a:rPr lang="en-US" sz="1000" dirty="0"/>
              <a:t> </a:t>
            </a:r>
            <a:r>
              <a:rPr lang="en-US" sz="1000" dirty="0" err="1"/>
              <a:t>боярские</a:t>
            </a:r>
            <a:r>
              <a:rPr lang="en-US" sz="1000" dirty="0"/>
              <a:t>». </a:t>
            </a:r>
            <a:r>
              <a:rPr lang="en-US" sz="1000" dirty="0" err="1"/>
              <a:t>Изначально</a:t>
            </a:r>
            <a:r>
              <a:rPr lang="en-US" sz="1000" dirty="0"/>
              <a:t> </a:t>
            </a:r>
            <a:r>
              <a:rPr lang="en-US" sz="1000" dirty="0" err="1"/>
              <a:t>стрельцы</a:t>
            </a:r>
            <a:r>
              <a:rPr lang="en-US" sz="1000" dirty="0"/>
              <a:t> </a:t>
            </a:r>
            <a:r>
              <a:rPr lang="en-US" sz="1000" dirty="0" err="1"/>
              <a:t>имели</a:t>
            </a:r>
            <a:r>
              <a:rPr lang="en-US" sz="1000" dirty="0"/>
              <a:t> </a:t>
            </a:r>
            <a:r>
              <a:rPr lang="en-US" sz="1000" dirty="0" err="1"/>
              <a:t>при</a:t>
            </a:r>
            <a:r>
              <a:rPr lang="en-US" sz="1000" dirty="0"/>
              <a:t> </a:t>
            </a:r>
            <a:r>
              <a:rPr lang="en-US" sz="1000" dirty="0" err="1"/>
              <a:t>себе</a:t>
            </a:r>
            <a:r>
              <a:rPr lang="en-US" sz="1000" dirty="0"/>
              <a:t> </a:t>
            </a:r>
            <a:r>
              <a:rPr lang="en-US" sz="1000" dirty="0" err="1"/>
              <a:t>холодное</a:t>
            </a:r>
            <a:r>
              <a:rPr lang="en-US" sz="1000" dirty="0"/>
              <a:t> и </a:t>
            </a:r>
            <a:r>
              <a:rPr lang="en-US" sz="1000" dirty="0" err="1"/>
              <a:t>ручное</a:t>
            </a:r>
            <a:r>
              <a:rPr lang="en-US" sz="1000" dirty="0"/>
              <a:t> </a:t>
            </a:r>
            <a:r>
              <a:rPr lang="en-US" sz="1000" dirty="0" err="1"/>
              <a:t>огнестрельное</a:t>
            </a:r>
            <a:r>
              <a:rPr lang="en-US" sz="1000" dirty="0"/>
              <a:t> </a:t>
            </a:r>
            <a:r>
              <a:rPr lang="en-US" sz="1000" dirty="0" err="1"/>
              <a:t>оружие</a:t>
            </a:r>
            <a:r>
              <a:rPr lang="en-US" sz="1000" dirty="0"/>
              <a:t>, </a:t>
            </a:r>
            <a:r>
              <a:rPr lang="en-US" sz="1000" dirty="0" err="1"/>
              <a:t>впоследствии</a:t>
            </a:r>
            <a:r>
              <a:rPr lang="en-US" sz="1000" dirty="0"/>
              <a:t> </a:t>
            </a:r>
            <a:r>
              <a:rPr lang="en-US" sz="1000" dirty="0" err="1"/>
              <a:t>стрелецким</a:t>
            </a:r>
            <a:r>
              <a:rPr lang="en-US" sz="1000" dirty="0"/>
              <a:t> </a:t>
            </a:r>
            <a:r>
              <a:rPr lang="en-US" sz="1000" dirty="0" err="1"/>
              <a:t>полкам</a:t>
            </a:r>
            <a:r>
              <a:rPr lang="en-US" sz="1000" dirty="0"/>
              <a:t> </a:t>
            </a:r>
            <a:r>
              <a:rPr lang="en-US" sz="1000" dirty="0" err="1"/>
              <a:t>были</a:t>
            </a:r>
            <a:r>
              <a:rPr lang="en-US" sz="1000" dirty="0"/>
              <a:t> </a:t>
            </a:r>
            <a:r>
              <a:rPr lang="en-US" sz="1000" dirty="0" err="1"/>
              <a:t>приписаны</a:t>
            </a:r>
            <a:r>
              <a:rPr lang="en-US" sz="1000" dirty="0"/>
              <a:t> </a:t>
            </a:r>
            <a:r>
              <a:rPr lang="en-US" sz="1000" dirty="0" err="1"/>
              <a:t>пушкарские</a:t>
            </a:r>
            <a:r>
              <a:rPr lang="en-US" sz="1000" dirty="0"/>
              <a:t> </a:t>
            </a:r>
            <a:r>
              <a:rPr lang="en-US" sz="1000" dirty="0" err="1"/>
              <a:t>расчёты</a:t>
            </a:r>
            <a:r>
              <a:rPr lang="en-US" sz="1000" dirty="0"/>
              <a:t> — </a:t>
            </a:r>
            <a:r>
              <a:rPr lang="en-US" sz="1000" dirty="0" err="1"/>
              <a:t>было</a:t>
            </a:r>
            <a:r>
              <a:rPr lang="en-US" sz="1000" dirty="0"/>
              <a:t> </a:t>
            </a:r>
            <a:r>
              <a:rPr lang="en-US" sz="1000" dirty="0" err="1"/>
              <a:t>положено</a:t>
            </a:r>
            <a:r>
              <a:rPr lang="en-US" sz="1000" dirty="0"/>
              <a:t> </a:t>
            </a:r>
            <a:r>
              <a:rPr lang="en-US" sz="1000" dirty="0" err="1"/>
              <a:t>начало</a:t>
            </a:r>
            <a:r>
              <a:rPr lang="en-US" sz="1000" dirty="0"/>
              <a:t> </a:t>
            </a:r>
            <a:r>
              <a:rPr lang="en-US" sz="1000" dirty="0" err="1"/>
              <a:t>профессиональной</a:t>
            </a:r>
            <a:r>
              <a:rPr lang="en-US" sz="1000" dirty="0"/>
              <a:t> </a:t>
            </a:r>
            <a:r>
              <a:rPr lang="en-US" sz="1000" dirty="0" err="1"/>
              <a:t>русской</a:t>
            </a:r>
            <a:r>
              <a:rPr lang="en-US" sz="1000" dirty="0"/>
              <a:t> </a:t>
            </a:r>
            <a:r>
              <a:rPr lang="en-US" sz="1000" dirty="0" err="1"/>
              <a:t>армии</a:t>
            </a:r>
            <a:r>
              <a:rPr lang="en-US" sz="10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8014996" y="642594"/>
            <a:ext cx="3732244" cy="1702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Москва – центр реформ</a:t>
            </a:r>
          </a:p>
        </p:txBody>
      </p:sp>
    </p:spTree>
    <p:extLst>
      <p:ext uri="{BB962C8B-B14F-4D97-AF65-F5344CB8AC3E}">
        <p14:creationId xmlns:p14="http://schemas.microsoft.com/office/powerpoint/2010/main" val="2689997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754</Words>
  <Application>Microsoft Office PowerPoint</Application>
  <PresentationFormat>Широкоэкранный</PresentationFormat>
  <Paragraphs>16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Metalnikov</dc:creator>
  <cp:lastModifiedBy>Denis Metalnikov</cp:lastModifiedBy>
  <cp:revision>13</cp:revision>
  <dcterms:created xsi:type="dcterms:W3CDTF">2018-06-11T07:22:47Z</dcterms:created>
  <dcterms:modified xsi:type="dcterms:W3CDTF">2018-06-16T19:04:48Z</dcterms:modified>
</cp:coreProperties>
</file>