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6CA7C-ACDD-46C1-BBE5-C6A481404C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D1F2B1B-FD40-4EDE-81AE-94525ED34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24CE9B-96E2-4EB7-8D3D-FD36CCAAB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A32-7E6C-4D08-9066-AB8EE0E0BF7D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E08E96-A49F-4C3D-BA60-C26E0032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D653FD-0F89-4720-ADB8-91D09BDB5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FB48-0079-4817-A8F6-5FAD137FA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97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C4933C-9D72-4CF3-BE10-A8EC45A43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B79EE7-FB21-4877-BE91-68D69EED6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FDD26D-769B-4956-B0C9-C1F5C89EC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A32-7E6C-4D08-9066-AB8EE0E0BF7D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EA280B-038B-458B-A475-868389209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5AC20C-418B-4201-B89B-FD4189742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FB48-0079-4817-A8F6-5FAD137FA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715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0C40F23-EBB5-4754-A73B-1DFFD08D8A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1598B4-420D-4FB5-9817-BA24A2A28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A540A0-2617-49C0-BB38-15413BE93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A32-7E6C-4D08-9066-AB8EE0E0BF7D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3E1180-D9FE-44EB-8506-55B78B8BC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8DD8F0-D723-423C-A41D-FA1E255A3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FB48-0079-4817-A8F6-5FAD137FA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18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35282-CE2E-432C-911A-6FA9508C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4F52B0-1773-4CB4-96EC-4297404EE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A00620-8C44-4AE4-B2E3-694B65F0E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A32-7E6C-4D08-9066-AB8EE0E0BF7D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9962EA-E673-4669-9D12-90245EB9E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A8E329-E81F-4410-AA0D-271D4E09D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FB48-0079-4817-A8F6-5FAD137FA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416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E8BD51-7E2E-4BDC-8BA9-95ABD207D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805F28-AAB7-4837-8ABA-4B4EE8AF7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838CDD-B87B-49CC-88C8-1B0E2CCEA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A32-7E6C-4D08-9066-AB8EE0E0BF7D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8DB9B5-F0CA-4EB8-85C9-D3F3F8B2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792EE6-2263-4E99-9D17-D9BEB7C3B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FB48-0079-4817-A8F6-5FAD137FA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68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0101F-4181-4CEB-8110-5FEDEEF52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9D563E-564D-46D3-9BF7-93D4091A7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798945-491C-4069-8515-10F3A3692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A0D4F2-E9C7-43ED-BED2-435A06A7C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A32-7E6C-4D08-9066-AB8EE0E0BF7D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9008CA-C0A8-48F5-BCA3-CDD9CB80C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2514B58-F291-44CB-8BFE-FBFE402BA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FB48-0079-4817-A8F6-5FAD137FA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386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2586A4-CD72-4853-AE24-9823A30FC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3EA96A-0C92-41FA-906A-90DA3A648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27B7846-B263-4EDF-B6C1-53E06FBEB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C415F1F-B927-488E-B477-35460433C4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8483147-5340-4258-985D-49B72AF950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418CDB4-5D46-4376-B5BE-C2759C36E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A32-7E6C-4D08-9066-AB8EE0E0BF7D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953DE54-919B-4949-A600-ED6E481C3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1D1D1A-25D1-43E9-A9D9-1980D5186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FB48-0079-4817-A8F6-5FAD137FA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7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F5B78-BE6B-4D1B-B5FE-9998A3E4D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136D880-D953-4A29-BCF9-B9467989D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A32-7E6C-4D08-9066-AB8EE0E0BF7D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97D3A32-DF00-4103-9881-3BA952390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6DFAD45-1E4D-4F76-AD66-E77DA1D51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FB48-0079-4817-A8F6-5FAD137FA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37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CA1AEC4-DDC9-490C-B428-433985558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A32-7E6C-4D08-9066-AB8EE0E0BF7D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9D629A6-E3AE-458B-ADD3-BF23CB0ED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1C16524-3567-474B-A3F9-5A1C5A32D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FB48-0079-4817-A8F6-5FAD137FA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909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021AF7-F18E-4DA3-9779-9AB59DA7B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0FD426-654C-4C34-A897-59E57392A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B95DA9E-5412-4997-91F8-0F92F4618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921E4D-734B-46B4-8165-82956D0FC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A32-7E6C-4D08-9066-AB8EE0E0BF7D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C7C253-7C23-4497-9E59-C2118990B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FFE352-5BBE-4642-BF8F-4536D3F0D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FB48-0079-4817-A8F6-5FAD137FA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00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F3A0E9-2A60-4CD3-A9D7-024B6F9FD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B95A075-AC08-4841-A4DA-D0D4C076D6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550BC8-41ED-46F7-9E55-727A8876B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062817-47AF-4CC6-9F30-C12C9159C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A32-7E6C-4D08-9066-AB8EE0E0BF7D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4023B01-6746-4E86-BA90-2C86D7AD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9E1719-3AB0-47CB-B957-DE08F5779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FB48-0079-4817-A8F6-5FAD137FA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60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05CB0F-72E9-427A-9938-335A8D308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FAE5B7-C07C-42C6-AE15-941FD7E8F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668339-CD96-4DA4-8D83-CFCBFC5AC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49A32-7E6C-4D08-9066-AB8EE0E0BF7D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192D06-1B07-46F0-8F8B-9AF1E78BC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7A8534-6EF6-4859-811C-F7CD04104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BFB48-0079-4817-A8F6-5FAD137FA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47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A0F44C1-EDA4-4342-9A4E-9265F5860B4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3390" y="755533"/>
            <a:ext cx="7690672" cy="53469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945BB47-990C-4D66-9282-F0CB379D575C}"/>
              </a:ext>
            </a:extLst>
          </p:cNvPr>
          <p:cNvSpPr txBox="1"/>
          <p:nvPr/>
        </p:nvSpPr>
        <p:spPr>
          <a:xfrm>
            <a:off x="8649050" y="1578151"/>
            <a:ext cx="31542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/>
              <a:t>Московский Новодевичий монастырь был основан в 1524 году Великим князем Московским Василием III в память возвращения Смоленска (1514), более столетия находившегося под властью Литвы. Будучи сыном принцессы царской крови, Софии Палеолог, Василий III, сознавал себя наследником византийских императоров, защитником и хранителем Православной Веры, как пред лицом крепнущей Османской Империи, так и пред наступающим с Запада латинством.</a:t>
            </a:r>
          </a:p>
          <a:p>
            <a:pPr algn="just"/>
            <a:r>
              <a:rPr lang="ru-RU" sz="1200" dirty="0"/>
              <a:t> </a:t>
            </a:r>
          </a:p>
          <a:p>
            <a:pPr algn="just"/>
            <a:r>
              <a:rPr lang="ru-RU" sz="1200" dirty="0"/>
              <a:t>Державная идея - преемство двух царств: Византии и Руси - проявилась в посвящении главного соборного храма Новодевичьего монастыря Смоленской иконе Божией Матери Одигитрии (с греч. - Путеводительнице). Ведь именно образ Богоматери Одигитрии, написанный, по преданию, апостолом Лукой, был главной святыней Константинополя и священным палладиумом Византийской Империи.</a:t>
            </a:r>
          </a:p>
          <a:p>
            <a:pPr algn="just"/>
            <a:endParaRPr lang="ru-RU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AE71F2-525A-43E6-B3B4-2FF7DE241BD3}"/>
              </a:ext>
            </a:extLst>
          </p:cNvPr>
          <p:cNvSpPr txBox="1"/>
          <p:nvPr/>
        </p:nvSpPr>
        <p:spPr>
          <a:xfrm>
            <a:off x="8649050" y="889233"/>
            <a:ext cx="2997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Новодевичий монастырь</a:t>
            </a:r>
          </a:p>
        </p:txBody>
      </p:sp>
    </p:spTree>
    <p:extLst>
      <p:ext uri="{BB962C8B-B14F-4D97-AF65-F5344CB8AC3E}">
        <p14:creationId xmlns:p14="http://schemas.microsoft.com/office/powerpoint/2010/main" val="2900744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945BB47-990C-4D66-9282-F0CB379D575C}"/>
              </a:ext>
            </a:extLst>
          </p:cNvPr>
          <p:cNvSpPr txBox="1"/>
          <p:nvPr/>
        </p:nvSpPr>
        <p:spPr>
          <a:xfrm>
            <a:off x="8632272" y="885249"/>
            <a:ext cx="31542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/>
              <a:t>История Новодевичьего монастыря тесным образом переплетается с судьбами царских династий: уходящих Рюриковичей и первых Романовых. В его стенах принимают монашество представительницы царствующего дома и знатных боярских родов. В 1549 году Иван Грозный, крестил, а через год похоронил в обители свою дочь Анну. В 1598 году после смерти царя Федора Ивановича, в Новодевичий монастырь из кремлёвских палат переселилась царица Ирина Федоровна Годунова. Здесь же с января по апрель 1598 года находился её брат, боярин Борис Годунов, который после трёхкратного народного моленья, приходившего к стенам обители, в Смоленском соборе был наречён царём и самодержцем.</a:t>
            </a:r>
          </a:p>
          <a:p>
            <a:pPr algn="just"/>
            <a:r>
              <a:rPr lang="ru-RU" sz="1200" dirty="0"/>
              <a:t> </a:t>
            </a:r>
          </a:p>
          <a:p>
            <a:pPr algn="just"/>
            <a:r>
              <a:rPr lang="ru-RU" sz="1200" dirty="0"/>
              <a:t>В годы Великой Смуты Новодевичий монастырь был разорен. Во время Московской осады (1610-1612) его стены видели поляков и немцев, отряды стрельцов и шайки разбойников. 21 августа 1612 года на Девичьем поле произошла решающая битва русского ополчения с поляками - отсюда князь Дмитрий Пожарский повёл на Кремль победоносные русские дружины.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322F006-8295-4602-934F-293D7DF512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5001" y="914399"/>
            <a:ext cx="7676787" cy="52338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91554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945BB47-990C-4D66-9282-F0CB379D575C}"/>
              </a:ext>
            </a:extLst>
          </p:cNvPr>
          <p:cNvSpPr txBox="1"/>
          <p:nvPr/>
        </p:nvSpPr>
        <p:spPr>
          <a:xfrm>
            <a:off x="805343" y="5494789"/>
            <a:ext cx="106288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/>
              <a:t>Временем настоящего расцвета стали для Новодевичьего монастыря годы правления царевны Софьи Алексеевны (1682-1689). Именно при ней сложился неповторимый архитектурный ансамбль, который и сейчас поражает гармонией пропорций, разнообразием форм и изысканностью убранства. Прежде всего, по повелению царевны были укреплены, расширены и украшены «зубцами» стены обители, а </a:t>
            </a:r>
            <a:r>
              <a:rPr lang="ru-RU" sz="1200" dirty="0" err="1"/>
              <a:t>навершия</a:t>
            </a:r>
            <a:r>
              <a:rPr lang="ru-RU" sz="1200" dirty="0"/>
              <a:t> 12-ти сторожевых башен получили изящные декоративные </a:t>
            </a:r>
            <a:r>
              <a:rPr lang="ru-RU" sz="1200" dirty="0" err="1"/>
              <a:t>навершия</a:t>
            </a:r>
            <a:r>
              <a:rPr lang="ru-RU" sz="1200" dirty="0"/>
              <a:t> в виде корон. Из них 4 круглых угловых: Напрудная, Никольская, </a:t>
            </a:r>
            <a:r>
              <a:rPr lang="ru-RU" sz="1200" dirty="0" err="1"/>
              <a:t>Чеботарная</a:t>
            </a:r>
            <a:r>
              <a:rPr lang="ru-RU" sz="1200" dirty="0"/>
              <a:t>, </a:t>
            </a:r>
            <a:r>
              <a:rPr lang="ru-RU" sz="1200" dirty="0" err="1"/>
              <a:t>Сетуньская</a:t>
            </a:r>
            <a:r>
              <a:rPr lang="ru-RU" sz="1200" dirty="0"/>
              <a:t>, а остальные 8 – четырехугольные: </a:t>
            </a:r>
            <a:r>
              <a:rPr lang="ru-RU" sz="1200" dirty="0" err="1"/>
              <a:t>Лопухинская</a:t>
            </a:r>
            <a:r>
              <a:rPr lang="ru-RU" sz="1200" dirty="0"/>
              <a:t>, Царицынская, </a:t>
            </a:r>
            <a:r>
              <a:rPr lang="ru-RU" sz="1200" dirty="0" err="1"/>
              <a:t>Иоасафовская</a:t>
            </a:r>
            <a:r>
              <a:rPr lang="ru-RU" sz="1200" dirty="0"/>
              <a:t>, Швальная, Покровская, Предтеченская, Затрапезная и Саввинская.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791C10E-1D60-4F45-AEF1-AC85BFFBE72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0044" y="1172331"/>
            <a:ext cx="5151455" cy="40420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DD0B711-04AE-48FA-8C77-A0DBAE55EB8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6059" y="533399"/>
            <a:ext cx="1614841" cy="21517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D8C4B52-F28D-4A86-B485-1783CCD14415}"/>
              </a:ext>
            </a:extLst>
          </p:cNvPr>
          <p:cNvSpPr txBox="1"/>
          <p:nvPr/>
        </p:nvSpPr>
        <p:spPr>
          <a:xfrm>
            <a:off x="6628236" y="2685175"/>
            <a:ext cx="10704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Царицынская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D23224A-CBBE-4FF0-B115-0A84BFF62AC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2366" y="533399"/>
            <a:ext cx="1435917" cy="21538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55500C0-E184-42D9-8076-3678CB8F4F62}"/>
              </a:ext>
            </a:extLst>
          </p:cNvPr>
          <p:cNvSpPr txBox="1"/>
          <p:nvPr/>
        </p:nvSpPr>
        <p:spPr>
          <a:xfrm>
            <a:off x="8346925" y="2685175"/>
            <a:ext cx="9467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Никольская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B57ED8D-C135-4BE8-B3D8-1C87F43D44C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69749" y="533399"/>
            <a:ext cx="1563110" cy="215513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F67D223-EC54-49C9-AA2B-43CC142AE222}"/>
              </a:ext>
            </a:extLst>
          </p:cNvPr>
          <p:cNvSpPr txBox="1"/>
          <p:nvPr/>
        </p:nvSpPr>
        <p:spPr>
          <a:xfrm>
            <a:off x="9975628" y="2685175"/>
            <a:ext cx="951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/>
              <a:t>Чеботарная</a:t>
            </a:r>
            <a:endParaRPr lang="ru-RU" sz="1200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19421CB7-6DE5-487F-9DB9-12210D9C48F0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6059" y="2960656"/>
            <a:ext cx="1632268" cy="225865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6C9D0C1-F0EF-4704-9AA0-346FBB44E3F8}"/>
              </a:ext>
            </a:extLst>
          </p:cNvPr>
          <p:cNvSpPr txBox="1"/>
          <p:nvPr/>
        </p:nvSpPr>
        <p:spPr>
          <a:xfrm>
            <a:off x="6709476" y="5214429"/>
            <a:ext cx="908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/>
              <a:t>Сетуньская</a:t>
            </a:r>
            <a:endParaRPr lang="ru-RU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0F7712-3232-482E-A0F0-C6025B9EBC07}"/>
              </a:ext>
            </a:extLst>
          </p:cNvPr>
          <p:cNvSpPr txBox="1"/>
          <p:nvPr/>
        </p:nvSpPr>
        <p:spPr>
          <a:xfrm>
            <a:off x="943195" y="478153"/>
            <a:ext cx="4001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Башни Новодевичьего монастыря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C8DAF9B2-163D-4A77-8827-54D1B6E66F02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2366" y="2960656"/>
            <a:ext cx="1603188" cy="226049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BB4CD5E-A62A-44DC-B808-DC9A7B238B81}"/>
              </a:ext>
            </a:extLst>
          </p:cNvPr>
          <p:cNvSpPr txBox="1"/>
          <p:nvPr/>
        </p:nvSpPr>
        <p:spPr>
          <a:xfrm>
            <a:off x="8385718" y="5214429"/>
            <a:ext cx="995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Затрапезная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15BF2EE3-858A-4FB7-8FC2-B54B13C0D466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0632" y="2960656"/>
            <a:ext cx="1380566" cy="225377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E5964E8-81EC-4361-9903-12E61639E409}"/>
              </a:ext>
            </a:extLst>
          </p:cNvPr>
          <p:cNvSpPr txBox="1"/>
          <p:nvPr/>
        </p:nvSpPr>
        <p:spPr>
          <a:xfrm>
            <a:off x="10024774" y="5209550"/>
            <a:ext cx="979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/>
              <a:t>Надпрудная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95750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945BB47-990C-4D66-9282-F0CB379D575C}"/>
              </a:ext>
            </a:extLst>
          </p:cNvPr>
          <p:cNvSpPr txBox="1"/>
          <p:nvPr/>
        </p:nvSpPr>
        <p:spPr>
          <a:xfrm>
            <a:off x="5771626" y="327171"/>
            <a:ext cx="59813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/>
              <a:t>Соборный храм Смоленской иконы Божией Матери - старейший храм Новодевичьего монастыря. По архитектуре схож с Успенским собором Московского Кремля, хотя и отличается от него по ряду особенностей. Смоленский собор приписывается работе либо </a:t>
            </a:r>
            <a:r>
              <a:rPr lang="ru-RU" sz="1200" dirty="0" err="1"/>
              <a:t>Алевиза</a:t>
            </a:r>
            <a:r>
              <a:rPr lang="ru-RU" sz="1200" dirty="0"/>
              <a:t> Нового (ум. около 1531 г.), либо зодчего Нестора (погиб при строительстве собора). В интерьере собора сохранилась фресковая живопись XVI века. </a:t>
            </a:r>
          </a:p>
          <a:p>
            <a:pPr algn="just"/>
            <a:endParaRPr lang="ru-RU" sz="1200" dirty="0"/>
          </a:p>
          <a:p>
            <a:pPr algn="just"/>
            <a:r>
              <a:rPr lang="ru-RU" sz="1200" dirty="0"/>
              <a:t>В конце XVII века, в правление царевны Софьи, вокруг Смоленского собора был создан центрический архитектурный ансамбль, в котором собор оказался центром пересечения двух главных осей. Ось «север-юг» образуют две надвратные церкви, а ось «запад-восток» — колокольня и трапезная. Согласно документу второй половины XVIII века, автором этого ансамбля и создателем большинства сооружений монастыря является зодчий Пётр Потапов — создатель церкви Успения на Покровке, близкой по стилистическим особенностям к постройкам Новодевичьего.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865B571-004B-40A7-BCA0-A7AE34C86E0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171" y="335560"/>
            <a:ext cx="5358011" cy="616171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98DCA44-A899-4254-A481-944F21B0F26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3571" y="4643306"/>
            <a:ext cx="2787903" cy="185396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2ECE4A6-1028-4F6D-8971-94250D393BB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40915" y="2844995"/>
            <a:ext cx="3082522" cy="3652278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80F89E7-2020-4CCF-A900-4BF7D182BA5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9731" y="2844995"/>
            <a:ext cx="2781743" cy="175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293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945BB47-990C-4D66-9282-F0CB379D575C}"/>
              </a:ext>
            </a:extLst>
          </p:cNvPr>
          <p:cNvSpPr txBox="1"/>
          <p:nvPr/>
        </p:nvSpPr>
        <p:spPr>
          <a:xfrm>
            <a:off x="8456103" y="385894"/>
            <a:ext cx="335559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/>
              <a:t>Над северными и южными вратами вознеслись церкви Преображения Господня и Покрова Божией Матери с прилегающими к ним парадными двух- и трехэтажными постройками дворцового типа, предназначенными для царевен Екатерины и Марии. </a:t>
            </a:r>
          </a:p>
          <a:p>
            <a:pPr algn="just"/>
            <a:endParaRPr lang="ru-RU" sz="1200" dirty="0"/>
          </a:p>
          <a:p>
            <a:pPr algn="just"/>
            <a:r>
              <a:rPr lang="ru-RU" sz="1200" dirty="0"/>
              <a:t>Вдоль северной стены были построены обширные каменные кельи для монахинь, названные Певческим корпусом. А пятиярусный иконостас Смоленского собора украшен </a:t>
            </a:r>
            <a:r>
              <a:rPr lang="ru-RU" sz="1200" dirty="0" err="1"/>
              <a:t>великолепноной</a:t>
            </a:r>
            <a:r>
              <a:rPr lang="ru-RU" sz="1200" dirty="0"/>
              <a:t> сквозной резьбой с позолотой, выполненной мастерами Оружейной палаты.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55AF214-408C-4E15-8E89-6AA403C2512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003" y="385894"/>
            <a:ext cx="3701659" cy="57989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9DBFC6C-B32B-4255-A712-F8ED939CF405}"/>
              </a:ext>
            </a:extLst>
          </p:cNvPr>
          <p:cNvSpPr txBox="1"/>
          <p:nvPr/>
        </p:nvSpPr>
        <p:spPr>
          <a:xfrm>
            <a:off x="521352" y="6241273"/>
            <a:ext cx="374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/>
              <a:t>Храм Спаса Преображения над северными воротами</a:t>
            </a:r>
            <a:br>
              <a:rPr lang="ru-RU" sz="1200" dirty="0"/>
            </a:br>
            <a:r>
              <a:rPr lang="ru-RU" sz="1200" dirty="0"/>
              <a:t>(Преображенская надвратная церковь)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F1BBF89-FDD8-4450-BC28-34C576FD387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37109" y="385895"/>
            <a:ext cx="3879738" cy="57989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45E2F6A-3858-49F3-BF21-C15BD4AEE4C6}"/>
              </a:ext>
            </a:extLst>
          </p:cNvPr>
          <p:cNvSpPr txBox="1"/>
          <p:nvPr/>
        </p:nvSpPr>
        <p:spPr>
          <a:xfrm>
            <a:off x="4219662" y="6241273"/>
            <a:ext cx="4259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/>
              <a:t>Храм Покрова Пресвятой Богородицы над южными воротами</a:t>
            </a:r>
            <a:br>
              <a:rPr lang="ru-RU" sz="1200" dirty="0"/>
            </a:br>
            <a:r>
              <a:rPr lang="ru-RU" sz="1200" dirty="0"/>
              <a:t>(Покровская надвратная церковь)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8EA8618-9B18-4D0F-9878-6F3ECF5716A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8841" y="3733739"/>
            <a:ext cx="3355596" cy="17826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E4C8DFF-5500-4AF5-8E2D-FACEDE154E64}"/>
              </a:ext>
            </a:extLst>
          </p:cNvPr>
          <p:cNvSpPr txBox="1"/>
          <p:nvPr/>
        </p:nvSpPr>
        <p:spPr>
          <a:xfrm>
            <a:off x="9450637" y="5543832"/>
            <a:ext cx="1366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/>
              <a:t>Певческий корпус</a:t>
            </a:r>
          </a:p>
        </p:txBody>
      </p:sp>
    </p:spTree>
    <p:extLst>
      <p:ext uri="{BB962C8B-B14F-4D97-AF65-F5344CB8AC3E}">
        <p14:creationId xmlns:p14="http://schemas.microsoft.com/office/powerpoint/2010/main" val="190868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945BB47-990C-4D66-9282-F0CB379D575C}"/>
              </a:ext>
            </a:extLst>
          </p:cNvPr>
          <p:cNvSpPr txBox="1"/>
          <p:nvPr/>
        </p:nvSpPr>
        <p:spPr>
          <a:xfrm>
            <a:off x="4836624" y="4571106"/>
            <a:ext cx="62116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/>
              <a:t>Одновременно с надвратными храмами была сооружена обширная трапезная палата с Успенской церковью (1685-1687), на втором этаже которой находился небольшой храм Сошествия Святого Духа. </a:t>
            </a:r>
          </a:p>
          <a:p>
            <a:pPr algn="just"/>
            <a:r>
              <a:rPr lang="ru-RU" sz="1200" dirty="0"/>
              <a:t> </a:t>
            </a:r>
          </a:p>
          <a:p>
            <a:pPr algn="just"/>
            <a:r>
              <a:rPr lang="ru-RU" sz="1200" dirty="0"/>
              <a:t>В последний год правления царевны Софьи была возведена 72-метровая колокольня, ставшая главной вертикалью архитектурного ансамбля. В её основании находилась </a:t>
            </a:r>
            <a:r>
              <a:rPr lang="ru-RU" sz="1200" dirty="0" err="1"/>
              <a:t>Иоасафовская</a:t>
            </a:r>
            <a:r>
              <a:rPr lang="ru-RU" sz="1200" dirty="0"/>
              <a:t> церковь, соединявшаяся с покоями царевны Евдокии Алексеевны, на втором этаже – придел святого апостола Иоанна Богослова, третий и пятый ярусы занимали звонницы.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EBBF5D5-FE05-4092-A774-C5C64308F68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462" y="285225"/>
            <a:ext cx="4127927" cy="604020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198D0CD-5168-4914-85E3-EF3E778847F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6625" y="285225"/>
            <a:ext cx="6211675" cy="412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635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945BB47-990C-4D66-9282-F0CB379D575C}"/>
              </a:ext>
            </a:extLst>
          </p:cNvPr>
          <p:cNvSpPr txBox="1"/>
          <p:nvPr/>
        </p:nvSpPr>
        <p:spPr>
          <a:xfrm>
            <a:off x="4836624" y="4571106"/>
            <a:ext cx="62116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/>
              <a:t>Одновременно с надвратными храмами была сооружена обширная трапезная палата с Успенской церковью (1685-1687), на втором этаже которой находился небольшой храм Сошествия Святого Духа. </a:t>
            </a:r>
          </a:p>
          <a:p>
            <a:pPr algn="just"/>
            <a:r>
              <a:rPr lang="ru-RU" sz="1200" dirty="0"/>
              <a:t> </a:t>
            </a:r>
          </a:p>
          <a:p>
            <a:pPr algn="just"/>
            <a:r>
              <a:rPr lang="ru-RU" sz="1200" dirty="0"/>
              <a:t>В последний год правления царевны Софьи была возведена 72-метровая колокольня, ставшая главной вертикалью архитектурного ансамбля. В её основании находилась </a:t>
            </a:r>
            <a:r>
              <a:rPr lang="ru-RU" sz="1200" dirty="0" err="1"/>
              <a:t>Иоасафовская</a:t>
            </a:r>
            <a:r>
              <a:rPr lang="ru-RU" sz="1200" dirty="0"/>
              <a:t> церковь, соединявшаяся с покоями царевны Евдокии Алексеевны, на втором этаже – придел святого апостола Иоанна Богослова, третий и пятый ярусы занимали звонницы.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EBBF5D5-FE05-4092-A774-C5C64308F68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462" y="285225"/>
            <a:ext cx="4127927" cy="604020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198D0CD-5168-4914-85E3-EF3E778847F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6625" y="285225"/>
            <a:ext cx="6211675" cy="412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55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458</Words>
  <Application>Microsoft Office PowerPoint</Application>
  <PresentationFormat>Широкоэкранный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Denis Metalnikov</cp:lastModifiedBy>
  <cp:revision>1</cp:revision>
  <dcterms:created xsi:type="dcterms:W3CDTF">2018-02-23T11:05:19Z</dcterms:created>
  <dcterms:modified xsi:type="dcterms:W3CDTF">2018-02-23T12:26:22Z</dcterms:modified>
</cp:coreProperties>
</file>