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199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09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35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081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434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99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781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832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712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028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623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8A8D6-75D3-4B45-8BCA-E3BC32025DAA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841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BC0E90-1F3E-4F29-904C-2E540E3D49EF}"/>
              </a:ext>
            </a:extLst>
          </p:cNvPr>
          <p:cNvSpPr txBox="1"/>
          <p:nvPr/>
        </p:nvSpPr>
        <p:spPr>
          <a:xfrm>
            <a:off x="4965430" y="629266"/>
            <a:ext cx="6586491" cy="167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4400" b="1" dirty="0">
                <a:latin typeface="+mj-lt"/>
                <a:ea typeface="+mj-ea"/>
                <a:cs typeface="+mj-cs"/>
              </a:rPr>
              <a:t>Рождение и жизнь </a:t>
            </a:r>
            <a:br>
              <a:rPr lang="ru-RU" sz="4400" b="1" dirty="0">
                <a:latin typeface="+mj-lt"/>
                <a:ea typeface="+mj-ea"/>
                <a:cs typeface="+mj-cs"/>
              </a:rPr>
            </a:br>
            <a:r>
              <a:rPr lang="ru-RU" sz="4400" b="1" dirty="0">
                <a:latin typeface="+mj-lt"/>
                <a:ea typeface="+mj-ea"/>
                <a:cs typeface="+mj-cs"/>
              </a:rPr>
              <a:t>Богдана Хмельницкого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5" name="Рисунок 4" descr="Изображение выглядит как мужчина, человек, красный, внутренний&#10;&#10;Описание создано автоматически">
            <a:extLst>
              <a:ext uri="{FF2B5EF4-FFF2-40B4-BE49-F238E27FC236}">
                <a16:creationId xmlns:a16="http://schemas.microsoft.com/office/drawing/2014/main" id="{45B82C97-30AF-4BCE-9060-32FBE97632F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8AD23D-1895-4FAA-9F80-9E45774B0FAB}"/>
              </a:ext>
            </a:extLst>
          </p:cNvPr>
          <p:cNvSpPr txBox="1"/>
          <p:nvPr/>
        </p:nvSpPr>
        <p:spPr>
          <a:xfrm>
            <a:off x="4965431" y="2438400"/>
            <a:ext cx="6586489" cy="3785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300" dirty="0"/>
              <a:t>Богдан Хмельницкий – один из самых известных гетманов Войска Запорожского. Предводитель казацкого восстания на Украине, в результате которого Запорожская Сечь, Левобережье Днепра, а также Киев окончательно отложились от Речи Посполитой и вошли в состав Русского государства.</a:t>
            </a:r>
          </a:p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300" dirty="0"/>
              <a:t> </a:t>
            </a:r>
          </a:p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300" dirty="0"/>
              <a:t>Богдан родился в 1595 или 1596 году на хуторе </a:t>
            </a:r>
            <a:r>
              <a:rPr lang="ru-RU" sz="1300" dirty="0" err="1"/>
              <a:t>Субботово</a:t>
            </a:r>
            <a:r>
              <a:rPr lang="ru-RU" sz="1300" dirty="0"/>
              <a:t>, которое было подарено отцу Богдана старостой города Чигирина. В юношестве Богдан Хмельницкий получил неплохое образование в киевской братской школе и в Иезуитской коллегии. Овладев в совершенстве польским языком и латынью, риторикой, письмом и т.д. Богдан не принял католичество, а остался верен отцовской вере – православию. Хмельницкий побывал во многих европейских странах, участвовал в польско-турецкой войне, был два года в турецком рабстве, а по возвращению в </a:t>
            </a:r>
            <a:r>
              <a:rPr lang="ru-RU" sz="1300" dirty="0" err="1"/>
              <a:t>Субботово</a:t>
            </a:r>
            <a:r>
              <a:rPr lang="ru-RU" sz="1300" dirty="0"/>
              <a:t> был зачислен в реестровое казачество, получив узаконенные польскими королями казачьи права. Во время войны польского короля Владислава IV с Россией Богдан Хмельницкий участвовал в осаде Смоленска (естественно, на стороне поляков) и даже получил золотую саблю за храбрость и за спасение короля от московского плена во время одной из стычек под Москвой. Впоследствии Богдан Хмельницкий неоднократно бывал при дворе короля Владислава, и возможно даже участвовал с двумя тысячами польских наемников во взятии Дюнкерка в составе французского войска.</a:t>
            </a:r>
          </a:p>
        </p:txBody>
      </p:sp>
    </p:spTree>
    <p:extLst>
      <p:ext uri="{BB962C8B-B14F-4D97-AF65-F5344CB8AC3E}">
        <p14:creationId xmlns:p14="http://schemas.microsoft.com/office/powerpoint/2010/main" val="4064175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BC0E90-1F3E-4F29-904C-2E540E3D49EF}"/>
              </a:ext>
            </a:extLst>
          </p:cNvPr>
          <p:cNvSpPr txBox="1"/>
          <p:nvPr/>
        </p:nvSpPr>
        <p:spPr>
          <a:xfrm>
            <a:off x="648929" y="629266"/>
            <a:ext cx="4915848" cy="167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3700" b="1" dirty="0">
                <a:latin typeface="+mj-lt"/>
                <a:ea typeface="+mj-ea"/>
                <a:cs typeface="+mj-cs"/>
              </a:rPr>
              <a:t>Предпосылки и причины восстания</a:t>
            </a:r>
            <a:endParaRPr lang="ru-RU" sz="3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8AD23D-1895-4FAA-9F80-9E45774B0FAB}"/>
              </a:ext>
            </a:extLst>
          </p:cNvPr>
          <p:cNvSpPr txBox="1"/>
          <p:nvPr/>
        </p:nvSpPr>
        <p:spPr>
          <a:xfrm>
            <a:off x="648930" y="2368732"/>
            <a:ext cx="5113695" cy="3855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 defTabSz="914400">
              <a:spcAft>
                <a:spcPts val="600"/>
              </a:spcAft>
            </a:pPr>
            <a:r>
              <a:rPr lang="ru-RU" sz="1000" dirty="0"/>
              <a:t>Причин восстания Богдана Хмельницкого на самом деле много. Это и бедственное положение населения бывших русских земель, и национальный гнет, и религиозные гонения. Но самой главной причиной следует считать непримиримые противоречия в мировоззрении. Жители русских земель для поляков с присоединением вовсе не стали своими, а оставались чужими. При этом костяк восстания – запорожские казаки – несмотря на то, что они служили по реестру польской короне, участвуя в войнах против Крымского ханства, Османской империи и России, так же оставались изгоями в глазах польских панов. Нельзя исключать и личных мотивов Богдана Хмельницкого, имевшего противоречия с католиком-</a:t>
            </a:r>
            <a:r>
              <a:rPr lang="ru-RU" sz="1000" dirty="0" err="1"/>
              <a:t>подстаростой</a:t>
            </a:r>
            <a:r>
              <a:rPr lang="ru-RU" sz="1000" dirty="0"/>
              <a:t>.</a:t>
            </a:r>
          </a:p>
          <a:p>
            <a:pPr algn="just" defTabSz="914400">
              <a:spcAft>
                <a:spcPts val="600"/>
              </a:spcAft>
            </a:pPr>
            <a:r>
              <a:rPr lang="ru-RU" sz="1000" dirty="0"/>
              <a:t>Воспользовавшись отсутствием Хмельницкого на хуторе </a:t>
            </a:r>
            <a:r>
              <a:rPr lang="ru-RU" sz="1000" dirty="0" err="1"/>
              <a:t>Субботово</a:t>
            </a:r>
            <a:r>
              <a:rPr lang="ru-RU" sz="1000" dirty="0"/>
              <a:t>, чигиринский </a:t>
            </a:r>
            <a:r>
              <a:rPr lang="ru-RU" sz="1000" dirty="0" err="1"/>
              <a:t>подстароста</a:t>
            </a:r>
            <a:r>
              <a:rPr lang="ru-RU" sz="1000" dirty="0"/>
              <a:t> шляхтич </a:t>
            </a:r>
            <a:r>
              <a:rPr lang="ru-RU" sz="1000" dirty="0" err="1"/>
              <a:t>Чаплинский</a:t>
            </a:r>
            <a:r>
              <a:rPr lang="ru-RU" sz="1000" dirty="0"/>
              <a:t> выпросил себе право владения </a:t>
            </a:r>
            <a:r>
              <a:rPr lang="ru-RU" sz="1000" dirty="0" err="1"/>
              <a:t>Субботовым</a:t>
            </a:r>
            <a:r>
              <a:rPr lang="ru-RU" sz="1000" dirty="0"/>
              <a:t>, осуществил наезд на хутор, разграбил его, увёз женщину Хмельницкого и обвенчался с ней по католическому обряду, избил младшего сына Хмельницкого, отчего он скончался. Хмельницкий безуспешно пытался отстоять справедливость в польском суде и при королевском дворе. Тогда Хмельницкий собрал сходку казаков и стал с ними советоваться, как бы воспользоваться привилегией, данной королем, восстановить силу казачества, возвратить свободу православной вере и оградить русский народ от своеволия польских панов. Один сотник, бывший на этой сходке, сделал донос на Хмельницкого и тот был арестован, но потом был отпущен. Хмельницкий бежал степью Запорожскую Сечь и стал собирать сторонников. Используя королевскую грамоту, свидетельствующую о том, что польский король задумывал напасть на Крымское ханство, Богдан Хмельницкий заручился негласной поддержкой крымского хана в походе на Польшу. При этом в крымских хрониках сообщается об обещании Богдана Хмельницкого принять Ислам.</a:t>
            </a:r>
          </a:p>
        </p:txBody>
      </p:sp>
      <p:pic>
        <p:nvPicPr>
          <p:cNvPr id="3" name="Рисунок 2" descr="Изображение выглядит как внешний, трава, земля, лошадиные&#10;&#10;Описание создано автоматически">
            <a:extLst>
              <a:ext uri="{FF2B5EF4-FFF2-40B4-BE49-F238E27FC236}">
                <a16:creationId xmlns:a16="http://schemas.microsoft.com/office/drawing/2014/main" id="{1AEBFE53-5295-4E68-BBC9-D5155C662E4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89390" y="1072515"/>
            <a:ext cx="5843922" cy="4712969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566436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BC0E90-1F3E-4F29-904C-2E540E3D49EF}"/>
              </a:ext>
            </a:extLst>
          </p:cNvPr>
          <p:cNvSpPr txBox="1"/>
          <p:nvPr/>
        </p:nvSpPr>
        <p:spPr>
          <a:xfrm>
            <a:off x="655320" y="365125"/>
            <a:ext cx="5120114" cy="169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4400" b="1" dirty="0">
                <a:latin typeface="+mj-lt"/>
                <a:ea typeface="+mj-ea"/>
                <a:cs typeface="+mj-cs"/>
              </a:rPr>
              <a:t>Начало восстания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4A809D5-3600-46D4-A466-67F2349A5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5320" y="2316480"/>
            <a:ext cx="45720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D8AD23D-1895-4FAA-9F80-9E45774B0FAB}"/>
              </a:ext>
            </a:extLst>
          </p:cNvPr>
          <p:cNvSpPr txBox="1"/>
          <p:nvPr/>
        </p:nvSpPr>
        <p:spPr>
          <a:xfrm>
            <a:off x="550818" y="2455818"/>
            <a:ext cx="5328032" cy="417140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algn="just" defTabSz="914400">
              <a:lnSpc>
                <a:spcPct val="110000"/>
              </a:lnSpc>
              <a:spcAft>
                <a:spcPts val="600"/>
              </a:spcAft>
            </a:pPr>
            <a:r>
              <a:rPr lang="ru-RU" sz="1200" dirty="0"/>
              <a:t>Первоначально восстание Хмельницкого и запорожцев отнюдь не ставило своей целью политическое отделение от Польши. Они хотели лишь добиться права жить в согласии с собственной совестью, при этом подчиняясь законам Польского королевства. Требования казаков были кратки: во-первых, зачислить в казаки всех желающих и предоставить казакам, как военному сословию, привилегии шляхты; во-вторых, запретить на Украине пропаганду католической унии, убрать всех униатских священников и вернуть захваченные католиками церкви православным, позволив каждому свободно исповедовать его веру; в-третьих, изгнать с Украины евреев, которые прочно обосновались на Украине при поддержке польской короны. Эта политическая программа отражала чаяния всего угнетенного православного населения Украины. «Хватит нам терпеть этих поляков, давайте соберем раду и будем защищать церковь православную и Землю Русскую!» - такой призыв Хмельницкого был желанен и вполне понятен. Он стал доминантой всех последующих действий казаков и привел к переходу левобережной Украины в подданство России.</a:t>
            </a:r>
          </a:p>
          <a:p>
            <a:pPr algn="just" defTabSz="914400">
              <a:lnSpc>
                <a:spcPct val="110000"/>
              </a:lnSpc>
              <a:spcAft>
                <a:spcPts val="600"/>
              </a:spcAft>
            </a:pPr>
            <a:r>
              <a:rPr lang="ru-RU" sz="1200" dirty="0"/>
              <a:t> Русский народ на Украине вовсю готовился к восстанию. Казаки, переодетые то нищими, то богомольцами, ходили по городам и селам и уговаривали жителей то отворить казакам Хмельницкого ворота города, то насыпать песку в польские пушки, то бежать в степь в ряды воинов запорожских. Поляки принимали строгие меры: запрещали ходить толпами по улицам, собираться в домах, забирали у жителей оружие или отвинчивали у их ружей замки, жестоко мучили и казнили тех, кого подозревали в сочувствии казакам Хмельницкого. Это еще больше отвратило русское население от польской власти.</a:t>
            </a:r>
          </a:p>
        </p:txBody>
      </p:sp>
      <p:pic>
        <p:nvPicPr>
          <p:cNvPr id="5" name="Рисунок 4" descr="Изображение выглядит как внешний, трава, небо, человек&#10;&#10;Описание создано автоматически">
            <a:extLst>
              <a:ext uri="{FF2B5EF4-FFF2-40B4-BE49-F238E27FC236}">
                <a16:creationId xmlns:a16="http://schemas.microsoft.com/office/drawing/2014/main" id="{6D4249A1-E35E-42CD-B5F3-4EC980AA749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5878850" y="13"/>
            <a:ext cx="6313150" cy="685798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00653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Изображение выглядит как здание, одежда, земля&#10;&#10;Описание создано автоматически">
            <a:extLst>
              <a:ext uri="{FF2B5EF4-FFF2-40B4-BE49-F238E27FC236}">
                <a16:creationId xmlns:a16="http://schemas.microsoft.com/office/drawing/2014/main" id="{5A31552D-2EE9-4420-9830-B23238083E4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 b="-2"/>
          <a:stretch/>
        </p:blipFill>
        <p:spPr>
          <a:xfrm>
            <a:off x="6174353" y="3269318"/>
            <a:ext cx="6261330" cy="3932313"/>
          </a:xfrm>
          <a:prstGeom prst="rect">
            <a:avLst/>
          </a:prstGeom>
          <a:effectLst>
            <a:softEdge rad="533400"/>
          </a:effectLst>
        </p:spPr>
      </p:pic>
      <p:pic>
        <p:nvPicPr>
          <p:cNvPr id="8" name="Рисунок 7" descr="Изображение выглядит как трава, внешний, небо, человек&#10;&#10;Описание создано автоматически">
            <a:extLst>
              <a:ext uri="{FF2B5EF4-FFF2-40B4-BE49-F238E27FC236}">
                <a16:creationId xmlns:a16="http://schemas.microsoft.com/office/drawing/2014/main" id="{DB456C73-A504-4732-961B-CD75E022DA7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 b="-1"/>
          <a:stretch/>
        </p:blipFill>
        <p:spPr>
          <a:xfrm>
            <a:off x="6096000" y="-153131"/>
            <a:ext cx="6263640" cy="4215384"/>
          </a:xfrm>
          <a:prstGeom prst="rect">
            <a:avLst/>
          </a:prstGeom>
          <a:effectLst>
            <a:softEdge rad="533400"/>
          </a:effec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0BC0E90-1F3E-4F29-904C-2E540E3D49EF}"/>
              </a:ext>
            </a:extLst>
          </p:cNvPr>
          <p:cNvSpPr txBox="1"/>
          <p:nvPr/>
        </p:nvSpPr>
        <p:spPr>
          <a:xfrm>
            <a:off x="804998" y="266963"/>
            <a:ext cx="4803636" cy="934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4000" b="1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Ход восстания</a:t>
            </a:r>
            <a:endParaRPr lang="ru-RU" sz="4000" b="1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8AD23D-1895-4FAA-9F80-9E45774B0FAB}"/>
              </a:ext>
            </a:extLst>
          </p:cNvPr>
          <p:cNvSpPr txBox="1"/>
          <p:nvPr/>
        </p:nvSpPr>
        <p:spPr>
          <a:xfrm>
            <a:off x="804998" y="1321307"/>
            <a:ext cx="5369355" cy="52697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100" dirty="0">
                <a:solidFill>
                  <a:srgbClr val="000000"/>
                </a:solidFill>
              </a:rPr>
              <a:t>Посланное против Хмельницкого войско реестровых казаков перешло на сторону восставших, перебив своих польских командиров. Объединенное казачье войско и три тысячи крымских татар разбили польское войско при Желтых водах в апреле 1648.</a:t>
            </a:r>
          </a:p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100" dirty="0">
                <a:solidFill>
                  <a:srgbClr val="000000"/>
                </a:solidFill>
              </a:rPr>
              <a:t>В мае 1648 года Богдан Хмельницкий одержал победу на большим польским войском в битве под </a:t>
            </a:r>
            <a:r>
              <a:rPr lang="ru-RU" sz="1100" dirty="0" err="1">
                <a:solidFill>
                  <a:srgbClr val="000000"/>
                </a:solidFill>
              </a:rPr>
              <a:t>Корсуне</a:t>
            </a:r>
            <a:r>
              <a:rPr lang="ru-RU" sz="1100" dirty="0">
                <a:solidFill>
                  <a:srgbClr val="000000"/>
                </a:solidFill>
              </a:rPr>
              <a:t> на реке </a:t>
            </a:r>
            <a:r>
              <a:rPr lang="ru-RU" sz="1100" dirty="0" err="1">
                <a:solidFill>
                  <a:srgbClr val="000000"/>
                </a:solidFill>
              </a:rPr>
              <a:t>Роси</a:t>
            </a:r>
            <a:r>
              <a:rPr lang="ru-RU" sz="1100" dirty="0">
                <a:solidFill>
                  <a:srgbClr val="000000"/>
                </a:solidFill>
              </a:rPr>
              <a:t>. Польские командиры были напуганы преувеличенными страшными известиями о силе войска восставших и гибели отряда, посланного в степь, и решили отступить без боя. Однако подосланный восставшими русский холоп взялся провести польское войско скрытыми путями и завел их в засаду. Поляки были атакованы и разбиты. В итоге весенней кампании практически все коронное войско (20 тысяч человек), существовавшее в мирное время, было уничтожено восставшими. Корсунская победа была чрезвычайно важным, еще небывалым в своем роде событием; русскому народу как бы разом открылись глаза: он увидал и понял, что его поработители не так могучи и непобедимы; панская гордыня пала под дружными ударами рабов, решившихся наконец сбросить с себя ярмо неволи. Как только разошлась весть о победе над польским войском, во всех пределах русской земли, находившейся под властью Польши, вспыхнуло восстание. Хлопы собирались в шайки, называемые тогда загонами, нападали на панские усадьбы, разоряли их, убивали владельцев, истребляли католических священников и сторонников церковной унии, доставалось всякому, кто только был подозреваем в расположении к полякам. </a:t>
            </a:r>
          </a:p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100" dirty="0">
                <a:solidFill>
                  <a:srgbClr val="000000"/>
                </a:solidFill>
              </a:rPr>
              <a:t>В битве под </a:t>
            </a:r>
            <a:r>
              <a:rPr lang="ru-RU" sz="1100" dirty="0" err="1">
                <a:solidFill>
                  <a:srgbClr val="000000"/>
                </a:solidFill>
              </a:rPr>
              <a:t>Пилявцами</a:t>
            </a:r>
            <a:r>
              <a:rPr lang="ru-RU" sz="1100" dirty="0">
                <a:solidFill>
                  <a:srgbClr val="000000"/>
                </a:solidFill>
              </a:rPr>
              <a:t> войско Хмельницкого очень легко разгромило 35 тысячную польскую армию, которую удалось застать врасплох. Так же легко Хмельницкий взял Львов. После этого в 1649 году Хмельницкий начал переговоры с новым королем Речи Посполитой Яном Казимиром и отвел войска в Киев.</a:t>
            </a:r>
          </a:p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100" dirty="0">
                <a:solidFill>
                  <a:srgbClr val="000000"/>
                </a:solidFill>
              </a:rPr>
              <a:t>Затем последовали две безуспешные попытки договориться с польским королем о казацкой автономии, в которых Хмельницкий проявил свои «дипломатические» качества, а именно, метался из стороны в сторону, то признавая власть польского короля, то писал верноподданнические письма крымскому хану и турецкому султану. А русскому царю Алексею Михайловичу Хмельницкий писал еще в 1648 году, призывая его воспользоваться безвластием и напасть на Польшу. Тогда Алексей Романов не пожелал развязать войну с Речью Посполитой. </a:t>
            </a:r>
          </a:p>
        </p:txBody>
      </p:sp>
    </p:spTree>
    <p:extLst>
      <p:ext uri="{BB962C8B-B14F-4D97-AF65-F5344CB8AC3E}">
        <p14:creationId xmlns:p14="http://schemas.microsoft.com/office/powerpoint/2010/main" val="381095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BC0E90-1F3E-4F29-904C-2E540E3D49EF}"/>
              </a:ext>
            </a:extLst>
          </p:cNvPr>
          <p:cNvSpPr txBox="1"/>
          <p:nvPr/>
        </p:nvSpPr>
        <p:spPr>
          <a:xfrm>
            <a:off x="805542" y="653339"/>
            <a:ext cx="63871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Второй этап войны</a:t>
            </a:r>
            <a:endParaRPr lang="ru-RU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8AD23D-1895-4FAA-9F80-9E45774B0FAB}"/>
              </a:ext>
            </a:extLst>
          </p:cNvPr>
          <p:cNvSpPr txBox="1"/>
          <p:nvPr/>
        </p:nvSpPr>
        <p:spPr>
          <a:xfrm>
            <a:off x="805543" y="1978902"/>
            <a:ext cx="6056812" cy="4387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just" defTabSz="914400">
              <a:spcAft>
                <a:spcPts val="600"/>
              </a:spcAft>
            </a:pPr>
            <a:r>
              <a:rPr lang="ru-RU" sz="1100" dirty="0"/>
              <a:t>В середине лета 1651 года возобновились военные действия. Польские военные лидеры призывали ко всеобщей мобилизации и войне с казаками, пока «вся земля не покраснеет от казацкой крови». Не унимались и крестьяне, продолжавшие нападения на панские усадьбы. Положение Хмельницкого было довольно затруднительное. Его популярность значительно упала. Народ был недоволен союзом гетмана с татарами и заигрываниями с польским королем, так как не доверял последним и много терпел от своеволия. Между тем Хмельницкий не считал возможным обойтись без помощи татар. Он в очередной раз уговорил турецкого султана, который приказал крымским татарам помогать Хмельницкому как вассалу Османской империи.</a:t>
            </a:r>
          </a:p>
          <a:p>
            <a:pPr algn="just" defTabSz="914400">
              <a:spcAft>
                <a:spcPts val="600"/>
              </a:spcAft>
            </a:pPr>
            <a:r>
              <a:rPr lang="ru-RU" sz="1100" dirty="0"/>
              <a:t>Положение Хмельницкого было довольно затруднительное. Его популярность значительно упала. Народ был недоволен союзом гетмана с татарами, так как не доверял последним и много терпел от своеволия. Между тем Хмельницкий не считал возможным обойтись без помощи татар. Он отправил полковника Ждановича в Константинополь и склонил на свою сторону султана, который приказал крымскому хану всеми силами помогать Хмельницкому как вассалу турецкой империи. Татары повиновались, но эта помощь, как не добровольная, не могла быть прочной.</a:t>
            </a:r>
          </a:p>
          <a:p>
            <a:pPr algn="just" defTabSz="914400">
              <a:spcAft>
                <a:spcPts val="600"/>
              </a:spcAft>
            </a:pPr>
            <a:r>
              <a:rPr lang="ru-RU" sz="1100" dirty="0"/>
              <a:t>20 июня 1651 года казацкие отряды и польское войско сошлись у городка Берестечка. Силы двух армий были примерно равны и сражение было упорным. Однако дни боев совпали с мусульманским праздником Курбан-Байрам, поэтому большие потери у татар были восприняты татарами как кара Божья. В начале третьего дня боев под крымским ханом убило пушечным ядром коня, и орда после этого обратилась в бегство. Хмельницкий бросился за ханом, чтобы убедить его воротиться. Хан не только не вернулся, но и задержал у себя Хмельницкого. Оставшись без татарской поддержки и единого командования, казацкое войско было разбито.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2C6A2225-94AF-4BC4-98F4-77746E7B10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5108" y="1"/>
            <a:ext cx="4666892" cy="3612937"/>
          </a:xfrm>
          <a:custGeom>
            <a:avLst/>
            <a:gdLst>
              <a:gd name="connsiteX0" fmla="*/ 192227 w 4666892"/>
              <a:gd name="connsiteY0" fmla="*/ 0 h 3612937"/>
              <a:gd name="connsiteX1" fmla="*/ 4666892 w 4666892"/>
              <a:gd name="connsiteY1" fmla="*/ 0 h 3612937"/>
              <a:gd name="connsiteX2" fmla="*/ 4666892 w 4666892"/>
              <a:gd name="connsiteY2" fmla="*/ 2643684 h 3612937"/>
              <a:gd name="connsiteX3" fmla="*/ 4657487 w 4666892"/>
              <a:gd name="connsiteY3" fmla="*/ 2656262 h 3612937"/>
              <a:gd name="connsiteX4" fmla="*/ 2628900 w 4666892"/>
              <a:gd name="connsiteY4" fmla="*/ 3612937 h 3612937"/>
              <a:gd name="connsiteX5" fmla="*/ 0 w 4666892"/>
              <a:gd name="connsiteY5" fmla="*/ 984037 h 3612937"/>
              <a:gd name="connsiteX6" fmla="*/ 118190 w 4666892"/>
              <a:gd name="connsiteY6" fmla="*/ 202283 h 3612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66892" h="3612937">
                <a:moveTo>
                  <a:pt x="192227" y="0"/>
                </a:moveTo>
                <a:lnTo>
                  <a:pt x="4666892" y="0"/>
                </a:lnTo>
                <a:lnTo>
                  <a:pt x="4666892" y="2643684"/>
                </a:lnTo>
                <a:lnTo>
                  <a:pt x="4657487" y="2656262"/>
                </a:lnTo>
                <a:cubicBezTo>
                  <a:pt x="4175308" y="3240527"/>
                  <a:pt x="3445594" y="3612937"/>
                  <a:pt x="2628900" y="3612937"/>
                </a:cubicBezTo>
                <a:cubicBezTo>
                  <a:pt x="1176999" y="3612937"/>
                  <a:pt x="0" y="2435938"/>
                  <a:pt x="0" y="984037"/>
                </a:cubicBezTo>
                <a:cubicBezTo>
                  <a:pt x="0" y="711806"/>
                  <a:pt x="41379" y="449239"/>
                  <a:pt x="118190" y="2022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Рисунок 5" descr="Изображение выглядит как здание, внутренний, одежда&#10;&#10;Описание создано автоматически">
            <a:extLst>
              <a:ext uri="{FF2B5EF4-FFF2-40B4-BE49-F238E27FC236}">
                <a16:creationId xmlns:a16="http://schemas.microsoft.com/office/drawing/2014/main" id="{E5EEBE1E-7D99-4EAA-AC7E-C84F7B61CB9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7689829" y="10"/>
            <a:ext cx="4502173" cy="3448209"/>
          </a:xfrm>
          <a:custGeom>
            <a:avLst/>
            <a:gdLst>
              <a:gd name="connsiteX0" fmla="*/ 205627 w 4502173"/>
              <a:gd name="connsiteY0" fmla="*/ 0 h 3448219"/>
              <a:gd name="connsiteX1" fmla="*/ 4502173 w 4502173"/>
              <a:gd name="connsiteY1" fmla="*/ 0 h 3448219"/>
              <a:gd name="connsiteX2" fmla="*/ 4502173 w 4502173"/>
              <a:gd name="connsiteY2" fmla="*/ 2368934 h 3448219"/>
              <a:gd name="connsiteX3" fmla="*/ 4365663 w 4502173"/>
              <a:gd name="connsiteY3" fmla="*/ 2551486 h 3448219"/>
              <a:gd name="connsiteX4" fmla="*/ 2464181 w 4502173"/>
              <a:gd name="connsiteY4" fmla="*/ 3448219 h 3448219"/>
              <a:gd name="connsiteX5" fmla="*/ 0 w 4502173"/>
              <a:gd name="connsiteY5" fmla="*/ 984038 h 3448219"/>
              <a:gd name="connsiteX6" fmla="*/ 193648 w 4502173"/>
              <a:gd name="connsiteY6" fmla="*/ 24867 h 3448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2173" h="3448219">
                <a:moveTo>
                  <a:pt x="205627" y="0"/>
                </a:moveTo>
                <a:lnTo>
                  <a:pt x="4502173" y="0"/>
                </a:lnTo>
                <a:lnTo>
                  <a:pt x="4502173" y="2368934"/>
                </a:lnTo>
                <a:lnTo>
                  <a:pt x="4365663" y="2551486"/>
                </a:lnTo>
                <a:cubicBezTo>
                  <a:pt x="3913696" y="3099144"/>
                  <a:pt x="3229704" y="3448219"/>
                  <a:pt x="2464181" y="3448219"/>
                </a:cubicBezTo>
                <a:cubicBezTo>
                  <a:pt x="1103251" y="3448219"/>
                  <a:pt x="0" y="2344968"/>
                  <a:pt x="0" y="984038"/>
                </a:cubicBezTo>
                <a:cubicBezTo>
                  <a:pt x="0" y="643806"/>
                  <a:pt x="68954" y="319678"/>
                  <a:pt x="193648" y="24867"/>
                </a:cubicBezTo>
                <a:close/>
              </a:path>
            </a:pathLst>
          </a:custGeom>
        </p:spPr>
      </p:pic>
      <p:sp>
        <p:nvSpPr>
          <p:cNvPr id="33" name="Freeform: Shape 30">
            <a:extLst>
              <a:ext uri="{FF2B5EF4-FFF2-40B4-BE49-F238E27FC236}">
                <a16:creationId xmlns:a16="http://schemas.microsoft.com/office/drawing/2014/main" id="{648F5915-2CE1-4F74-88C5-D4366893D2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4737" y="3918051"/>
            <a:ext cx="3587263" cy="2939948"/>
          </a:xfrm>
          <a:custGeom>
            <a:avLst/>
            <a:gdLst>
              <a:gd name="connsiteX0" fmla="*/ 2070613 w 3587263"/>
              <a:gd name="connsiteY0" fmla="*/ 0 h 2939948"/>
              <a:gd name="connsiteX1" fmla="*/ 3534758 w 3587263"/>
              <a:gd name="connsiteY1" fmla="*/ 606469 h 2939948"/>
              <a:gd name="connsiteX2" fmla="*/ 3587263 w 3587263"/>
              <a:gd name="connsiteY2" fmla="*/ 664240 h 2939948"/>
              <a:gd name="connsiteX3" fmla="*/ 3587263 w 3587263"/>
              <a:gd name="connsiteY3" fmla="*/ 2939948 h 2939948"/>
              <a:gd name="connsiteX4" fmla="*/ 193241 w 3587263"/>
              <a:gd name="connsiteY4" fmla="*/ 2939948 h 2939948"/>
              <a:gd name="connsiteX5" fmla="*/ 162719 w 3587263"/>
              <a:gd name="connsiteY5" fmla="*/ 2876589 h 2939948"/>
              <a:gd name="connsiteX6" fmla="*/ 0 w 3587263"/>
              <a:gd name="connsiteY6" fmla="*/ 2070613 h 2939948"/>
              <a:gd name="connsiteX7" fmla="*/ 2070613 w 3587263"/>
              <a:gd name="connsiteY7" fmla="*/ 0 h 2939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87263" h="2939948">
                <a:moveTo>
                  <a:pt x="2070613" y="0"/>
                </a:moveTo>
                <a:cubicBezTo>
                  <a:pt x="2642397" y="0"/>
                  <a:pt x="3160050" y="231761"/>
                  <a:pt x="3534758" y="606469"/>
                </a:cubicBezTo>
                <a:lnTo>
                  <a:pt x="3587263" y="664240"/>
                </a:lnTo>
                <a:lnTo>
                  <a:pt x="3587263" y="2939948"/>
                </a:lnTo>
                <a:lnTo>
                  <a:pt x="193241" y="2939948"/>
                </a:lnTo>
                <a:lnTo>
                  <a:pt x="162719" y="2876589"/>
                </a:lnTo>
                <a:cubicBezTo>
                  <a:pt x="57940" y="2628865"/>
                  <a:pt x="0" y="2356505"/>
                  <a:pt x="0" y="2070613"/>
                </a:cubicBezTo>
                <a:cubicBezTo>
                  <a:pt x="0" y="927045"/>
                  <a:pt x="927045" y="0"/>
                  <a:pt x="2070613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A2C4C8E-11E0-426C-AFD3-1DF4F8B800D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68827" y="4082141"/>
            <a:ext cx="3423175" cy="2775859"/>
          </a:xfrm>
          <a:custGeom>
            <a:avLst/>
            <a:gdLst>
              <a:gd name="connsiteX0" fmla="*/ 1906524 w 3423175"/>
              <a:gd name="connsiteY0" fmla="*/ 0 h 2775859"/>
              <a:gd name="connsiteX1" fmla="*/ 3377691 w 3423175"/>
              <a:gd name="connsiteY1" fmla="*/ 693798 h 2775859"/>
              <a:gd name="connsiteX2" fmla="*/ 3423175 w 3423175"/>
              <a:gd name="connsiteY2" fmla="*/ 754624 h 2775859"/>
              <a:gd name="connsiteX3" fmla="*/ 3423175 w 3423175"/>
              <a:gd name="connsiteY3" fmla="*/ 2775859 h 2775859"/>
              <a:gd name="connsiteX4" fmla="*/ 211114 w 3423175"/>
              <a:gd name="connsiteY4" fmla="*/ 2775859 h 2775859"/>
              <a:gd name="connsiteX5" fmla="*/ 149824 w 3423175"/>
              <a:gd name="connsiteY5" fmla="*/ 2648629 h 2775859"/>
              <a:gd name="connsiteX6" fmla="*/ 0 w 3423175"/>
              <a:gd name="connsiteY6" fmla="*/ 1906524 h 2775859"/>
              <a:gd name="connsiteX7" fmla="*/ 1906524 w 3423175"/>
              <a:gd name="connsiteY7" fmla="*/ 0 h 2775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23175" h="2775859">
                <a:moveTo>
                  <a:pt x="1906524" y="0"/>
                </a:moveTo>
                <a:cubicBezTo>
                  <a:pt x="2498805" y="0"/>
                  <a:pt x="3028006" y="270078"/>
                  <a:pt x="3377691" y="693798"/>
                </a:cubicBezTo>
                <a:lnTo>
                  <a:pt x="3423175" y="754624"/>
                </a:lnTo>
                <a:lnTo>
                  <a:pt x="3423175" y="2775859"/>
                </a:lnTo>
                <a:lnTo>
                  <a:pt x="211114" y="2775859"/>
                </a:lnTo>
                <a:lnTo>
                  <a:pt x="149824" y="2648629"/>
                </a:lnTo>
                <a:cubicBezTo>
                  <a:pt x="53349" y="2420536"/>
                  <a:pt x="0" y="2169760"/>
                  <a:pt x="0" y="1906524"/>
                </a:cubicBezTo>
                <a:cubicBezTo>
                  <a:pt x="0" y="853580"/>
                  <a:pt x="853580" y="0"/>
                  <a:pt x="190652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046535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человек, танцор, группа, люди&#10;&#10;Описание создано автоматически">
            <a:extLst>
              <a:ext uri="{FF2B5EF4-FFF2-40B4-BE49-F238E27FC236}">
                <a16:creationId xmlns:a16="http://schemas.microsoft.com/office/drawing/2014/main" id="{5E046959-927C-4CA8-85D4-BBDE93D1D74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0"/>
            <a:ext cx="12192000" cy="6857990"/>
          </a:xfrm>
          <a:prstGeom prst="rect">
            <a:avLst/>
          </a:prstGeom>
        </p:spPr>
      </p:pic>
      <p:sp>
        <p:nvSpPr>
          <p:cNvPr id="38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  <a:ex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BC0E90-1F3E-4F29-904C-2E540E3D49EF}"/>
              </a:ext>
            </a:extLst>
          </p:cNvPr>
          <p:cNvSpPr txBox="1"/>
          <p:nvPr/>
        </p:nvSpPr>
        <p:spPr>
          <a:xfrm>
            <a:off x="652692" y="1182505"/>
            <a:ext cx="4204137" cy="13427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2800" b="1" dirty="0">
                <a:latin typeface="+mj-lt"/>
                <a:ea typeface="+mj-ea"/>
                <a:cs typeface="+mj-cs"/>
              </a:rPr>
              <a:t>Вступление под руку государя Российского</a:t>
            </a:r>
            <a:endParaRPr lang="ru-RU" sz="2800" dirty="0">
              <a:latin typeface="+mj-lt"/>
              <a:ea typeface="+mj-ea"/>
              <a:cs typeface="+mj-cs"/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D8AD23D-1895-4FAA-9F80-9E45774B0FAB}"/>
              </a:ext>
            </a:extLst>
          </p:cNvPr>
          <p:cNvSpPr txBox="1"/>
          <p:nvPr/>
        </p:nvSpPr>
        <p:spPr>
          <a:xfrm>
            <a:off x="525516" y="2055224"/>
            <a:ext cx="4593021" cy="46765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900" dirty="0"/>
              <a:t>Народ относился к Хмельницкому с крайним недоверием и всю вину за </a:t>
            </a:r>
            <a:r>
              <a:rPr lang="ru-RU" sz="900" dirty="0" err="1"/>
              <a:t>берестечское</a:t>
            </a:r>
            <a:r>
              <a:rPr lang="ru-RU" sz="900" dirty="0"/>
              <a:t> поражение сваливал на него. После поражения под Берестечком польская армия устроила карательный поход на восток Украины. В результате массовых казней и истребления мирных жителей численность населения Украины стала меньше, чем в конце XVI века. </a:t>
            </a:r>
            <a:r>
              <a:rPr lang="ru-RU" sz="900" dirty="0" err="1"/>
              <a:t>Брацлавщина</a:t>
            </a:r>
            <a:r>
              <a:rPr lang="ru-RU" sz="900" dirty="0"/>
              <a:t>, Волынь и Галиция потеряла около 40-50 % населения. Большинство православного населения бежало в Молдавию и Московское государство. Кроме того, разорванные восставшими отношения с татарами при попустительстве Польши привели к масштабным набегам татарской конницы на украинские земли. При таких обстоятельствах Хмельницкий снова обратился в Москву и стал настойчиво просить царя о принятии его в подданство. </a:t>
            </a:r>
          </a:p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900" dirty="0"/>
              <a:t>В октябре 1653 года в Москве был созван Земский собор, на котором вопрос о принятии Богдана Хмельницкого с войском запорожским в московское подданство был решён утвердительно. Аргументы в пользу такого решения были такими: Ян-Казимир, при избрании на королевство, присягал остерегать и защищать всех христиан, которых исповедание отлично от римско-католического, не притеснять никого за веру и другим не дозволять, а если своей присяги не сдержит, то в таком случае подданные его освобождаются от верности ему и послушания. Король Ян-Казимир присяги своей не сдержал: восстал на православную христианскую веру, разорил многие церкви, обратил в униатские. Стало быть, гетман Хмельницкий и все войско запорожское, после нарушения королевской присяги - вольные люди: от своей присяги свободны. А потому, чтобы не допустить их отдаться в подданство турецкому султану или крымскому хану, следует принять гетмана Богдана Хмельницкого, со всем войском запорожским, со всеми городами и землями, под высокую государеву руку.</a:t>
            </a:r>
          </a:p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900" dirty="0"/>
              <a:t>В январе 1654 года на Украине в </a:t>
            </a:r>
            <a:r>
              <a:rPr lang="ru-RU" sz="900" dirty="0" err="1"/>
              <a:t>Переяславле</a:t>
            </a:r>
            <a:r>
              <a:rPr lang="ru-RU" sz="900" dirty="0"/>
              <a:t> была собрана рада, на которой после речи Хмельницкого, указывавшего на необходимость для Украины выбрать кого-нибудь из четырёх государей: султана турецкого, хана крымского, короля польского или царя московского и отдаться в его подданство, народ единодушно закричал: «</a:t>
            </a:r>
            <a:r>
              <a:rPr lang="ru-RU" sz="900" dirty="0" err="1"/>
              <a:t>Волим</a:t>
            </a:r>
            <a:r>
              <a:rPr lang="ru-RU" sz="900" dirty="0"/>
              <a:t> под царя московского, православного». Так украинским народом было принято историческое решение о воссоединении с Россией. Естественно, после такого решения, России ничего не оставалось, как вступить в войну с Речью Посполитой.</a:t>
            </a:r>
          </a:p>
        </p:txBody>
      </p:sp>
    </p:spTree>
    <p:extLst>
      <p:ext uri="{BB962C8B-B14F-4D97-AF65-F5344CB8AC3E}">
        <p14:creationId xmlns:p14="http://schemas.microsoft.com/office/powerpoint/2010/main" val="4070279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728E320-7F75-47F8-89C3-277EC7B5E6B0}"/>
              </a:ext>
            </a:extLst>
          </p:cNvPr>
          <p:cNvSpPr txBox="1"/>
          <p:nvPr/>
        </p:nvSpPr>
        <p:spPr>
          <a:xfrm>
            <a:off x="931816" y="409303"/>
            <a:ext cx="6348549" cy="13427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3200" b="1" dirty="0"/>
              <a:t>Личность </a:t>
            </a:r>
            <a:br>
              <a:rPr lang="ru-RU" sz="3200" b="1" dirty="0"/>
            </a:br>
            <a:r>
              <a:rPr lang="ru-RU" sz="3200" b="1" dirty="0"/>
              <a:t>Богдана Хмельницкого</a:t>
            </a:r>
            <a:endParaRPr lang="ru-RU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2330EF-182F-4686-A63B-0AD2EC7A17BC}"/>
              </a:ext>
            </a:extLst>
          </p:cNvPr>
          <p:cNvSpPr txBox="1"/>
          <p:nvPr/>
        </p:nvSpPr>
        <p:spPr>
          <a:xfrm>
            <a:off x="7048236" y="409303"/>
            <a:ext cx="4593021" cy="61395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dirty="0"/>
              <a:t>По утверждению известного историка </a:t>
            </a:r>
            <a:r>
              <a:rPr lang="ru-RU" dirty="0" err="1"/>
              <a:t>Г.В.Вернадского</a:t>
            </a:r>
            <a:r>
              <a:rPr lang="ru-RU" dirty="0"/>
              <a:t>, Хмельницкий был человеком среднего роста и крепкого телосложения. Характер у Хмельницкого был несколько неуравновешенным — периоды времени, когда Хмельницкий был активным, твердым и властным, внезапно сменялись периодами, когда Хмельницкий становился сонным и усталым. С возрастом приступы депрессии становились продолжительнее, росла его подозрительность, даже в отношении к друзьям и соратникам.</a:t>
            </a:r>
          </a:p>
          <a:p>
            <a:pPr algn="just">
              <a:lnSpc>
                <a:spcPct val="120000"/>
              </a:lnSpc>
            </a:pPr>
            <a:r>
              <a:rPr lang="ru-RU" dirty="0"/>
              <a:t> </a:t>
            </a:r>
          </a:p>
          <a:p>
            <a:pPr algn="just">
              <a:lnSpc>
                <a:spcPct val="120000"/>
              </a:lnSpc>
            </a:pPr>
            <a:r>
              <a:rPr lang="ru-RU" dirty="0"/>
              <a:t>Гетман читал мало, любил народную поэзию и народную музыку, сам играл на бандуре, любил веселое застолье, был радушным хозяином. Ел простую пищу, пил горилку и мед. Хмельницкий считался знатоком оружия и лошадей. В торжественные моменты надевал на себя церемониальное облачение, в остальное время одевался просто. Его образ жизни не особо отличался от образа жизни рядовых казаков, покои Хмельницкого были обставлены простой мебелью. В головах гетманской кровати висел лук и сабля.</a:t>
            </a:r>
          </a:p>
          <a:p>
            <a:pPr algn="just">
              <a:lnSpc>
                <a:spcPct val="120000"/>
              </a:lnSpc>
            </a:pPr>
            <a:r>
              <a:rPr lang="ru-RU" dirty="0"/>
              <a:t> </a:t>
            </a:r>
          </a:p>
          <a:p>
            <a:pPr algn="just">
              <a:lnSpc>
                <a:spcPct val="120000"/>
              </a:lnSpc>
            </a:pPr>
            <a:r>
              <a:rPr lang="ru-RU" dirty="0"/>
              <a:t>Гетман был хорошим оратором, — в своих речах гетман использовал народные поговорки и яркие примеры из повседневной жизни. Стратегические и тактические дарования Богдана проявлялись в тщательном планировании всей военной кампании. Однако, он мог пренебрегать разработкой незначительных операций.</a:t>
            </a:r>
          </a:p>
          <a:p>
            <a:pPr algn="just">
              <a:lnSpc>
                <a:spcPct val="120000"/>
              </a:lnSpc>
            </a:pPr>
            <a:r>
              <a:rPr lang="ru-RU" dirty="0"/>
              <a:t> </a:t>
            </a:r>
          </a:p>
          <a:p>
            <a:pPr algn="just">
              <a:lnSpc>
                <a:spcPct val="120000"/>
              </a:lnSpc>
            </a:pPr>
            <a:r>
              <a:rPr lang="ru-RU" dirty="0"/>
              <a:t>Все действия Хмельницкого во время восстания были направлены на защиту русского населения Украины и православной веры. Причем этой задачи Хмельницкий собирался достичь любыми путями. Если бы польские правители приняли условия Хмельницкого, он дал бы клятву верности Польше и остался бы верен своему обещанию. Но приняв решение воевать против Речи Посполитой, он шел до конца, противясь даже мнению Москвы, и не учитывая международной обстановки. Богдан Хмельницкий был очень волевым человеком. Несмотря на важные промахи и ошибки, Хмельницкий принадлежит к самым крупным двигателям русской истории. В многовековой борьбе Руси с Польшей, он дал решительный поворот на сторону Руси и нанес аристократическому строю Польши сильнейший удар. Хмельницкий в половине XVII века наметил то освобождение русского народа от панства, которое окончательно совершилось намного позже. Не его вина, что близорукая, невежественная политика московских бояр и царя испортила плоды его десятилетней деятельности и на многие поколения отсрочила дело, которое совершилось бы с несравненно меньшими усилиями, если бы в Москве понимали смысл стремлений Хмельницкого к освобождению всей Украины.</a:t>
            </a:r>
            <a:endParaRPr lang="ru-RU" sz="900" dirty="0"/>
          </a:p>
        </p:txBody>
      </p:sp>
      <p:pic>
        <p:nvPicPr>
          <p:cNvPr id="4" name="Рисунок 3" descr="Изображение выглядит как текст&#10;&#10;Описание создано автоматически">
            <a:extLst>
              <a:ext uri="{FF2B5EF4-FFF2-40B4-BE49-F238E27FC236}">
                <a16:creationId xmlns:a16="http://schemas.microsoft.com/office/drawing/2014/main" id="{2B7866B8-0626-442B-8F78-DC85021490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1602" y="2321379"/>
            <a:ext cx="5753100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2293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1462</Words>
  <Application>Microsoft Office PowerPoint</Application>
  <PresentationFormat>Широкоэкранный</PresentationFormat>
  <Paragraphs>31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Denis Metalnikov</dc:creator>
  <cp:lastModifiedBy>Denis Metalnikov</cp:lastModifiedBy>
  <cp:revision>3</cp:revision>
  <dcterms:created xsi:type="dcterms:W3CDTF">2018-12-29T14:24:12Z</dcterms:created>
  <dcterms:modified xsi:type="dcterms:W3CDTF">2018-12-29T14:36:02Z</dcterms:modified>
</cp:coreProperties>
</file>