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19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0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81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43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9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78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83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1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028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62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8A8D6-75D3-4B45-8BCA-E3BC32025DAA}" type="datetimeFigureOut">
              <a:rPr lang="ru-RU" smtClean="0"/>
              <a:t>01.05.2019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84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648929" y="629266"/>
            <a:ext cx="3651467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3700" b="1" dirty="0">
                <a:latin typeface="+mj-lt"/>
                <a:ea typeface="+mj-ea"/>
                <a:cs typeface="+mj-cs"/>
              </a:rPr>
              <a:t>Чувашский  народный костюм</a:t>
            </a:r>
            <a:endParaRPr lang="ru-RU" sz="37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648931" y="2438400"/>
            <a:ext cx="3651466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/>
              <a:t>Чувашская народная одежда и украшения - богатейшее наследие материальной и духовной культуры прошлого. В традициях этого народа Поволжья сосредоточены связи времен, племен, народов, различных географических регионов Азии и Европы. По своей форме, характеру, содержанию, стилю орнаментации костюм чувашей тесно связан с земледельческим укладом жизни.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/>
              <a:t> 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/>
              <a:t>Для изготовления одежды у чувашей употреблялся произведенный в домашнем хозяйстве материал - холст, сукно, кожа. Из домотканого холста различных расцветок чуваши шили нательную одежду - рубахи </a:t>
            </a:r>
            <a:r>
              <a:rPr lang="ru-RU" sz="1100" dirty="0" err="1"/>
              <a:t>кепе</a:t>
            </a:r>
            <a:r>
              <a:rPr lang="ru-RU" sz="1100" dirty="0"/>
              <a:t>, штаны </a:t>
            </a:r>
            <a:r>
              <a:rPr lang="ru-RU" sz="1100" dirty="0" err="1"/>
              <a:t>йем</a:t>
            </a:r>
            <a:r>
              <a:rPr lang="ru-RU" sz="1100" dirty="0"/>
              <a:t>, детали головных уборов. Верхнюю одежду - кафтаны (</a:t>
            </a:r>
            <a:r>
              <a:rPr lang="ru-RU" sz="1100" dirty="0" err="1"/>
              <a:t>сахман</a:t>
            </a:r>
            <a:r>
              <a:rPr lang="ru-RU" sz="1100" dirty="0"/>
              <a:t>), халаты (</a:t>
            </a:r>
            <a:r>
              <a:rPr lang="ru-RU" sz="1100" dirty="0" err="1"/>
              <a:t>шупар</a:t>
            </a:r>
            <a:r>
              <a:rPr lang="ru-RU" sz="1100" dirty="0"/>
              <a:t>), </a:t>
            </a:r>
            <a:r>
              <a:rPr lang="ru-RU" sz="1100" dirty="0" err="1"/>
              <a:t>чапаны</a:t>
            </a:r>
            <a:r>
              <a:rPr lang="ru-RU" sz="1100" dirty="0"/>
              <a:t> (асам) шили из сукна, а шубы (</a:t>
            </a:r>
            <a:r>
              <a:rPr lang="ru-RU" sz="1100" dirty="0" err="1"/>
              <a:t>керек</a:t>
            </a:r>
            <a:r>
              <a:rPr lang="ru-RU" sz="1100" dirty="0"/>
              <a:t>) и тулупы (</a:t>
            </a:r>
            <a:r>
              <a:rPr lang="ru-RU" sz="1100" dirty="0" err="1"/>
              <a:t>талап</a:t>
            </a:r>
            <a:r>
              <a:rPr lang="ru-RU" sz="1100" dirty="0"/>
              <a:t>) - из овчины домашней выделки. Шубы, пошитые с отрезной наспинной частью и множеством складок, были предметом особой гордости их владельцев и воспевались в песнях.</a:t>
            </a:r>
          </a:p>
        </p:txBody>
      </p:sp>
      <p:pic>
        <p:nvPicPr>
          <p:cNvPr id="3" name="Рисунок 2" descr="Изображение выглядит как человек, небо, в позе, группа&#10;&#10;Автоматически созданное описание">
            <a:extLst>
              <a:ext uri="{FF2B5EF4-FFF2-40B4-BE49-F238E27FC236}">
                <a16:creationId xmlns:a16="http://schemas.microsoft.com/office/drawing/2014/main" id="{C1DD4B5C-D357-4D66-BE50-583774EB397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39056" y="10"/>
            <a:ext cx="7552944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06417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8014996" y="642594"/>
            <a:ext cx="3732244" cy="1702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3700" b="1" dirty="0">
                <a:latin typeface="+mj-lt"/>
                <a:ea typeface="+mj-ea"/>
                <a:cs typeface="+mj-cs"/>
              </a:rPr>
              <a:t>Мужской чувашский костюм</a:t>
            </a:r>
            <a:endParaRPr lang="ru-RU" sz="3700" dirty="0">
              <a:latin typeface="+mj-lt"/>
              <a:ea typeface="+mj-ea"/>
              <a:cs typeface="+mj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CEE05D-F25C-4EC3-B527-D9C999E3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652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036726-0C05-446E-91C3-B986EBEA05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7402" y="438538"/>
            <a:ext cx="6710184" cy="6002060"/>
          </a:xfrm>
          <a:prstGeom prst="rect">
            <a:avLst/>
          </a:prstGeom>
          <a:solidFill>
            <a:schemeClr val="bg1">
              <a:alpha val="4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310ABCD-C34B-42D1-9BEB-47755A3EA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285" y="650014"/>
            <a:ext cx="3367217" cy="326602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Рисунок 11" descr="Изображение выглядит как одежда&#10;&#10;Автоматически созданное описание">
            <a:extLst>
              <a:ext uri="{FF2B5EF4-FFF2-40B4-BE49-F238E27FC236}">
                <a16:creationId xmlns:a16="http://schemas.microsoft.com/office/drawing/2014/main" id="{2A3A0CFB-ED76-461D-859D-EBF64DF4E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2979" y="810881"/>
            <a:ext cx="1715659" cy="2945339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F38AB6A2-89F7-43B5-B608-50DFC740D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2946" y="650014"/>
            <a:ext cx="2765758" cy="21367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Рисунок 9" descr="Изображение выглядит как человек, земля, стоит,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536842CF-8ABA-4936-8DE0-D184783FE6A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8910" y="810882"/>
            <a:ext cx="1803512" cy="1812575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6585B74-DAF6-470E-B2F3-B5530A709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285" y="4088215"/>
            <a:ext cx="3367217" cy="21248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Рисунок 4" descr="Изображение выглядит как мужчина, снег, стоит, небо&#10;&#10;Автоматически созданное описание">
            <a:extLst>
              <a:ext uri="{FF2B5EF4-FFF2-40B4-BE49-F238E27FC236}">
                <a16:creationId xmlns:a16="http://schemas.microsoft.com/office/drawing/2014/main" id="{E5BA6399-A428-465E-8FFF-654A407ACD6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907" y="4279769"/>
            <a:ext cx="2455802" cy="1762038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30BAD96F-CE2F-4682-99B8-0DD9E6AE2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2946" y="2947051"/>
            <a:ext cx="2765758" cy="326602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Рисунок 7" descr="Изображение выглядит как одежда, носит,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CE61BDCF-EC3A-4DE4-95F4-5350FA4958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3338" y="3096468"/>
            <a:ext cx="1714655" cy="295630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8014995" y="2623457"/>
            <a:ext cx="3732245" cy="3589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/>
              <a:t>Мужской чувашский костюм состоял из длинной, </a:t>
            </a:r>
            <a:r>
              <a:rPr lang="ru-RU" sz="1100" dirty="0" err="1"/>
              <a:t>белохолщовой</a:t>
            </a:r>
            <a:r>
              <a:rPr lang="ru-RU" sz="1100" dirty="0"/>
              <a:t> рубахи </a:t>
            </a:r>
            <a:r>
              <a:rPr lang="ru-RU" sz="1100" dirty="0" err="1"/>
              <a:t>туникообразного</a:t>
            </a:r>
            <a:r>
              <a:rPr lang="ru-RU" sz="1100" dirty="0"/>
              <a:t> покроя, штанов, скреплявшихся на талии шнурками, халата, носившегося поверх рубахи, шляпы. В повседневности чуваши обувались в лапти с онучами, а состоятельные крестьяне и постоянно имели кожаную обувь. В зимнее время гардероб дополнялся теплой одеждой - шубой, тулупом, меховой шапкой, варежками и валенками.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/>
              <a:t> 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/>
              <a:t>В XX в. мужской костюм чувашей вытесняется общеевропейским. Поэтому судить о нем можно лишь по сохранившимся в музеях отдельным образцам. Обычный чувашский мужской костюм состоял из холстяной рубахи </a:t>
            </a:r>
            <a:r>
              <a:rPr lang="ru-RU" sz="1100" dirty="0" err="1"/>
              <a:t>туникообразной</a:t>
            </a:r>
            <a:r>
              <a:rPr lang="ru-RU" sz="1100" dirty="0"/>
              <a:t> формы с косой застежкой воротника, длиной несколько ниже колен, нешироких штанов и однотонной безрукавки с прямой спиной. Особо богато расшивалась рубаха у старших мужчин излюбленными красно-бордовыми узорами с черным контуром. В отличие от многих народов Урала одежда чувашей более лаконична, с резким отличием между более патриархальными формами костюма верховых и низовых групп.</a:t>
            </a:r>
          </a:p>
        </p:txBody>
      </p:sp>
    </p:spTree>
    <p:extLst>
      <p:ext uri="{BB962C8B-B14F-4D97-AF65-F5344CB8AC3E}">
        <p14:creationId xmlns:p14="http://schemas.microsoft.com/office/powerpoint/2010/main" val="14747411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555511" y="629266"/>
            <a:ext cx="3697511" cy="946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Женский чувашский костюм</a:t>
            </a:r>
            <a:endParaRPr lang="ru-RU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555513" y="1698172"/>
            <a:ext cx="3697510" cy="4525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000" dirty="0"/>
              <a:t>Особый интерес при изучении одежды вызывает комплекс женского чувашского костюма. Традиционная рубашка шилась из белого домотканого холста. Белый цвет был священным для чувашей. Крашенные нити и пряжи использовали в вышивках.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000" dirty="0"/>
              <a:t>Для крашения применяли корни и листья трав марены, деревьев, </a:t>
            </a:r>
            <a:r>
              <a:rPr lang="ru-RU" sz="1000" dirty="0" err="1"/>
              <a:t>кору</a:t>
            </a:r>
            <a:r>
              <a:rPr lang="ru-RU" sz="1000" dirty="0"/>
              <a:t> дуба. С конца XIX в. стали использовать химические красители, приобретаемые у коробейников, а белый холст у низовых чувашей был вытеснен пестрядью. Кроме рубахи в комплекс женского чувашского костюма входили оригинальные головные уборы. 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000" dirty="0"/>
              <a:t>В чувашский женский наряд входили поясное и набедренное украшение - </a:t>
            </a:r>
            <a:r>
              <a:rPr lang="ru-RU" sz="1000" dirty="0" err="1"/>
              <a:t>сара</a:t>
            </a:r>
            <a:r>
              <a:rPr lang="ru-RU" sz="1000" dirty="0"/>
              <a:t> и </a:t>
            </a:r>
            <a:r>
              <a:rPr lang="ru-RU" sz="1000" dirty="0" err="1"/>
              <a:t>яркач</a:t>
            </a:r>
            <a:r>
              <a:rPr lang="ru-RU" sz="1000" dirty="0"/>
              <a:t>. Их вышивали шерстяными и шелковыми нитками, украшали нашивками. Длинная бахрома обогащала эти наряды, а при движении оживляла весь костюм женщины. Орнамент узоров - геометрический, связанный с представлением о модели мира. Использовались и стилизованные изображения деревьев, цветов, листьев. 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000" dirty="0"/>
              <a:t>Девушки и женщины повязывали также хлопчатобумажные и шелковые белые и цветастые платки преимущественно светлых расценок. Зимой надевали барашковые шапки с суконным верхом или шерстяные платки с бахромой.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000" dirty="0"/>
              <a:t>Очень важна была знаковая функция одежды - она показывала отличия по возрасту, семейному положению, имущественному состоянию, ритуальному назначению (свадебная одежда, одеяние предводителей религиозных обрядов и т. д.). Знаковые различия проявились прежде всего в головных уборах и украшениях.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054798D-534E-41F0-8746-06E60C16C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2246" y="0"/>
            <a:ext cx="7559754" cy="6858000"/>
          </a:xfrm>
          <a:prstGeom prst="rect">
            <a:avLst/>
          </a:prstGeom>
          <a:solidFill>
            <a:srgbClr val="8C52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9">
            <a:extLst>
              <a:ext uri="{FF2B5EF4-FFF2-40B4-BE49-F238E27FC236}">
                <a16:creationId xmlns:a16="http://schemas.microsoft.com/office/drawing/2014/main" id="{CB6D657F-A3E2-4217-BFDD-D6B466FE2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2995" y="484632"/>
            <a:ext cx="6709145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Рисунок 2" descr="Изображение выглядит как стена, пол, внутренний, человек&#10;&#10;Автоматически созданное описание">
            <a:extLst>
              <a:ext uri="{FF2B5EF4-FFF2-40B4-BE49-F238E27FC236}">
                <a16:creationId xmlns:a16="http://schemas.microsoft.com/office/drawing/2014/main" id="{D16E35D6-075E-4721-9CFA-52D379302C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"/>
          <a:stretch/>
        </p:blipFill>
        <p:spPr>
          <a:xfrm>
            <a:off x="5414728" y="827678"/>
            <a:ext cx="1721427" cy="1996780"/>
          </a:xfrm>
          <a:prstGeom prst="rect">
            <a:avLst/>
          </a:prstGeom>
        </p:spPr>
      </p:pic>
      <p:pic>
        <p:nvPicPr>
          <p:cNvPr id="9" name="Рисунок 8" descr="Изображение выглядит как человек, одежда, стена&#10;&#10;Автоматически созданное описание">
            <a:extLst>
              <a:ext uri="{FF2B5EF4-FFF2-40B4-BE49-F238E27FC236}">
                <a16:creationId xmlns:a16="http://schemas.microsoft.com/office/drawing/2014/main" id="{47F7B802-5F03-46F9-BC02-ECCEE15CDDC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91641" y="829733"/>
            <a:ext cx="1726812" cy="1994725"/>
          </a:xfrm>
          <a:prstGeom prst="rect">
            <a:avLst/>
          </a:prstGeom>
        </p:spPr>
      </p:pic>
      <p:pic>
        <p:nvPicPr>
          <p:cNvPr id="13" name="Рисунок 12" descr="Изображение выглядит как человек, танцор, спорт,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id="{BB08C1D1-DE25-4A67-B244-E9165F664AE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5414729" y="2989903"/>
            <a:ext cx="3603723" cy="2922096"/>
          </a:xfrm>
          <a:prstGeom prst="rect">
            <a:avLst/>
          </a:prstGeom>
        </p:spPr>
      </p:pic>
      <p:pic>
        <p:nvPicPr>
          <p:cNvPr id="15" name="Рисунок 14" descr="Изображение выглядит как одежда&#10;&#10;Автоматически созданное описание">
            <a:extLst>
              <a:ext uri="{FF2B5EF4-FFF2-40B4-BE49-F238E27FC236}">
                <a16:creationId xmlns:a16="http://schemas.microsoft.com/office/drawing/2014/main" id="{58DEC54A-3C50-49E0-88B9-4185C113437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73937" y="827678"/>
            <a:ext cx="2315724" cy="5086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136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5116880" y="696686"/>
            <a:ext cx="6422849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4400" b="1" dirty="0">
                <a:latin typeface="+mj-lt"/>
                <a:ea typeface="+mj-ea"/>
                <a:cs typeface="+mj-cs"/>
              </a:rPr>
              <a:t>Женские головные 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4400" b="1" dirty="0">
                <a:latin typeface="+mj-lt"/>
                <a:ea typeface="+mj-ea"/>
                <a:cs typeface="+mj-cs"/>
              </a:rPr>
              <a:t>уборы</a:t>
            </a:r>
            <a:endParaRPr lang="ru-R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45" name="Rectangle 41">
            <a:extLst>
              <a:ext uri="{FF2B5EF4-FFF2-40B4-BE49-F238E27FC236}">
                <a16:creationId xmlns:a16="http://schemas.microsoft.com/office/drawing/2014/main" id="{C95B82D5-A8BB-45BF-BED8-C7B206892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3A4E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 descr="Изображение выглядит как человек, стена, внутренний, одежда&#10;&#10;Автоматически созданное описание">
            <a:extLst>
              <a:ext uri="{FF2B5EF4-FFF2-40B4-BE49-F238E27FC236}">
                <a16:creationId xmlns:a16="http://schemas.microsoft.com/office/drawing/2014/main" id="{80362DF5-A823-414E-914B-F832BAEE1C8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6482" y="803049"/>
            <a:ext cx="1643044" cy="2470743"/>
          </a:xfrm>
          <a:prstGeom prst="rect">
            <a:avLst/>
          </a:prstGeom>
          <a:effectLst/>
        </p:spPr>
      </p:pic>
      <p:pic>
        <p:nvPicPr>
          <p:cNvPr id="8" name="Рисунок 7" descr="Изображение выглядит как человек, шляпа, носит, одежда&#10;&#10;Автоматически созданное описание">
            <a:extLst>
              <a:ext uri="{FF2B5EF4-FFF2-40B4-BE49-F238E27FC236}">
                <a16:creationId xmlns:a16="http://schemas.microsoft.com/office/drawing/2014/main" id="{4BC8CD80-3E2A-464B-B88E-39C8B6C3AF9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672" y="3662829"/>
            <a:ext cx="3026663" cy="20354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5116880" y="2203269"/>
            <a:ext cx="6422848" cy="4020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/>
              <a:t>Старинные головные уборы чувашских женщин делятся на две группы: покрывала и шапки. К группе покрывал относятся головная повязка (</a:t>
            </a:r>
            <a:r>
              <a:rPr lang="ru-RU" sz="1100" dirty="0" err="1"/>
              <a:t>сурпан</a:t>
            </a:r>
            <a:r>
              <a:rPr lang="ru-RU" sz="1100" dirty="0"/>
              <a:t>) с перевязью (</a:t>
            </a:r>
            <a:r>
              <a:rPr lang="ru-RU" sz="1100" dirty="0" err="1"/>
              <a:t>масмак</a:t>
            </a:r>
            <a:r>
              <a:rPr lang="ru-RU" sz="1100" dirty="0"/>
              <a:t>), а также платок (</a:t>
            </a:r>
            <a:r>
              <a:rPr lang="ru-RU" sz="1100" dirty="0" err="1"/>
              <a:t>пус</a:t>
            </a:r>
            <a:r>
              <a:rPr lang="ru-RU" sz="1100" dirty="0"/>
              <a:t> </a:t>
            </a:r>
            <a:r>
              <a:rPr lang="ru-RU" sz="1100" dirty="0" err="1"/>
              <a:t>тутри</a:t>
            </a:r>
            <a:r>
              <a:rPr lang="ru-RU" sz="1100" dirty="0"/>
              <a:t>) с перевязью и чалма. Это уборы замужних женщин. Сюда же относится покрывало невесты (</a:t>
            </a:r>
            <a:r>
              <a:rPr lang="ru-RU" sz="1100" dirty="0" err="1"/>
              <a:t>пёркенчёк</a:t>
            </a:r>
            <a:r>
              <a:rPr lang="ru-RU" sz="1100" dirty="0"/>
              <a:t>). Украшение </a:t>
            </a:r>
            <a:r>
              <a:rPr lang="ru-RU" sz="1100" dirty="0" err="1"/>
              <a:t>сурпанов</a:t>
            </a:r>
            <a:r>
              <a:rPr lang="ru-RU" sz="1100" dirty="0"/>
              <a:t> и способы их ношения в этнографических группах имели свою специфику. Женщины некоторых чувашских племен в прошлом также носили чалму - косынку из тонкого белого холста, ею закрывалась вся голова (у чувашских женщин бытовал обычай не показывать волосы). По краям чалмы размещалась вышивка. 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/>
              <a:t> 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/>
              <a:t>В национальном женском костюме большую роль играют головные уборы из бисера, мелких раковин каури и монет. Возникли они разными путями, претерпевали изменения, а позже стали обозначать возрастную и социальную принадлежность их носителей. В чувашских женских украшениях содержатся не только народные понятия о красоте, сложившиеся в течение столетий, но и следы миропонимания предков. Древнейшей функцией украшений было, без сомнения, их магическое предназначение (обереги), защита от злых духов и других опасностей. 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/>
              <a:t> 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/>
              <a:t>Головные уборы встречаются трех типов: в виде широкого обруча с расширяющимися кверху сторонами, полусферические (с закрытым верхом) и в форме шапки с открытым </a:t>
            </a:r>
            <a:r>
              <a:rPr lang="ru-RU" sz="1100" dirty="0" err="1"/>
              <a:t>навершием</a:t>
            </a:r>
            <a:r>
              <a:rPr lang="ru-RU" sz="1100" dirty="0"/>
              <a:t>. Головной убор </a:t>
            </a:r>
            <a:r>
              <a:rPr lang="ru-RU" sz="1100" dirty="0" err="1"/>
              <a:t>хушпу</a:t>
            </a:r>
            <a:r>
              <a:rPr lang="ru-RU" sz="1100" dirty="0"/>
              <a:t> имеет твердый остов, наспинную часть (</a:t>
            </a:r>
            <a:r>
              <a:rPr lang="ru-RU" sz="1100" dirty="0" err="1"/>
              <a:t>хўре</a:t>
            </a:r>
            <a:r>
              <a:rPr lang="ru-RU" sz="1100" dirty="0"/>
              <a:t>), он украшен монетами, бисером, раковинами каури, кораллами. Головная часть убора покрывалась семью или девятью рядами бляшек, центральная часть украшалась узорами из ромбиков и крестиков (числом по девяти) из красных, желтых и зеленых бисеринок. На наспинной части, по краям </a:t>
            </a:r>
            <a:r>
              <a:rPr lang="ru-RU" sz="1100" dirty="0" err="1"/>
              <a:t>хушпу</a:t>
            </a:r>
            <a:r>
              <a:rPr lang="ru-RU" sz="1100" dirty="0"/>
              <a:t> вешали монеты, которые при движении (пляске) издают легкий звон. В </a:t>
            </a:r>
            <a:r>
              <a:rPr lang="ru-RU" sz="1100" dirty="0" err="1"/>
              <a:t>хушпу</a:t>
            </a:r>
            <a:r>
              <a:rPr lang="ru-RU" sz="1100" dirty="0"/>
              <a:t> явно ощущается стремление его создателей подчеркнуть связь красоты формы с музыкальностью. </a:t>
            </a:r>
          </a:p>
        </p:txBody>
      </p:sp>
    </p:spTree>
    <p:extLst>
      <p:ext uri="{BB962C8B-B14F-4D97-AF65-F5344CB8AC3E}">
        <p14:creationId xmlns:p14="http://schemas.microsoft.com/office/powerpoint/2010/main" val="2995771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DE09615D-24FD-4086-87D4-3BC6FF438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2CD1987F-8813-4F4A-BE57-BB00FB4F0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6766474" y="574023"/>
            <a:ext cx="4333814" cy="680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3600" b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Украшения</a:t>
            </a:r>
            <a:endParaRPr lang="ru-RU" sz="3600" kern="12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4" name="Freeform 67">
            <a:extLst>
              <a:ext uri="{FF2B5EF4-FFF2-40B4-BE49-F238E27FC236}">
                <a16:creationId xmlns:a16="http://schemas.microsoft.com/office/drawing/2014/main" id="{68C00EAE-4816-44D0-8DA9-3F070179B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53036"/>
            <a:ext cx="3242130" cy="2704964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55">
            <a:extLst>
              <a:ext uri="{FF2B5EF4-FFF2-40B4-BE49-F238E27FC236}">
                <a16:creationId xmlns:a16="http://schemas.microsoft.com/office/drawing/2014/main" id="{D5391212-5277-4C05-9E96-E724C961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5971" y="2816635"/>
            <a:ext cx="2865340" cy="2865340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65">
            <a:extLst>
              <a:ext uri="{FF2B5EF4-FFF2-40B4-BE49-F238E27FC236}">
                <a16:creationId xmlns:a16="http://schemas.microsoft.com/office/drawing/2014/main" id="{0B331F10-0144-4133-AB48-EDEFB3546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090921" cy="3465906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Рисунок 2" descr="Изображение выглядит как человек, красный, носит, стена&#10;&#10;Автоматически созданное описание">
            <a:extLst>
              <a:ext uri="{FF2B5EF4-FFF2-40B4-BE49-F238E27FC236}">
                <a16:creationId xmlns:a16="http://schemas.microsoft.com/office/drawing/2014/main" id="{80F3C8A0-DAC2-4E21-916A-B9EB992B64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4310923"/>
            <a:ext cx="3083422" cy="2547077"/>
          </a:xfrm>
          <a:custGeom>
            <a:avLst/>
            <a:gdLst>
              <a:gd name="connsiteX0" fmla="*/ 1464476 w 3083442"/>
              <a:gd name="connsiteY0" fmla="*/ 0 h 2547077"/>
              <a:gd name="connsiteX1" fmla="*/ 3083442 w 3083442"/>
              <a:gd name="connsiteY1" fmla="*/ 1618966 h 2547077"/>
              <a:gd name="connsiteX2" fmla="*/ 2806948 w 3083442"/>
              <a:gd name="connsiteY2" fmla="*/ 2524145 h 2547077"/>
              <a:gd name="connsiteX3" fmla="*/ 2789800 w 3083442"/>
              <a:gd name="connsiteY3" fmla="*/ 2547077 h 2547077"/>
              <a:gd name="connsiteX4" fmla="*/ 139152 w 3083442"/>
              <a:gd name="connsiteY4" fmla="*/ 2547077 h 2547077"/>
              <a:gd name="connsiteX5" fmla="*/ 122004 w 3083442"/>
              <a:gd name="connsiteY5" fmla="*/ 2524145 h 2547077"/>
              <a:gd name="connsiteX6" fmla="*/ 40911 w 3083442"/>
              <a:gd name="connsiteY6" fmla="*/ 2390661 h 2547077"/>
              <a:gd name="connsiteX7" fmla="*/ 0 w 3083442"/>
              <a:gd name="connsiteY7" fmla="*/ 2305737 h 2547077"/>
              <a:gd name="connsiteX8" fmla="*/ 0 w 3083442"/>
              <a:gd name="connsiteY8" fmla="*/ 932195 h 2547077"/>
              <a:gd name="connsiteX9" fmla="*/ 40911 w 3083442"/>
              <a:gd name="connsiteY9" fmla="*/ 847271 h 2547077"/>
              <a:gd name="connsiteX10" fmla="*/ 1464476 w 3083442"/>
              <a:gd name="connsiteY10" fmla="*/ 0 h 254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83442" h="2547077">
                <a:moveTo>
                  <a:pt x="1464476" y="0"/>
                </a:moveTo>
                <a:cubicBezTo>
                  <a:pt x="2358607" y="0"/>
                  <a:pt x="3083442" y="724836"/>
                  <a:pt x="3083442" y="1618966"/>
                </a:cubicBezTo>
                <a:cubicBezTo>
                  <a:pt x="3083442" y="1954265"/>
                  <a:pt x="2981512" y="2265757"/>
                  <a:pt x="2806948" y="2524145"/>
                </a:cubicBezTo>
                <a:lnTo>
                  <a:pt x="2789800" y="2547077"/>
                </a:lnTo>
                <a:lnTo>
                  <a:pt x="139152" y="2547077"/>
                </a:lnTo>
                <a:lnTo>
                  <a:pt x="122004" y="2524145"/>
                </a:lnTo>
                <a:cubicBezTo>
                  <a:pt x="92910" y="2481081"/>
                  <a:pt x="65834" y="2436541"/>
                  <a:pt x="40911" y="2390661"/>
                </a:cubicBezTo>
                <a:lnTo>
                  <a:pt x="0" y="2305737"/>
                </a:lnTo>
                <a:lnTo>
                  <a:pt x="0" y="932195"/>
                </a:lnTo>
                <a:lnTo>
                  <a:pt x="40911" y="847271"/>
                </a:lnTo>
                <a:cubicBezTo>
                  <a:pt x="315065" y="342598"/>
                  <a:pt x="849762" y="0"/>
                  <a:pt x="1464476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11" name="Рисунок 10" descr="Изображение выглядит как человек, стена, одежда, мужчина&#10;&#10;Автоматически созданное описание">
            <a:extLst>
              <a:ext uri="{FF2B5EF4-FFF2-40B4-BE49-F238E27FC236}">
                <a16:creationId xmlns:a16="http://schemas.microsoft.com/office/drawing/2014/main" id="{1EE2E1AF-D740-4630-BE87-1A0FF0A0790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3532736" y="2984162"/>
            <a:ext cx="2555402" cy="2555402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9" name="Рисунок 8" descr="Изображение выглядит как человек, внутренний, мужчина,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70043717-931D-4000-9913-13FB10059C6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"/>
          <a:stretch/>
        </p:blipFill>
        <p:spPr>
          <a:xfrm>
            <a:off x="1" y="-1"/>
            <a:ext cx="3943111" cy="3318096"/>
          </a:xfrm>
          <a:custGeom>
            <a:avLst/>
            <a:gdLst>
              <a:gd name="connsiteX0" fmla="*/ 73119 w 3943111"/>
              <a:gd name="connsiteY0" fmla="*/ 0 h 3318096"/>
              <a:gd name="connsiteX1" fmla="*/ 3572026 w 3943111"/>
              <a:gd name="connsiteY1" fmla="*/ 0 h 3318096"/>
              <a:gd name="connsiteX2" fmla="*/ 3580957 w 3943111"/>
              <a:gd name="connsiteY2" fmla="*/ 11944 h 3318096"/>
              <a:gd name="connsiteX3" fmla="*/ 3943111 w 3943111"/>
              <a:gd name="connsiteY3" fmla="*/ 1197557 h 3318096"/>
              <a:gd name="connsiteX4" fmla="*/ 1822572 w 3943111"/>
              <a:gd name="connsiteY4" fmla="*/ 3318096 h 3318096"/>
              <a:gd name="connsiteX5" fmla="*/ 64188 w 3943111"/>
              <a:gd name="connsiteY5" fmla="*/ 2383171 h 3318096"/>
              <a:gd name="connsiteX6" fmla="*/ 0 w 3943111"/>
              <a:gd name="connsiteY6" fmla="*/ 2277515 h 3318096"/>
              <a:gd name="connsiteX7" fmla="*/ 0 w 3943111"/>
              <a:gd name="connsiteY7" fmla="*/ 117600 h 3318096"/>
              <a:gd name="connsiteX8" fmla="*/ 64188 w 3943111"/>
              <a:gd name="connsiteY8" fmla="*/ 11944 h 331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43111" h="3318096">
                <a:moveTo>
                  <a:pt x="73119" y="0"/>
                </a:moveTo>
                <a:lnTo>
                  <a:pt x="3572026" y="0"/>
                </a:lnTo>
                <a:lnTo>
                  <a:pt x="3580957" y="11944"/>
                </a:lnTo>
                <a:cubicBezTo>
                  <a:pt x="3809602" y="350384"/>
                  <a:pt x="3943111" y="758379"/>
                  <a:pt x="3943111" y="1197557"/>
                </a:cubicBezTo>
                <a:cubicBezTo>
                  <a:pt x="3943111" y="2368699"/>
                  <a:pt x="2993714" y="3318096"/>
                  <a:pt x="1822572" y="3318096"/>
                </a:cubicBezTo>
                <a:cubicBezTo>
                  <a:pt x="1090609" y="3318096"/>
                  <a:pt x="445264" y="2947238"/>
                  <a:pt x="64188" y="2383171"/>
                </a:cubicBezTo>
                <a:lnTo>
                  <a:pt x="0" y="2277515"/>
                </a:lnTo>
                <a:lnTo>
                  <a:pt x="0" y="117600"/>
                </a:lnTo>
                <a:lnTo>
                  <a:pt x="64188" y="11944"/>
                </a:lnTo>
                <a:close/>
              </a:path>
            </a:pathLst>
          </a:custGeom>
          <a:effectLst>
            <a:softEdge rad="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6734684" y="1254778"/>
            <a:ext cx="4333468" cy="5198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000" dirty="0">
                <a:solidFill>
                  <a:srgbClr val="000000"/>
                </a:solidFill>
              </a:rPr>
              <a:t>Среди шитых бисером, украшенных серебром нарядов особое место занимает женское и девичье украшение в форме перевязи - </a:t>
            </a:r>
            <a:r>
              <a:rPr lang="ru-RU" sz="1000" dirty="0" err="1">
                <a:solidFill>
                  <a:srgbClr val="000000"/>
                </a:solidFill>
              </a:rPr>
              <a:t>тевет</a:t>
            </a:r>
            <a:r>
              <a:rPr lang="ru-RU" sz="1000" dirty="0">
                <a:solidFill>
                  <a:srgbClr val="000000"/>
                </a:solidFill>
              </a:rPr>
              <a:t>. Надевали перевязь через левое плечо. Женщины носили ее на свадьбах, девушки - во время весеннего обряда «девичья пашня», на хороводах и осенних праздниках, посвященных молотьбе, первому хлебу или льну. </a:t>
            </a:r>
            <a:r>
              <a:rPr lang="ru-RU" sz="1000" dirty="0" err="1">
                <a:solidFill>
                  <a:srgbClr val="000000"/>
                </a:solidFill>
              </a:rPr>
              <a:t>Тевет</a:t>
            </a:r>
            <a:r>
              <a:rPr lang="ru-RU" sz="1000" dirty="0">
                <a:solidFill>
                  <a:srgbClr val="000000"/>
                </a:solidFill>
              </a:rPr>
              <a:t> представляла собой широкую (до 10-12 см) полосу, сшитую из холста с подкладкой. Она украшалась узорной тесьмой (по краям) с нашитыми на ней рядами бисера и раковин, рядами монет, бисера. На концах </a:t>
            </a:r>
            <a:r>
              <a:rPr lang="ru-RU" sz="1000" dirty="0" err="1">
                <a:solidFill>
                  <a:srgbClr val="000000"/>
                </a:solidFill>
              </a:rPr>
              <a:t>тевети</a:t>
            </a:r>
            <a:r>
              <a:rPr lang="ru-RU" sz="1000" dirty="0">
                <a:solidFill>
                  <a:srgbClr val="000000"/>
                </a:solidFill>
              </a:rPr>
              <a:t> вышивались узоры - изображения светил, очертания гор, деревьев. 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000" dirty="0">
                <a:solidFill>
                  <a:srgbClr val="000000"/>
                </a:solidFill>
              </a:rPr>
              <a:t> 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000" dirty="0">
                <a:solidFill>
                  <a:srgbClr val="000000"/>
                </a:solidFill>
              </a:rPr>
              <a:t>Полный комплекс украшений представлен в праздничных и свадебных нарядах. Чувашская женщина, облаченная в полный свадебный наряд, носила одежду и украшения весом около одного пуда (16 кг), в том числе серебряные монеты весом 2-3 кг. В комплекс украшений, выполненных в технике шитья бисером и серебряными монетами, а также из драгоценных металлов и камней, входят головной убор девушки (</a:t>
            </a:r>
            <a:r>
              <a:rPr lang="ru-RU" sz="1000" dirty="0" err="1">
                <a:solidFill>
                  <a:srgbClr val="000000"/>
                </a:solidFill>
              </a:rPr>
              <a:t>тухъя</a:t>
            </a:r>
            <a:r>
              <a:rPr lang="ru-RU" sz="1000" dirty="0">
                <a:solidFill>
                  <a:srgbClr val="000000"/>
                </a:solidFill>
              </a:rPr>
              <a:t>), головной убор женщины (</a:t>
            </a:r>
            <a:r>
              <a:rPr lang="ru-RU" sz="1000" dirty="0" err="1">
                <a:solidFill>
                  <a:srgbClr val="000000"/>
                </a:solidFill>
              </a:rPr>
              <a:t>хушпу</a:t>
            </a:r>
            <a:r>
              <a:rPr lang="ru-RU" sz="1000" dirty="0">
                <a:solidFill>
                  <a:srgbClr val="000000"/>
                </a:solidFill>
              </a:rPr>
              <a:t>), нагрудные и шейные наряды (</a:t>
            </a:r>
            <a:r>
              <a:rPr lang="ru-RU" sz="1000" dirty="0" err="1">
                <a:solidFill>
                  <a:srgbClr val="000000"/>
                </a:solidFill>
              </a:rPr>
              <a:t>ама</a:t>
            </a:r>
            <a:r>
              <a:rPr lang="ru-RU" sz="1000" dirty="0">
                <a:solidFill>
                  <a:srgbClr val="000000"/>
                </a:solidFill>
              </a:rPr>
              <a:t>, </a:t>
            </a:r>
            <a:r>
              <a:rPr lang="ru-RU" sz="1000" dirty="0" err="1">
                <a:solidFill>
                  <a:srgbClr val="000000"/>
                </a:solidFill>
              </a:rPr>
              <a:t>шўлкеме</a:t>
            </a:r>
            <a:r>
              <a:rPr lang="ru-RU" sz="1000" dirty="0">
                <a:solidFill>
                  <a:srgbClr val="000000"/>
                </a:solidFill>
              </a:rPr>
              <a:t>, </a:t>
            </a:r>
            <a:r>
              <a:rPr lang="ru-RU" sz="1000" dirty="0" err="1">
                <a:solidFill>
                  <a:srgbClr val="000000"/>
                </a:solidFill>
              </a:rPr>
              <a:t>алка</a:t>
            </a:r>
            <a:r>
              <a:rPr lang="ru-RU" sz="1000" dirty="0">
                <a:solidFill>
                  <a:srgbClr val="000000"/>
                </a:solidFill>
              </a:rPr>
              <a:t>, мая, суха), перевязь (</a:t>
            </a:r>
            <a:r>
              <a:rPr lang="ru-RU" sz="1000" dirty="0" err="1">
                <a:solidFill>
                  <a:srgbClr val="000000"/>
                </a:solidFill>
              </a:rPr>
              <a:t>тевет</a:t>
            </a:r>
            <a:r>
              <a:rPr lang="ru-RU" sz="1000" dirty="0">
                <a:solidFill>
                  <a:srgbClr val="000000"/>
                </a:solidFill>
              </a:rPr>
              <a:t>), подвески (</a:t>
            </a:r>
            <a:r>
              <a:rPr lang="ru-RU" sz="1000" dirty="0" err="1">
                <a:solidFill>
                  <a:srgbClr val="000000"/>
                </a:solidFill>
              </a:rPr>
              <a:t>сарка</a:t>
            </a:r>
            <a:r>
              <a:rPr lang="ru-RU" sz="1000" dirty="0">
                <a:solidFill>
                  <a:srgbClr val="000000"/>
                </a:solidFill>
              </a:rPr>
              <a:t>), браслет (</a:t>
            </a:r>
            <a:r>
              <a:rPr lang="ru-RU" sz="1000" dirty="0" err="1">
                <a:solidFill>
                  <a:srgbClr val="000000"/>
                </a:solidFill>
              </a:rPr>
              <a:t>сула</a:t>
            </a:r>
            <a:r>
              <a:rPr lang="ru-RU" sz="1000" dirty="0">
                <a:solidFill>
                  <a:srgbClr val="000000"/>
                </a:solidFill>
              </a:rPr>
              <a:t>), кольцо (сере), поясные подвески-нахвостник (</a:t>
            </a:r>
            <a:r>
              <a:rPr lang="ru-RU" sz="1000" dirty="0" err="1">
                <a:solidFill>
                  <a:srgbClr val="000000"/>
                </a:solidFill>
              </a:rPr>
              <a:t>йёс</a:t>
            </a:r>
            <a:r>
              <a:rPr lang="ru-RU" sz="1000" dirty="0">
                <a:solidFill>
                  <a:srgbClr val="000000"/>
                </a:solidFill>
              </a:rPr>
              <a:t> </a:t>
            </a:r>
            <a:r>
              <a:rPr lang="ru-RU" sz="1000" dirty="0" err="1">
                <a:solidFill>
                  <a:srgbClr val="000000"/>
                </a:solidFill>
              </a:rPr>
              <a:t>хўре</a:t>
            </a:r>
            <a:r>
              <a:rPr lang="ru-RU" sz="1000" dirty="0">
                <a:solidFill>
                  <a:srgbClr val="000000"/>
                </a:solidFill>
              </a:rPr>
              <a:t>), поясной кошелек (</a:t>
            </a:r>
            <a:r>
              <a:rPr lang="ru-RU" sz="1000" dirty="0" err="1">
                <a:solidFill>
                  <a:srgbClr val="000000"/>
                </a:solidFill>
              </a:rPr>
              <a:t>енчёк</a:t>
            </a:r>
            <a:r>
              <a:rPr lang="ru-RU" sz="1000" dirty="0">
                <a:solidFill>
                  <a:srgbClr val="000000"/>
                </a:solidFill>
              </a:rPr>
              <a:t>), поясное зеркальце (</a:t>
            </a:r>
            <a:r>
              <a:rPr lang="ru-RU" sz="1000" dirty="0" err="1">
                <a:solidFill>
                  <a:srgbClr val="000000"/>
                </a:solidFill>
              </a:rPr>
              <a:t>тёкер</a:t>
            </a:r>
            <a:r>
              <a:rPr lang="ru-RU" sz="1000" dirty="0">
                <a:solidFill>
                  <a:srgbClr val="000000"/>
                </a:solidFill>
              </a:rPr>
              <a:t>) и др. 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000" dirty="0">
                <a:solidFill>
                  <a:srgbClr val="000000"/>
                </a:solidFill>
              </a:rPr>
              <a:t> 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000" dirty="0">
                <a:solidFill>
                  <a:srgbClr val="000000"/>
                </a:solidFill>
              </a:rPr>
              <a:t>Женские и девичьи украшения чувашей имеют свои аналогии в костюмах поволжских народов: марийцев, мордвы, удмуртов. Одним из популярных украшений был нагрудник, часто - треугольной формы, небольшой и украшенный бисером и монетами. Различия касаются набора предметов, покроя, орнамента, цветовых сочетаний, способа ношения, композиции, технических приемов изготовления. Большинство этих различий ограничено географическим расположением этнографических групп - как на территории Чувашии, так и за ее пределами.</a:t>
            </a:r>
          </a:p>
        </p:txBody>
      </p:sp>
    </p:spTree>
    <p:extLst>
      <p:ext uri="{BB962C8B-B14F-4D97-AF65-F5344CB8AC3E}">
        <p14:creationId xmlns:p14="http://schemas.microsoft.com/office/powerpoint/2010/main" val="23835752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559</Words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2018-11-24T19:55:57Z</dcterms:created>
  <dcterms:modified xsi:type="dcterms:W3CDTF">2019-05-01T15:39:51Z</dcterms:modified>
</cp:coreProperties>
</file>