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3" r:id="rId3"/>
    <p:sldId id="264" r:id="rId4"/>
    <p:sldId id="265" r:id="rId5"/>
    <p:sldId id="26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16.02.2019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68019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16.02.2019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22240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16.02.2019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0323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16.02.2019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85208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3D8A8D6-75D3-4B45-8BCA-E3BC32025DAA}" type="datetimeFigureOut">
              <a:rPr lang="ru-RU" smtClean="0"/>
              <a:t>16.02.2019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27964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3D8A8D6-75D3-4B45-8BCA-E3BC32025DAA}" type="datetimeFigureOut">
              <a:rPr lang="ru-RU" smtClean="0"/>
              <a:t>16.02.2019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1989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3D8A8D6-75D3-4B45-8BCA-E3BC32025DAA}" type="datetimeFigureOut">
              <a:rPr lang="ru-RU" smtClean="0"/>
              <a:t>16.02.2019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87578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3D8A8D6-75D3-4B45-8BCA-E3BC32025DAA}" type="datetimeFigureOut">
              <a:rPr lang="ru-RU" smtClean="0"/>
              <a:t>16.02.2019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423083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8A8D6-75D3-4B45-8BCA-E3BC32025DAA}" type="datetimeFigureOut">
              <a:rPr lang="ru-RU" smtClean="0"/>
              <a:t>16.02.2019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55071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3D8A8D6-75D3-4B45-8BCA-E3BC32025DAA}" type="datetimeFigureOut">
              <a:rPr lang="ru-RU" smtClean="0"/>
              <a:t>16.02.2019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73402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3D8A8D6-75D3-4B45-8BCA-E3BC32025DAA}" type="datetimeFigureOut">
              <a:rPr lang="ru-RU" smtClean="0"/>
              <a:t>16.02.2019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97562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8A8D6-75D3-4B45-8BCA-E3BC32025DAA}" type="datetimeFigureOut">
              <a:rPr lang="ru-RU" smtClean="0"/>
              <a:t>16.02.2019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CBDEA-C2D4-4E34-9F27-75577BA44E40}" type="slidenum">
              <a:rPr lang="ru-RU" smtClean="0"/>
              <a:t>‹#›</a:t>
            </a:fld>
            <a:endParaRPr lang="ru-RU"/>
          </a:p>
        </p:txBody>
      </p:sp>
    </p:spTree>
    <p:extLst>
      <p:ext uri="{BB962C8B-B14F-4D97-AF65-F5344CB8AC3E}">
        <p14:creationId xmlns:p14="http://schemas.microsoft.com/office/powerpoint/2010/main" val="2591841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выглядит как текст, фотография, книга&#10;&#10;Описание создано автоматически">
            <a:extLst>
              <a:ext uri="{FF2B5EF4-FFF2-40B4-BE49-F238E27FC236}">
                <a16:creationId xmlns:a16="http://schemas.microsoft.com/office/drawing/2014/main" id="{7C59FA93-CD4A-4577-BE5E-0D4A875F3F9A}"/>
              </a:ext>
            </a:extLst>
          </p:cNvPr>
          <p:cNvPicPr>
            <a:picLocks noChangeAspect="1"/>
          </p:cNvPicPr>
          <p:nvPr/>
        </p:nvPicPr>
        <p:blipFill rotWithShape="1">
          <a:blip r:embed="rId2">
            <a:extLst>
              <a:ext uri="{28A0092B-C50C-407E-A947-70E740481C1C}">
                <a14:useLocalDpi xmlns:a14="http://schemas.microsoft.com/office/drawing/2010/main" val="0"/>
              </a:ext>
            </a:extLst>
          </a:blip>
          <a:srcRect l="1519" t="23469" r="1368" b="1997"/>
          <a:stretch/>
        </p:blipFill>
        <p:spPr>
          <a:xfrm>
            <a:off x="0" y="0"/>
            <a:ext cx="12192000" cy="6858000"/>
          </a:xfrm>
          <a:prstGeom prst="rect">
            <a:avLst/>
          </a:prstGeom>
        </p:spPr>
      </p:pic>
      <p:sp>
        <p:nvSpPr>
          <p:cNvPr id="5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D0BC0E90-1F3E-4F29-904C-2E540E3D49EF}"/>
              </a:ext>
            </a:extLst>
          </p:cNvPr>
          <p:cNvSpPr txBox="1"/>
          <p:nvPr/>
        </p:nvSpPr>
        <p:spPr>
          <a:xfrm>
            <a:off x="709448" y="1913950"/>
            <a:ext cx="4204137" cy="134275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ru-RU" sz="3600" b="1" dirty="0" err="1">
                <a:effectLst>
                  <a:outerShdw blurRad="38100" dist="38100" dir="2700000" algn="tl">
                    <a:srgbClr val="000000">
                      <a:alpha val="43137"/>
                    </a:srgbClr>
                  </a:outerShdw>
                </a:effectLst>
                <a:latin typeface="+mj-lt"/>
                <a:ea typeface="+mj-ea"/>
                <a:cs typeface="+mj-cs"/>
              </a:rPr>
              <a:t>Коч</a:t>
            </a:r>
            <a:r>
              <a:rPr lang="ru-RU" sz="3600" b="1" dirty="0">
                <a:effectLst>
                  <a:outerShdw blurRad="38100" dist="38100" dir="2700000" algn="tl">
                    <a:srgbClr val="000000">
                      <a:alpha val="43137"/>
                    </a:srgbClr>
                  </a:outerShdw>
                </a:effectLst>
                <a:latin typeface="+mj-lt"/>
                <a:ea typeface="+mj-ea"/>
                <a:cs typeface="+mj-cs"/>
              </a:rPr>
              <a:t> – уникальный русский корабль </a:t>
            </a:r>
          </a:p>
        </p:txBody>
      </p:sp>
      <p:cxnSp>
        <p:nvCxnSpPr>
          <p:cNvPr id="50" name="Straight Connector 4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D8AD23D-1895-4FAA-9F80-9E45774B0FAB}"/>
              </a:ext>
            </a:extLst>
          </p:cNvPr>
          <p:cNvSpPr txBox="1"/>
          <p:nvPr/>
        </p:nvSpPr>
        <p:spPr>
          <a:xfrm>
            <a:off x="525516" y="3417573"/>
            <a:ext cx="4593021" cy="2619839"/>
          </a:xfrm>
          <a:prstGeom prst="rect">
            <a:avLst/>
          </a:prstGeom>
        </p:spPr>
        <p:txBody>
          <a:bodyPr vert="horz" lIns="91440" tIns="45720" rIns="91440" bIns="45720" rtlCol="0" anchor="ctr">
            <a:normAutofit/>
          </a:bodyPr>
          <a:lstStyle/>
          <a:p>
            <a:pPr algn="just" defTabSz="914400">
              <a:lnSpc>
                <a:spcPct val="90000"/>
              </a:lnSpc>
              <a:spcAft>
                <a:spcPts val="600"/>
              </a:spcAft>
            </a:pPr>
            <a:r>
              <a:rPr lang="ru-RU" sz="1300" dirty="0"/>
              <a:t>Еще до Петра Великого русские поморы строили уникальные корабли, которые имели узкую специализацию, но в своей сфере не имели равных. Это однопалубные, одномачтовые, парусно-гребные промысловые суда под названием </a:t>
            </a:r>
            <a:r>
              <a:rPr lang="ru-RU" sz="1300" dirty="0" err="1"/>
              <a:t>кочи</a:t>
            </a:r>
            <a:r>
              <a:rPr lang="ru-RU" sz="1300" dirty="0"/>
              <a:t>.</a:t>
            </a:r>
          </a:p>
          <a:p>
            <a:pPr algn="just" defTabSz="914400">
              <a:lnSpc>
                <a:spcPct val="90000"/>
              </a:lnSpc>
              <a:spcAft>
                <a:spcPts val="600"/>
              </a:spcAft>
            </a:pPr>
            <a:r>
              <a:rPr lang="ru-RU" sz="1300" dirty="0"/>
              <a:t> </a:t>
            </a:r>
          </a:p>
          <a:p>
            <a:pPr algn="just" defTabSz="914400">
              <a:lnSpc>
                <a:spcPct val="90000"/>
              </a:lnSpc>
              <a:spcAft>
                <a:spcPts val="600"/>
              </a:spcAft>
            </a:pPr>
            <a:r>
              <a:rPr lang="ru-RU" sz="1300" dirty="0"/>
              <a:t>КОЧ - слово это пришло к поморам с новгородской земли, где «</a:t>
            </a:r>
            <a:r>
              <a:rPr lang="ru-RU" sz="1300" dirty="0" err="1"/>
              <a:t>коца</a:t>
            </a:r>
            <a:r>
              <a:rPr lang="ru-RU" sz="1300" dirty="0"/>
              <a:t>» или «</a:t>
            </a:r>
            <a:r>
              <a:rPr lang="ru-RU" sz="1300" dirty="0" err="1"/>
              <a:t>коча</a:t>
            </a:r>
            <a:r>
              <a:rPr lang="ru-RU" sz="1300" dirty="0"/>
              <a:t>» означало одежду. Название выбрано не случайно, так как суда буквально «одевались в шубу» - корпус их был защищён от натиска льдов двойной обшивкой. На таких судах поморы могли ходить за тысячи километров по северным морским просторам, занимаясь рыбным промыслом. Кочи славились своей прочностью. </a:t>
            </a:r>
          </a:p>
        </p:txBody>
      </p:sp>
    </p:spTree>
    <p:extLst>
      <p:ext uri="{BB962C8B-B14F-4D97-AF65-F5344CB8AC3E}">
        <p14:creationId xmlns:p14="http://schemas.microsoft.com/office/powerpoint/2010/main" val="406417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BC0E90-1F3E-4F29-904C-2E540E3D49EF}"/>
              </a:ext>
            </a:extLst>
          </p:cNvPr>
          <p:cNvSpPr txBox="1"/>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a:bodyPr>
          <a:lstStyle/>
          <a:p>
            <a:pPr algn="ctr" defTabSz="914400">
              <a:lnSpc>
                <a:spcPct val="90000"/>
              </a:lnSpc>
              <a:spcBef>
                <a:spcPct val="0"/>
              </a:spcBef>
              <a:spcAft>
                <a:spcPts val="600"/>
              </a:spcAft>
            </a:pPr>
            <a:r>
              <a:rPr lang="ru-RU" sz="2800" b="1" kern="1200" dirty="0">
                <a:solidFill>
                  <a:schemeClr val="bg1"/>
                </a:solidFill>
                <a:effectLst>
                  <a:outerShdw blurRad="38100" dist="38100" dir="2700000" algn="tl">
                    <a:srgbClr val="000000">
                      <a:alpha val="43137"/>
                    </a:srgbClr>
                  </a:outerShdw>
                </a:effectLst>
                <a:latin typeface="+mj-lt"/>
                <a:ea typeface="+mj-ea"/>
                <a:cs typeface="+mj-cs"/>
              </a:rPr>
              <a:t>Характеристики </a:t>
            </a:r>
            <a:r>
              <a:rPr lang="ru-RU" sz="2800" b="1" kern="1200" dirty="0" err="1">
                <a:solidFill>
                  <a:schemeClr val="bg1"/>
                </a:solidFill>
                <a:effectLst>
                  <a:outerShdw blurRad="38100" dist="38100" dir="2700000" algn="tl">
                    <a:srgbClr val="000000">
                      <a:alpha val="43137"/>
                    </a:srgbClr>
                  </a:outerShdw>
                </a:effectLst>
                <a:latin typeface="+mj-lt"/>
                <a:ea typeface="+mj-ea"/>
                <a:cs typeface="+mj-cs"/>
              </a:rPr>
              <a:t>кочей</a:t>
            </a:r>
            <a:endParaRPr lang="ru-RU" sz="2800" b="1" kern="120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TextBox 6">
            <a:extLst>
              <a:ext uri="{FF2B5EF4-FFF2-40B4-BE49-F238E27FC236}">
                <a16:creationId xmlns:a16="http://schemas.microsoft.com/office/drawing/2014/main" id="{4D8AD23D-1895-4FAA-9F80-9E45774B0FAB}"/>
              </a:ext>
            </a:extLst>
          </p:cNvPr>
          <p:cNvSpPr txBox="1"/>
          <p:nvPr/>
        </p:nvSpPr>
        <p:spPr>
          <a:xfrm>
            <a:off x="643468" y="2638044"/>
            <a:ext cx="3363974" cy="3415622"/>
          </a:xfrm>
          <a:prstGeom prst="rect">
            <a:avLst/>
          </a:prstGeom>
        </p:spPr>
        <p:txBody>
          <a:bodyPr vert="horz" lIns="91440" tIns="45720" rIns="91440" bIns="45720" rtlCol="0">
            <a:normAutofit/>
          </a:bodyPr>
          <a:lstStyle/>
          <a:p>
            <a:pPr algn="just" defTabSz="914400">
              <a:lnSpc>
                <a:spcPct val="90000"/>
              </a:lnSpc>
              <a:spcAft>
                <a:spcPts val="600"/>
              </a:spcAft>
            </a:pPr>
            <a:r>
              <a:rPr lang="ru-RU" sz="1100" dirty="0" err="1">
                <a:solidFill>
                  <a:schemeClr val="bg1"/>
                </a:solidFill>
              </a:rPr>
              <a:t>Коч</a:t>
            </a:r>
            <a:r>
              <a:rPr lang="ru-RU" sz="1100" dirty="0">
                <a:solidFill>
                  <a:schemeClr val="bg1"/>
                </a:solidFill>
              </a:rPr>
              <a:t> был распространён на Русском Севере и в Сибири. Изначально </a:t>
            </a:r>
            <a:r>
              <a:rPr lang="ru-RU" sz="1100" dirty="0" err="1">
                <a:solidFill>
                  <a:schemeClr val="bg1"/>
                </a:solidFill>
              </a:rPr>
              <a:t>кочи</a:t>
            </a:r>
            <a:r>
              <a:rPr lang="ru-RU" sz="1100" dirty="0">
                <a:solidFill>
                  <a:schemeClr val="bg1"/>
                </a:solidFill>
              </a:rPr>
              <a:t> строились поморами. Позднее строительство </a:t>
            </a:r>
            <a:r>
              <a:rPr lang="ru-RU" sz="1100" dirty="0" err="1">
                <a:solidFill>
                  <a:schemeClr val="bg1"/>
                </a:solidFill>
              </a:rPr>
              <a:t>кочей</a:t>
            </a:r>
            <a:r>
              <a:rPr lang="ru-RU" sz="1100" dirty="0">
                <a:solidFill>
                  <a:schemeClr val="bg1"/>
                </a:solidFill>
              </a:rPr>
              <a:t> началось за Уралом. Кочи активно использовались в исследовательских походах по северным морям русскими первопроходцами.</a:t>
            </a:r>
          </a:p>
          <a:p>
            <a:pPr algn="just" defTabSz="914400">
              <a:lnSpc>
                <a:spcPct val="90000"/>
              </a:lnSpc>
              <a:spcAft>
                <a:spcPts val="600"/>
              </a:spcAft>
            </a:pPr>
            <a:r>
              <a:rPr lang="ru-RU" sz="1100" dirty="0">
                <a:solidFill>
                  <a:schemeClr val="bg1"/>
                </a:solidFill>
              </a:rPr>
              <a:t> </a:t>
            </a:r>
          </a:p>
          <a:p>
            <a:pPr lvl="0" indent="-228600" algn="just" defTabSz="914400">
              <a:lnSpc>
                <a:spcPct val="90000"/>
              </a:lnSpc>
              <a:spcAft>
                <a:spcPts val="600"/>
              </a:spcAft>
              <a:buFont typeface="Arial" panose="020B0604020202020204" pitchFamily="34" charset="0"/>
              <a:buChar char="•"/>
            </a:pPr>
            <a:r>
              <a:rPr lang="ru-RU" sz="1100" dirty="0">
                <a:solidFill>
                  <a:schemeClr val="bg1"/>
                </a:solidFill>
              </a:rPr>
              <a:t>Длина от 16 до 24 метров;</a:t>
            </a:r>
          </a:p>
          <a:p>
            <a:pPr lvl="0" indent="-228600" algn="just" defTabSz="914400">
              <a:lnSpc>
                <a:spcPct val="90000"/>
              </a:lnSpc>
              <a:spcAft>
                <a:spcPts val="600"/>
              </a:spcAft>
              <a:buFont typeface="Arial" panose="020B0604020202020204" pitchFamily="34" charset="0"/>
              <a:buChar char="•"/>
            </a:pPr>
            <a:r>
              <a:rPr lang="ru-RU" sz="1100" dirty="0">
                <a:solidFill>
                  <a:schemeClr val="bg1"/>
                </a:solidFill>
              </a:rPr>
              <a:t>Ширина от 5 до 8 метров; </a:t>
            </a:r>
          </a:p>
          <a:p>
            <a:pPr lvl="0" indent="-228600" algn="just" defTabSz="914400">
              <a:lnSpc>
                <a:spcPct val="90000"/>
              </a:lnSpc>
              <a:spcAft>
                <a:spcPts val="600"/>
              </a:spcAft>
              <a:buFont typeface="Arial" panose="020B0604020202020204" pitchFamily="34" charset="0"/>
              <a:buChar char="•"/>
            </a:pPr>
            <a:r>
              <a:rPr lang="ru-RU" sz="1100" dirty="0">
                <a:solidFill>
                  <a:schemeClr val="bg1"/>
                </a:solidFill>
              </a:rPr>
              <a:t>Команда от 10 до 15 человек;</a:t>
            </a:r>
          </a:p>
          <a:p>
            <a:pPr lvl="0" indent="-228600" algn="just" defTabSz="914400">
              <a:lnSpc>
                <a:spcPct val="90000"/>
              </a:lnSpc>
              <a:spcAft>
                <a:spcPts val="600"/>
              </a:spcAft>
              <a:buFont typeface="Arial" panose="020B0604020202020204" pitchFamily="34" charset="0"/>
              <a:buChar char="•"/>
            </a:pPr>
            <a:r>
              <a:rPr lang="ru-RU" sz="1100" dirty="0">
                <a:solidFill>
                  <a:schemeClr val="bg1"/>
                </a:solidFill>
              </a:rPr>
              <a:t>Осадка 1-1,5 метра;</a:t>
            </a:r>
          </a:p>
          <a:p>
            <a:pPr lvl="0" indent="-228600" algn="just" defTabSz="914400">
              <a:lnSpc>
                <a:spcPct val="90000"/>
              </a:lnSpc>
              <a:spcAft>
                <a:spcPts val="600"/>
              </a:spcAft>
              <a:buFont typeface="Arial" panose="020B0604020202020204" pitchFamily="34" charset="0"/>
              <a:buChar char="•"/>
            </a:pPr>
            <a:r>
              <a:rPr lang="ru-RU" sz="1100" dirty="0">
                <a:solidFill>
                  <a:schemeClr val="bg1"/>
                </a:solidFill>
              </a:rPr>
              <a:t>Скорость при попутном ветре 6-7 узлов;</a:t>
            </a:r>
          </a:p>
          <a:p>
            <a:pPr lvl="0" indent="-228600" algn="just" defTabSz="914400">
              <a:lnSpc>
                <a:spcPct val="90000"/>
              </a:lnSpc>
              <a:spcAft>
                <a:spcPts val="600"/>
              </a:spcAft>
              <a:buFont typeface="Arial" panose="020B0604020202020204" pitchFamily="34" charset="0"/>
              <a:buChar char="•"/>
            </a:pPr>
            <a:r>
              <a:rPr lang="ru-RU" sz="1100" dirty="0">
                <a:solidFill>
                  <a:schemeClr val="bg1"/>
                </a:solidFill>
              </a:rPr>
              <a:t>Грузоподъемность от 15 до 24 тонн.</a:t>
            </a:r>
          </a:p>
          <a:p>
            <a:pPr algn="just" defTabSz="914400">
              <a:lnSpc>
                <a:spcPct val="90000"/>
              </a:lnSpc>
              <a:spcAft>
                <a:spcPts val="600"/>
              </a:spcAft>
            </a:pPr>
            <a:r>
              <a:rPr lang="ru-RU" sz="1100" dirty="0">
                <a:solidFill>
                  <a:schemeClr val="bg1"/>
                </a:solidFill>
              </a:rPr>
              <a:t> </a:t>
            </a:r>
          </a:p>
          <a:p>
            <a:pPr algn="just" defTabSz="914400">
              <a:lnSpc>
                <a:spcPct val="90000"/>
              </a:lnSpc>
              <a:spcAft>
                <a:spcPts val="600"/>
              </a:spcAft>
            </a:pPr>
            <a:r>
              <a:rPr lang="ru-RU" sz="1100" dirty="0">
                <a:solidFill>
                  <a:schemeClr val="bg1"/>
                </a:solidFill>
              </a:rPr>
              <a:t>Использовались большие и малые </a:t>
            </a:r>
            <a:r>
              <a:rPr lang="ru-RU" sz="1100" dirty="0" err="1">
                <a:solidFill>
                  <a:schemeClr val="bg1"/>
                </a:solidFill>
              </a:rPr>
              <a:t>кочи</a:t>
            </a:r>
            <a:r>
              <a:rPr lang="ru-RU" sz="1100" dirty="0">
                <a:solidFill>
                  <a:schemeClr val="bg1"/>
                </a:solidFill>
              </a:rPr>
              <a:t>. Большие суда вмещали 35 — 42 человек. Малые </a:t>
            </a:r>
            <a:r>
              <a:rPr lang="ru-RU" sz="1100" dirty="0" err="1">
                <a:solidFill>
                  <a:schemeClr val="bg1"/>
                </a:solidFill>
              </a:rPr>
              <a:t>кочи</a:t>
            </a:r>
            <a:r>
              <a:rPr lang="ru-RU" sz="1100" dirty="0">
                <a:solidFill>
                  <a:schemeClr val="bg1"/>
                </a:solidFill>
              </a:rPr>
              <a:t> применялись для плаваний в устьях рек. </a:t>
            </a:r>
          </a:p>
        </p:txBody>
      </p:sp>
      <p:pic>
        <p:nvPicPr>
          <p:cNvPr id="3" name="Рисунок 2">
            <a:extLst>
              <a:ext uri="{FF2B5EF4-FFF2-40B4-BE49-F238E27FC236}">
                <a16:creationId xmlns:a16="http://schemas.microsoft.com/office/drawing/2014/main" id="{6D0CDF9A-68B9-49BC-81A1-A1702879D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385" y="643467"/>
            <a:ext cx="5577524" cy="5410199"/>
          </a:xfrm>
          <a:prstGeom prst="rect">
            <a:avLst/>
          </a:prstGeom>
        </p:spPr>
      </p:pic>
    </p:spTree>
    <p:extLst>
      <p:ext uri="{BB962C8B-B14F-4D97-AF65-F5344CB8AC3E}">
        <p14:creationId xmlns:p14="http://schemas.microsoft.com/office/powerpoint/2010/main" val="98092770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BC0E90-1F3E-4F29-904C-2E540E3D49EF}"/>
              </a:ext>
            </a:extLst>
          </p:cNvPr>
          <p:cNvSpPr txBox="1"/>
          <p:nvPr/>
        </p:nvSpPr>
        <p:spPr>
          <a:xfrm>
            <a:off x="838200" y="523875"/>
            <a:ext cx="4595071" cy="124512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4400" b="1" dirty="0" err="1">
                <a:effectLst>
                  <a:outerShdw blurRad="38100" dist="38100" dir="2700000" algn="tl">
                    <a:srgbClr val="000000">
                      <a:alpha val="43137"/>
                    </a:srgbClr>
                  </a:outerShdw>
                </a:effectLst>
                <a:latin typeface="+mj-lt"/>
                <a:ea typeface="+mj-ea"/>
                <a:cs typeface="+mj-cs"/>
              </a:rPr>
              <a:t>Коч</a:t>
            </a:r>
            <a:r>
              <a:rPr lang="ru-RU" sz="4400" b="1" dirty="0">
                <a:effectLst>
                  <a:outerShdw blurRad="38100" dist="38100" dir="2700000" algn="tl">
                    <a:srgbClr val="000000">
                      <a:alpha val="43137"/>
                    </a:srgbClr>
                  </a:outerShdw>
                </a:effectLst>
                <a:latin typeface="+mj-lt"/>
                <a:ea typeface="+mj-ea"/>
                <a:cs typeface="+mj-cs"/>
              </a:rPr>
              <a:t> против шнявы</a:t>
            </a:r>
          </a:p>
        </p:txBody>
      </p:sp>
      <p:sp>
        <p:nvSpPr>
          <p:cNvPr id="7" name="TextBox 6">
            <a:extLst>
              <a:ext uri="{FF2B5EF4-FFF2-40B4-BE49-F238E27FC236}">
                <a16:creationId xmlns:a16="http://schemas.microsoft.com/office/drawing/2014/main" id="{4D8AD23D-1895-4FAA-9F80-9E45774B0FAB}"/>
              </a:ext>
            </a:extLst>
          </p:cNvPr>
          <p:cNvSpPr txBox="1"/>
          <p:nvPr/>
        </p:nvSpPr>
        <p:spPr>
          <a:xfrm>
            <a:off x="838200" y="1952625"/>
            <a:ext cx="4595071" cy="4224337"/>
          </a:xfrm>
          <a:prstGeom prst="rect">
            <a:avLst/>
          </a:prstGeom>
        </p:spPr>
        <p:txBody>
          <a:bodyPr vert="horz" lIns="91440" tIns="45720" rIns="91440" bIns="45720" rtlCol="0">
            <a:normAutofit/>
          </a:bodyPr>
          <a:lstStyle/>
          <a:p>
            <a:pPr algn="just" defTabSz="914400">
              <a:lnSpc>
                <a:spcPct val="90000"/>
              </a:lnSpc>
              <a:spcAft>
                <a:spcPts val="600"/>
              </a:spcAft>
            </a:pPr>
            <a:r>
              <a:rPr lang="ru-RU" sz="1200" dirty="0"/>
              <a:t>Для сравнения возьмем одно из самых распространенных судов, использовавшихся морскими державами европейского севера – шнява. Этот корабль, конечно, не похож по классу на поморский </a:t>
            </a:r>
            <a:r>
              <a:rPr lang="ru-RU" sz="1200" dirty="0" err="1"/>
              <a:t>коч</a:t>
            </a:r>
            <a:r>
              <a:rPr lang="ru-RU" sz="1200" dirty="0"/>
              <a:t>, но больше всех других приближен к нему. Дело в том, что к XVII веку уже практически все морские державы отказались от кораблей парусно-гребного типа (именно таким был </a:t>
            </a:r>
            <a:r>
              <a:rPr lang="ru-RU" sz="1200" dirty="0" err="1"/>
              <a:t>коч</a:t>
            </a:r>
            <a:r>
              <a:rPr lang="ru-RU" sz="1200" dirty="0"/>
              <a:t>). Они, конечно, строились, но единицами. Их коэффициент полезного действия был небольшим и их мало использовали.</a:t>
            </a:r>
          </a:p>
          <a:p>
            <a:pPr algn="just" defTabSz="914400">
              <a:lnSpc>
                <a:spcPct val="90000"/>
              </a:lnSpc>
              <a:spcAft>
                <a:spcPts val="600"/>
              </a:spcAft>
            </a:pPr>
            <a:r>
              <a:rPr lang="ru-RU" sz="1200" dirty="0"/>
              <a:t> </a:t>
            </a:r>
          </a:p>
          <a:p>
            <a:pPr algn="just" defTabSz="914400">
              <a:lnSpc>
                <a:spcPct val="90000"/>
              </a:lnSpc>
              <a:spcAft>
                <a:spcPts val="600"/>
              </a:spcAft>
            </a:pPr>
            <a:r>
              <a:rPr lang="ru-RU" sz="1200" dirty="0"/>
              <a:t>Итак, шнява – небольшое торговое или военное парусное судно, похожее на бриг. В XVII веках было распространено в Англии, Франции и Швеции. Шнява несла две мачты с прямыми парусами. Длина шнявы была 20-30 м, ширина 5-7,5 м, водоизмещение около 150 т, экипаж до 80 человек. Военные шнявы вооружались 12-18 пушками малого калибра и использовались для разведки и посыльной службы. В отличие от </a:t>
            </a:r>
            <a:r>
              <a:rPr lang="ru-RU" sz="1200" dirty="0" err="1"/>
              <a:t>коча</a:t>
            </a:r>
            <a:r>
              <a:rPr lang="ru-RU" sz="1200" dirty="0"/>
              <a:t>, шнява обладала высокой скоростью и маневренностью. Она с успехом могла использовать для движения практически любой ветер. Однако, ее глубокая посадка, профиль шпангоутов не позволяет говорить о том, что она могла хорошо плавать во льдах. Тем более не идет речи о том, чтобы шняву можно было вытащить на лед или перетащить волоком по земле. </a:t>
            </a:r>
            <a:r>
              <a:rPr lang="ru-RU" sz="1200" dirty="0" err="1"/>
              <a:t>Коч</a:t>
            </a:r>
            <a:r>
              <a:rPr lang="ru-RU" sz="1200" dirty="0"/>
              <a:t> же, наоборот, был приспособлен как для плавания в битом льду и в мелкой воде, так и для передвижения волоком.</a:t>
            </a:r>
          </a:p>
        </p:txBody>
      </p:sp>
      <p:sp>
        <p:nvSpPr>
          <p:cNvPr id="62" name="Rectangle 51">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53">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55">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Рисунок 2">
            <a:extLst>
              <a:ext uri="{FF2B5EF4-FFF2-40B4-BE49-F238E27FC236}">
                <a16:creationId xmlns:a16="http://schemas.microsoft.com/office/drawing/2014/main" id="{0B6201CF-451B-4AE3-9C98-2519164B4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908" y="651342"/>
            <a:ext cx="2364317" cy="2080598"/>
          </a:xfrm>
          <a:prstGeom prst="rect">
            <a:avLst/>
          </a:prstGeom>
        </p:spPr>
      </p:pic>
      <p:sp>
        <p:nvSpPr>
          <p:cNvPr id="65" name="Rectangle 57">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Рисунок 8" descr="Изображение выглядит как вода, плавсредство, транспорт, небо&#10;&#10;Описание создано автоматически">
            <a:extLst>
              <a:ext uri="{FF2B5EF4-FFF2-40B4-BE49-F238E27FC236}">
                <a16:creationId xmlns:a16="http://schemas.microsoft.com/office/drawing/2014/main" id="{F8E59ACB-9D31-4C40-8DE9-C476AA3D4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775" y="728182"/>
            <a:ext cx="2364317" cy="1926918"/>
          </a:xfrm>
          <a:prstGeom prst="rect">
            <a:avLst/>
          </a:prstGeom>
        </p:spPr>
      </p:pic>
      <p:pic>
        <p:nvPicPr>
          <p:cNvPr id="6" name="Рисунок 5">
            <a:extLst>
              <a:ext uri="{FF2B5EF4-FFF2-40B4-BE49-F238E27FC236}">
                <a16:creationId xmlns:a16="http://schemas.microsoft.com/office/drawing/2014/main" id="{AFF81F52-15E9-4B10-96F6-FC010CDF0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473" y="3796452"/>
            <a:ext cx="3835053" cy="2559898"/>
          </a:xfrm>
          <a:prstGeom prst="rect">
            <a:avLst/>
          </a:prstGeom>
        </p:spPr>
      </p:pic>
      <p:sp>
        <p:nvSpPr>
          <p:cNvPr id="10" name="TextBox 9">
            <a:extLst>
              <a:ext uri="{FF2B5EF4-FFF2-40B4-BE49-F238E27FC236}">
                <a16:creationId xmlns:a16="http://schemas.microsoft.com/office/drawing/2014/main" id="{EE077EDD-3967-4344-9336-71475653351D}"/>
              </a:ext>
            </a:extLst>
          </p:cNvPr>
          <p:cNvSpPr txBox="1"/>
          <p:nvPr/>
        </p:nvSpPr>
        <p:spPr>
          <a:xfrm>
            <a:off x="7168778" y="2823380"/>
            <a:ext cx="838691" cy="369332"/>
          </a:xfrm>
          <a:prstGeom prst="rect">
            <a:avLst/>
          </a:prstGeom>
          <a:noFill/>
        </p:spPr>
        <p:txBody>
          <a:bodyPr wrap="none" rtlCol="0">
            <a:spAutoFit/>
          </a:bodyPr>
          <a:lstStyle/>
          <a:p>
            <a:r>
              <a:rPr lang="ru-RU" dirty="0">
                <a:solidFill>
                  <a:schemeClr val="bg1"/>
                </a:solidFill>
              </a:rPr>
              <a:t>Шнява</a:t>
            </a:r>
          </a:p>
        </p:txBody>
      </p:sp>
      <p:sp>
        <p:nvSpPr>
          <p:cNvPr id="29" name="TextBox 28">
            <a:extLst>
              <a:ext uri="{FF2B5EF4-FFF2-40B4-BE49-F238E27FC236}">
                <a16:creationId xmlns:a16="http://schemas.microsoft.com/office/drawing/2014/main" id="{69A11736-1047-4A9A-87C9-5BA121E35444}"/>
              </a:ext>
            </a:extLst>
          </p:cNvPr>
          <p:cNvSpPr txBox="1"/>
          <p:nvPr/>
        </p:nvSpPr>
        <p:spPr>
          <a:xfrm>
            <a:off x="10265587" y="2827873"/>
            <a:ext cx="838691" cy="369332"/>
          </a:xfrm>
          <a:prstGeom prst="rect">
            <a:avLst/>
          </a:prstGeom>
          <a:noFill/>
        </p:spPr>
        <p:txBody>
          <a:bodyPr wrap="none" rtlCol="0">
            <a:spAutoFit/>
          </a:bodyPr>
          <a:lstStyle/>
          <a:p>
            <a:r>
              <a:rPr lang="ru-RU" dirty="0">
                <a:solidFill>
                  <a:schemeClr val="bg1"/>
                </a:solidFill>
              </a:rPr>
              <a:t>Шнява</a:t>
            </a:r>
          </a:p>
        </p:txBody>
      </p:sp>
      <p:sp>
        <p:nvSpPr>
          <p:cNvPr id="11" name="TextBox 10">
            <a:extLst>
              <a:ext uri="{FF2B5EF4-FFF2-40B4-BE49-F238E27FC236}">
                <a16:creationId xmlns:a16="http://schemas.microsoft.com/office/drawing/2014/main" id="{70481B9D-34A7-44A5-9B0F-6BB7BE1E3FA6}"/>
              </a:ext>
            </a:extLst>
          </p:cNvPr>
          <p:cNvSpPr txBox="1"/>
          <p:nvPr/>
        </p:nvSpPr>
        <p:spPr>
          <a:xfrm>
            <a:off x="8872816" y="6078458"/>
            <a:ext cx="537263" cy="369332"/>
          </a:xfrm>
          <a:prstGeom prst="rect">
            <a:avLst/>
          </a:prstGeom>
          <a:noFill/>
        </p:spPr>
        <p:txBody>
          <a:bodyPr wrap="none" rtlCol="0">
            <a:spAutoFit/>
          </a:bodyPr>
          <a:lstStyle/>
          <a:p>
            <a:r>
              <a:rPr lang="ru-RU" dirty="0" err="1">
                <a:solidFill>
                  <a:schemeClr val="bg1"/>
                </a:solidFill>
              </a:rPr>
              <a:t>Коч</a:t>
            </a:r>
            <a:endParaRPr lang="ru-RU" dirty="0">
              <a:solidFill>
                <a:schemeClr val="bg1"/>
              </a:solidFill>
            </a:endParaRPr>
          </a:p>
        </p:txBody>
      </p:sp>
      <p:sp>
        <p:nvSpPr>
          <p:cNvPr id="12" name="Овал 11">
            <a:extLst>
              <a:ext uri="{FF2B5EF4-FFF2-40B4-BE49-F238E27FC236}">
                <a16:creationId xmlns:a16="http://schemas.microsoft.com/office/drawing/2014/main" id="{2AB661F6-6027-4080-A2A2-609E17B0D71F}"/>
              </a:ext>
            </a:extLst>
          </p:cNvPr>
          <p:cNvSpPr/>
          <p:nvPr/>
        </p:nvSpPr>
        <p:spPr>
          <a:xfrm>
            <a:off x="6455744" y="1117221"/>
            <a:ext cx="747870" cy="734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a:extLst>
              <a:ext uri="{FF2B5EF4-FFF2-40B4-BE49-F238E27FC236}">
                <a16:creationId xmlns:a16="http://schemas.microsoft.com/office/drawing/2014/main" id="{D43CACEB-D3A4-4F8B-B5CF-50E53B8F0A54}"/>
              </a:ext>
            </a:extLst>
          </p:cNvPr>
          <p:cNvSpPr/>
          <p:nvPr/>
        </p:nvSpPr>
        <p:spPr>
          <a:xfrm>
            <a:off x="7603344" y="5291443"/>
            <a:ext cx="747870" cy="734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единительная линия 13">
            <a:extLst>
              <a:ext uri="{FF2B5EF4-FFF2-40B4-BE49-F238E27FC236}">
                <a16:creationId xmlns:a16="http://schemas.microsoft.com/office/drawing/2014/main" id="{EE45FC9F-DF72-402D-B9A3-8FE660592E84}"/>
              </a:ext>
            </a:extLst>
          </p:cNvPr>
          <p:cNvCxnSpPr/>
          <p:nvPr/>
        </p:nvCxnSpPr>
        <p:spPr>
          <a:xfrm flipH="1">
            <a:off x="6455744" y="1851833"/>
            <a:ext cx="249856" cy="25285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BFBA30CB-0E7B-4D29-AC58-7079F3106D13}"/>
              </a:ext>
            </a:extLst>
          </p:cNvPr>
          <p:cNvCxnSpPr>
            <a:endCxn id="33" idx="2"/>
          </p:cNvCxnSpPr>
          <p:nvPr/>
        </p:nvCxnSpPr>
        <p:spPr>
          <a:xfrm>
            <a:off x="6455744" y="4380411"/>
            <a:ext cx="1147600" cy="12783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98218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транспорт, плавсредство, внешний, вода&#10;&#10;Описание создано автоматически">
            <a:extLst>
              <a:ext uri="{FF2B5EF4-FFF2-40B4-BE49-F238E27FC236}">
                <a16:creationId xmlns:a16="http://schemas.microsoft.com/office/drawing/2014/main" id="{E5559A4B-A045-49B4-AA1D-9A9F3C006AC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7456" r="8948" b="-2"/>
          <a:stretch/>
        </p:blipFill>
        <p:spPr>
          <a:xfrm>
            <a:off x="6312250" y="-168317"/>
            <a:ext cx="6032865" cy="3788830"/>
          </a:xfrm>
          <a:prstGeom prst="rect">
            <a:avLst/>
          </a:prstGeom>
          <a:effectLst>
            <a:softEdge rad="533400"/>
          </a:effectLst>
        </p:spPr>
      </p:pic>
      <p:pic>
        <p:nvPicPr>
          <p:cNvPr id="6" name="Рисунок 5" descr="Изображение выглядит как стол, внутренний, сидит&#10;&#10;Описание создано автоматически">
            <a:extLst>
              <a:ext uri="{FF2B5EF4-FFF2-40B4-BE49-F238E27FC236}">
                <a16:creationId xmlns:a16="http://schemas.microsoft.com/office/drawing/2014/main" id="{58D00318-C8C8-4C7E-82AF-DB9069E813AE}"/>
              </a:ext>
            </a:extLst>
          </p:cNvPr>
          <p:cNvPicPr>
            <a:picLocks noChangeAspect="1"/>
          </p:cNvPicPr>
          <p:nvPr/>
        </p:nvPicPr>
        <p:blipFill rotWithShape="1">
          <a:blip r:embed="rId3">
            <a:extLst>
              <a:ext uri="{28A0092B-C50C-407E-A947-70E740481C1C}">
                <a14:useLocalDpi xmlns:a14="http://schemas.microsoft.com/office/drawing/2010/main" val="0"/>
              </a:ext>
            </a:extLst>
          </a:blip>
          <a:srcRect r="816"/>
          <a:stretch/>
        </p:blipFill>
        <p:spPr>
          <a:xfrm>
            <a:off x="6438104" y="2898953"/>
            <a:ext cx="5552694" cy="3736923"/>
          </a:xfrm>
          <a:prstGeom prst="rect">
            <a:avLst/>
          </a:prstGeom>
          <a:effectLst>
            <a:softEdge rad="533400"/>
          </a:effectLst>
        </p:spPr>
      </p:pic>
      <p:pic>
        <p:nvPicPr>
          <p:cNvPr id="41" name="Picture 4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0BC0E90-1F3E-4F29-904C-2E540E3D49EF}"/>
              </a:ext>
            </a:extLst>
          </p:cNvPr>
          <p:cNvSpPr txBox="1"/>
          <p:nvPr/>
        </p:nvSpPr>
        <p:spPr>
          <a:xfrm>
            <a:off x="804998" y="798445"/>
            <a:ext cx="4803636" cy="13116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4000" b="1" kern="1200" dirty="0">
                <a:solidFill>
                  <a:srgbClr val="000000"/>
                </a:solidFill>
                <a:effectLst>
                  <a:outerShdw blurRad="38100" dist="38100" dir="2700000" algn="tl">
                    <a:srgbClr val="000000">
                      <a:alpha val="43137"/>
                    </a:srgbClr>
                  </a:outerShdw>
                </a:effectLst>
                <a:latin typeface="+mj-lt"/>
                <a:ea typeface="+mj-ea"/>
                <a:cs typeface="+mj-cs"/>
              </a:rPr>
              <a:t>Конструкция </a:t>
            </a:r>
            <a:r>
              <a:rPr lang="ru-RU" sz="4000" b="1" kern="1200" dirty="0" err="1">
                <a:solidFill>
                  <a:srgbClr val="000000"/>
                </a:solidFill>
                <a:effectLst>
                  <a:outerShdw blurRad="38100" dist="38100" dir="2700000" algn="tl">
                    <a:srgbClr val="000000">
                      <a:alpha val="43137"/>
                    </a:srgbClr>
                  </a:outerShdw>
                </a:effectLst>
                <a:latin typeface="+mj-lt"/>
                <a:ea typeface="+mj-ea"/>
                <a:cs typeface="+mj-cs"/>
              </a:rPr>
              <a:t>кочей</a:t>
            </a:r>
            <a:endParaRPr lang="ru-RU" sz="4000" b="1" kern="1200" dirty="0">
              <a:solidFill>
                <a:srgbClr val="000000"/>
              </a:solidFill>
              <a:effectLst>
                <a:outerShdw blurRad="38100" dist="38100" dir="2700000" algn="tl">
                  <a:srgbClr val="000000">
                    <a:alpha val="43137"/>
                  </a:srgbClr>
                </a:outerShdw>
              </a:effectLst>
              <a:latin typeface="+mj-lt"/>
              <a:ea typeface="+mj-ea"/>
              <a:cs typeface="+mj-cs"/>
            </a:endParaRPr>
          </a:p>
        </p:txBody>
      </p:sp>
      <p:sp>
        <p:nvSpPr>
          <p:cNvPr id="7" name="TextBox 6">
            <a:extLst>
              <a:ext uri="{FF2B5EF4-FFF2-40B4-BE49-F238E27FC236}">
                <a16:creationId xmlns:a16="http://schemas.microsoft.com/office/drawing/2014/main" id="{4D8AD23D-1895-4FAA-9F80-9E45774B0FAB}"/>
              </a:ext>
            </a:extLst>
          </p:cNvPr>
          <p:cNvSpPr txBox="1"/>
          <p:nvPr/>
        </p:nvSpPr>
        <p:spPr>
          <a:xfrm>
            <a:off x="804997" y="2272143"/>
            <a:ext cx="4803637" cy="3788830"/>
          </a:xfrm>
          <a:prstGeom prst="rect">
            <a:avLst/>
          </a:prstGeom>
        </p:spPr>
        <p:txBody>
          <a:bodyPr vert="horz" lIns="91440" tIns="45720" rIns="91440" bIns="45720" rtlCol="0" anchor="ctr">
            <a:normAutofit/>
          </a:bodyPr>
          <a:lstStyle/>
          <a:p>
            <a:pPr algn="just" defTabSz="914400">
              <a:lnSpc>
                <a:spcPct val="90000"/>
              </a:lnSpc>
              <a:spcAft>
                <a:spcPts val="600"/>
              </a:spcAft>
            </a:pPr>
            <a:r>
              <a:rPr lang="ru-RU" sz="1300" dirty="0">
                <a:solidFill>
                  <a:srgbClr val="000000"/>
                </a:solidFill>
              </a:rPr>
              <a:t>Постройка </a:t>
            </a:r>
            <a:r>
              <a:rPr lang="ru-RU" sz="1300" dirty="0" err="1">
                <a:solidFill>
                  <a:srgbClr val="000000"/>
                </a:solidFill>
              </a:rPr>
              <a:t>коча</a:t>
            </a:r>
            <a:r>
              <a:rPr lang="ru-RU" sz="1300" dirty="0">
                <a:solidFill>
                  <a:srgbClr val="000000"/>
                </a:solidFill>
              </a:rPr>
              <a:t> начиналась с днища: оно больше всего разрушалось при плавании в северных морях, поэтому его делали особо прочным. Киль </a:t>
            </a:r>
            <a:r>
              <a:rPr lang="ru-RU" sz="1300" dirty="0" err="1">
                <a:solidFill>
                  <a:srgbClr val="000000"/>
                </a:solidFill>
              </a:rPr>
              <a:t>коча</a:t>
            </a:r>
            <a:r>
              <a:rPr lang="ru-RU" sz="1300" dirty="0">
                <a:solidFill>
                  <a:srgbClr val="000000"/>
                </a:solidFill>
              </a:rPr>
              <a:t> в длину достигал 21,6 м. От повреждения при волоке или посадке на мель его предохранял фальшкиль — доски или брусья, пришитые снизу. Это изобретение поморов впоследствии позаимствовали и зарубежные мастера — оно применялось до окончания эры деревянного судостроения.</a:t>
            </a:r>
          </a:p>
          <a:p>
            <a:pPr algn="just" defTabSz="914400">
              <a:lnSpc>
                <a:spcPct val="90000"/>
              </a:lnSpc>
              <a:spcAft>
                <a:spcPts val="600"/>
              </a:spcAft>
            </a:pPr>
            <a:r>
              <a:rPr lang="ru-RU" sz="1300" dirty="0">
                <a:solidFill>
                  <a:srgbClr val="000000"/>
                </a:solidFill>
              </a:rPr>
              <a:t> </a:t>
            </a:r>
          </a:p>
          <a:p>
            <a:pPr algn="just" defTabSz="914400">
              <a:lnSpc>
                <a:spcPct val="90000"/>
              </a:lnSpc>
              <a:spcAft>
                <a:spcPts val="600"/>
              </a:spcAft>
            </a:pPr>
            <a:r>
              <a:rPr lang="ru-RU" sz="1300" dirty="0">
                <a:solidFill>
                  <a:srgbClr val="000000"/>
                </a:solidFill>
              </a:rPr>
              <a:t>Детали корабля сшивались с помощью еловых или сосновых корней (вицы). Это делало </a:t>
            </a:r>
            <a:r>
              <a:rPr lang="ru-RU" sz="1300" dirty="0" err="1">
                <a:solidFill>
                  <a:srgbClr val="000000"/>
                </a:solidFill>
              </a:rPr>
              <a:t>коч</a:t>
            </a:r>
            <a:r>
              <a:rPr lang="ru-RU" sz="1300" dirty="0">
                <a:solidFill>
                  <a:srgbClr val="000000"/>
                </a:solidFill>
              </a:rPr>
              <a:t> более дешевым и легким. Доски бортовой обшивки сочленялись особым образом: в месте швов они покрывались планками, прикрепленными к бортам небольшими скобами, — типичный для северорусского судостроения способ герметизации бортов. Чтобы полностью «</a:t>
            </a:r>
            <a:r>
              <a:rPr lang="ru-RU" sz="1300" dirty="0" err="1">
                <a:solidFill>
                  <a:srgbClr val="000000"/>
                </a:solidFill>
              </a:rPr>
              <a:t>ускобить</a:t>
            </a:r>
            <a:r>
              <a:rPr lang="ru-RU" sz="1300" dirty="0">
                <a:solidFill>
                  <a:srgbClr val="000000"/>
                </a:solidFill>
              </a:rPr>
              <a:t>» </a:t>
            </a:r>
            <a:r>
              <a:rPr lang="ru-RU" sz="1300" dirty="0" err="1">
                <a:solidFill>
                  <a:srgbClr val="000000"/>
                </a:solidFill>
              </a:rPr>
              <a:t>коч</a:t>
            </a:r>
            <a:r>
              <a:rPr lang="ru-RU" sz="1300" dirty="0">
                <a:solidFill>
                  <a:srgbClr val="000000"/>
                </a:solidFill>
              </a:rPr>
              <a:t>, требовалось несколько тысяч металлических скоб. Пазы обшивки конопатились смоленой паклей. Поверх основной обшивки крепилась </a:t>
            </a:r>
            <a:r>
              <a:rPr lang="ru-RU" sz="1300" dirty="0" err="1">
                <a:solidFill>
                  <a:srgbClr val="000000"/>
                </a:solidFill>
              </a:rPr>
              <a:t>коца</a:t>
            </a:r>
            <a:r>
              <a:rPr lang="ru-RU" sz="1300" dirty="0">
                <a:solidFill>
                  <a:srgbClr val="000000"/>
                </a:solidFill>
              </a:rPr>
              <a:t> — ледовая обшивка, доски которой прибивались вгладь</a:t>
            </a:r>
          </a:p>
        </p:txBody>
      </p:sp>
    </p:spTree>
    <p:extLst>
      <p:ext uri="{BB962C8B-B14F-4D97-AF65-F5344CB8AC3E}">
        <p14:creationId xmlns:p14="http://schemas.microsoft.com/office/powerpoint/2010/main" val="336382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старый, корабль, внешний, пар&#10;&#10;Описание создано автоматически">
            <a:extLst>
              <a:ext uri="{FF2B5EF4-FFF2-40B4-BE49-F238E27FC236}">
                <a16:creationId xmlns:a16="http://schemas.microsoft.com/office/drawing/2014/main" id="{6946A537-05D6-48EA-A1AE-B2DEA4D162B2}"/>
              </a:ext>
            </a:extLst>
          </p:cNvPr>
          <p:cNvPicPr>
            <a:picLocks noChangeAspect="1"/>
          </p:cNvPicPr>
          <p:nvPr/>
        </p:nvPicPr>
        <p:blipFill rotWithShape="1">
          <a:blip r:embed="rId2">
            <a:extLst>
              <a:ext uri="{28A0092B-C50C-407E-A947-70E740481C1C}">
                <a14:useLocalDpi xmlns:a14="http://schemas.microsoft.com/office/drawing/2010/main" val="0"/>
              </a:ext>
            </a:extLst>
          </a:blip>
          <a:srcRect l="21330" r="18033"/>
          <a:stretch/>
        </p:blipFill>
        <p:spPr>
          <a:xfrm>
            <a:off x="-11909" y="10"/>
            <a:ext cx="6324601" cy="6857990"/>
          </a:xfrm>
          <a:prstGeom prst="rect">
            <a:avLst/>
          </a:prstGeom>
        </p:spPr>
      </p:pic>
      <p:pic>
        <p:nvPicPr>
          <p:cNvPr id="41" name="Picture 4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0BC0E90-1F3E-4F29-904C-2E540E3D49EF}"/>
              </a:ext>
            </a:extLst>
          </p:cNvPr>
          <p:cNvSpPr txBox="1"/>
          <p:nvPr/>
        </p:nvSpPr>
        <p:spPr>
          <a:xfrm>
            <a:off x="6751319" y="736407"/>
            <a:ext cx="4869179"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4100" b="1" dirty="0">
                <a:solidFill>
                  <a:srgbClr val="000000"/>
                </a:solidFill>
                <a:effectLst>
                  <a:outerShdw blurRad="38100" dist="38100" dir="2700000" algn="tl">
                    <a:srgbClr val="000000">
                      <a:alpha val="43137"/>
                    </a:srgbClr>
                  </a:outerShdw>
                </a:effectLst>
                <a:latin typeface="+mj-lt"/>
                <a:ea typeface="+mj-ea"/>
                <a:cs typeface="+mj-cs"/>
              </a:rPr>
              <a:t>Кочи и современные ледоколы</a:t>
            </a:r>
          </a:p>
        </p:txBody>
      </p:sp>
      <p:sp>
        <p:nvSpPr>
          <p:cNvPr id="7" name="TextBox 6">
            <a:extLst>
              <a:ext uri="{FF2B5EF4-FFF2-40B4-BE49-F238E27FC236}">
                <a16:creationId xmlns:a16="http://schemas.microsoft.com/office/drawing/2014/main" id="{4D8AD23D-1895-4FAA-9F80-9E45774B0FAB}"/>
              </a:ext>
            </a:extLst>
          </p:cNvPr>
          <p:cNvSpPr txBox="1"/>
          <p:nvPr/>
        </p:nvSpPr>
        <p:spPr>
          <a:xfrm>
            <a:off x="6751319" y="1984144"/>
            <a:ext cx="4869179" cy="3780929"/>
          </a:xfrm>
          <a:prstGeom prst="rect">
            <a:avLst/>
          </a:prstGeom>
        </p:spPr>
        <p:txBody>
          <a:bodyPr vert="horz" lIns="91440" tIns="45720" rIns="91440" bIns="45720" rtlCol="0" anchor="b">
            <a:normAutofit/>
          </a:bodyPr>
          <a:lstStyle/>
          <a:p>
            <a:pPr algn="just" defTabSz="914400">
              <a:lnSpc>
                <a:spcPct val="90000"/>
              </a:lnSpc>
              <a:spcAft>
                <a:spcPts val="600"/>
              </a:spcAft>
            </a:pPr>
            <a:r>
              <a:rPr lang="ru-RU" sz="1200" dirty="0">
                <a:solidFill>
                  <a:srgbClr val="000000"/>
                </a:solidFill>
              </a:rPr>
              <a:t>На этих уникальных судах поморы достигали таких арктических широт, которые были недоступны никаким другим судам, даже с металлическим корпусом и механическими двигателями. Уникальны они были не только своей защитной «шубой», но также яйцевидной формой корпуса. Днище корпуса было округлым, напоминавшим половинку ореховой скорлупы. Если льды сдавливали такое судно, его корпус не раздавливался, а выжимался наружу. Эти суда, слывшие самыми долговечными на протяжении пяти столетий, приобрели, благодаря мастерству и пытливости ума поморских мастеров, ещё одну необычную особенность: корма и нос имели практически одинаковую форму и срезаны были под углом 30 градусов, что позволяло легко вытаскивать их на берег.</a:t>
            </a:r>
          </a:p>
          <a:p>
            <a:pPr algn="just" defTabSz="914400">
              <a:lnSpc>
                <a:spcPct val="90000"/>
              </a:lnSpc>
              <a:spcAft>
                <a:spcPts val="600"/>
              </a:spcAft>
            </a:pPr>
            <a:r>
              <a:rPr lang="ru-RU" sz="1200" dirty="0">
                <a:solidFill>
                  <a:srgbClr val="000000"/>
                </a:solidFill>
              </a:rPr>
              <a:t> </a:t>
            </a:r>
          </a:p>
          <a:p>
            <a:pPr algn="just" defTabSz="914400">
              <a:lnSpc>
                <a:spcPct val="90000"/>
              </a:lnSpc>
              <a:spcAft>
                <a:spcPts val="600"/>
              </a:spcAft>
            </a:pPr>
            <a:r>
              <a:rPr lang="ru-RU" sz="1200" dirty="0">
                <a:solidFill>
                  <a:srgbClr val="000000"/>
                </a:solidFill>
              </a:rPr>
              <a:t>Именно особенности и яйцевидная форма корпуса </a:t>
            </a:r>
            <a:r>
              <a:rPr lang="ru-RU" sz="1200" dirty="0" err="1">
                <a:solidFill>
                  <a:srgbClr val="000000"/>
                </a:solidFill>
              </a:rPr>
              <a:t>кочей</a:t>
            </a:r>
            <a:r>
              <a:rPr lang="ru-RU" sz="1200" dirty="0">
                <a:solidFill>
                  <a:srgbClr val="000000"/>
                </a:solidFill>
              </a:rPr>
              <a:t> легли в основу первого в мире ледокола. Эти гениальные изобретения древних поморских мастеров оказались настолько удачны, что и сегодня, через столетие после создания первого в мире ледокола «Ермак», они считаются непревзойдёнными для строительства судов ледового плавания.</a:t>
            </a:r>
          </a:p>
        </p:txBody>
      </p:sp>
    </p:spTree>
    <p:extLst>
      <p:ext uri="{BB962C8B-B14F-4D97-AF65-F5344CB8AC3E}">
        <p14:creationId xmlns:p14="http://schemas.microsoft.com/office/powerpoint/2010/main" val="367452332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351</Words>
  <PresentationFormat>Широкоэкранный</PresentationFormat>
  <Paragraphs>30</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2019-02-16T15:49:00Z</dcterms:created>
  <dcterms:modified xsi:type="dcterms:W3CDTF">2019-02-16T16:09:54Z</dcterms:modified>
</cp:coreProperties>
</file>