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2" r:id="rId2"/>
    <p:sldId id="263" r:id="rId3"/>
    <p:sldId id="264" r:id="rId4"/>
    <p:sldId id="265" r:id="rId5"/>
    <p:sldId id="266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9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8A8D6-75D3-4B45-8BCA-E3BC32025DAA}" type="datetimeFigureOut">
              <a:rPr lang="ru-RU" smtClean="0"/>
              <a:t>07.11.2018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CBDEA-C2D4-4E34-9F27-75577BA44E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0199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8A8D6-75D3-4B45-8BCA-E3BC32025DAA}" type="datetimeFigureOut">
              <a:rPr lang="ru-RU" smtClean="0"/>
              <a:t>07.11.2018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CBDEA-C2D4-4E34-9F27-75577BA44E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409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8A8D6-75D3-4B45-8BCA-E3BC32025DAA}" type="datetimeFigureOut">
              <a:rPr lang="ru-RU" smtClean="0"/>
              <a:t>07.11.2018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CBDEA-C2D4-4E34-9F27-75577BA44E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235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8A8D6-75D3-4B45-8BCA-E3BC32025DAA}" type="datetimeFigureOut">
              <a:rPr lang="ru-RU" smtClean="0"/>
              <a:t>07.11.2018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CBDEA-C2D4-4E34-9F27-75577BA44E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2081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8A8D6-75D3-4B45-8BCA-E3BC32025DAA}" type="datetimeFigureOut">
              <a:rPr lang="ru-RU" smtClean="0"/>
              <a:t>07.11.2018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CBDEA-C2D4-4E34-9F27-75577BA44E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6434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8A8D6-75D3-4B45-8BCA-E3BC32025DAA}" type="datetimeFigureOut">
              <a:rPr lang="ru-RU" smtClean="0"/>
              <a:t>07.11.2018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CBDEA-C2D4-4E34-9F27-75577BA44E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899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8A8D6-75D3-4B45-8BCA-E3BC32025DAA}" type="datetimeFigureOut">
              <a:rPr lang="ru-RU" smtClean="0"/>
              <a:t>07.11.2018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CBDEA-C2D4-4E34-9F27-75577BA44E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5781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8A8D6-75D3-4B45-8BCA-E3BC32025DAA}" type="datetimeFigureOut">
              <a:rPr lang="ru-RU" smtClean="0"/>
              <a:t>07.11.2018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CBDEA-C2D4-4E34-9F27-75577BA44E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0832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8A8D6-75D3-4B45-8BCA-E3BC32025DAA}" type="datetimeFigureOut">
              <a:rPr lang="ru-RU" smtClean="0"/>
              <a:t>07.11.2018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CBDEA-C2D4-4E34-9F27-75577BA44E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0712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8A8D6-75D3-4B45-8BCA-E3BC32025DAA}" type="datetimeFigureOut">
              <a:rPr lang="ru-RU" smtClean="0"/>
              <a:t>07.11.2018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CBDEA-C2D4-4E34-9F27-75577BA44E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4028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8A8D6-75D3-4B45-8BCA-E3BC32025DAA}" type="datetimeFigureOut">
              <a:rPr lang="ru-RU" smtClean="0"/>
              <a:t>07.11.2018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CBDEA-C2D4-4E34-9F27-75577BA44E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5623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D8A8D6-75D3-4B45-8BCA-E3BC32025DAA}" type="datetimeFigureOut">
              <a:rPr lang="ru-RU" smtClean="0"/>
              <a:t>07.11.2018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FCBDEA-C2D4-4E34-9F27-75577BA44E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1841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Изображение выглядит как старый, фотография, внешний, здание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B2D07B09-6BF5-46C0-96CB-3F6C07CCD65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 b="-2"/>
          <a:stretch/>
        </p:blipFill>
        <p:spPr>
          <a:xfrm>
            <a:off x="6083786" y="-168318"/>
            <a:ext cx="6261330" cy="3932313"/>
          </a:xfrm>
          <a:prstGeom prst="rect">
            <a:avLst/>
          </a:prstGeom>
          <a:effectLst>
            <a:softEdge rad="533400"/>
          </a:effectLst>
        </p:spPr>
      </p:pic>
      <p:pic>
        <p:nvPicPr>
          <p:cNvPr id="3" name="Рисунок 2" descr="Изображение выглядит как небо, трава, внешний, здание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AEC044B2-95CC-4DD9-8B08-F84198AA107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6089904" y="2487168"/>
            <a:ext cx="6263640" cy="4215384"/>
          </a:xfrm>
          <a:prstGeom prst="rect">
            <a:avLst/>
          </a:prstGeom>
          <a:effectLst>
            <a:softEdge rad="533400"/>
          </a:effectLst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22901FED-4FC9-4ED5-8123-C98BCD1616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0BC0E90-1F3E-4F29-904C-2E540E3D49EF}"/>
              </a:ext>
            </a:extLst>
          </p:cNvPr>
          <p:cNvSpPr txBox="1"/>
          <p:nvPr/>
        </p:nvSpPr>
        <p:spPr>
          <a:xfrm>
            <a:off x="804998" y="533400"/>
            <a:ext cx="4803636" cy="1323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sz="3600" b="1" kern="1200" dirty="0">
                <a:solidFill>
                  <a:srgbClr val="000000"/>
                </a:solidFill>
                <a:ea typeface="+mj-ea"/>
                <a:cs typeface="+mj-cs"/>
              </a:rPr>
              <a:t>Троице-Сергиев монастырь</a:t>
            </a:r>
            <a:endParaRPr lang="ru-RU" sz="3600" kern="1200" dirty="0">
              <a:solidFill>
                <a:srgbClr val="000000"/>
              </a:solidFill>
              <a:ea typeface="+mj-ea"/>
              <a:cs typeface="+mj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8AD23D-1895-4FAA-9F80-9E45774B0FAB}"/>
              </a:ext>
            </a:extLst>
          </p:cNvPr>
          <p:cNvSpPr txBox="1"/>
          <p:nvPr/>
        </p:nvSpPr>
        <p:spPr>
          <a:xfrm>
            <a:off x="804998" y="1987652"/>
            <a:ext cx="4803637" cy="43369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just" defTabSz="914400">
              <a:spcAft>
                <a:spcPts val="600"/>
              </a:spcAft>
            </a:pPr>
            <a:r>
              <a:rPr lang="ru-RU" sz="1200" dirty="0">
                <a:solidFill>
                  <a:srgbClr val="000000"/>
                </a:solidFill>
              </a:rPr>
              <a:t>К периоду Смутного времени Троице-Сергиев монастырь уже был влиятельным религиозным центром, обладателем крупной сокровищницы и военной крепостью. Монастырь окружали 12 башен, соединённых крепостной стеной протяженностью 1250 метров, высотой от 8 до 14 метров, толщиной 1 метр. На стенах и башнях размещалось 110 пушек, имелись многочисленные метательные устройства, котлы для варки кипятка и смолы, приспособления для их опрокидывания на неприятеля.</a:t>
            </a:r>
          </a:p>
          <a:p>
            <a:pPr algn="just" defTabSz="914400">
              <a:spcAft>
                <a:spcPts val="600"/>
              </a:spcAft>
            </a:pPr>
            <a:r>
              <a:rPr lang="ru-RU" sz="1200" dirty="0">
                <a:solidFill>
                  <a:srgbClr val="000000"/>
                </a:solidFill>
              </a:rPr>
              <a:t> </a:t>
            </a:r>
          </a:p>
          <a:p>
            <a:pPr algn="just" defTabSz="914400">
              <a:spcAft>
                <a:spcPts val="600"/>
              </a:spcAft>
            </a:pPr>
            <a:r>
              <a:rPr lang="ru-RU" sz="1200" dirty="0">
                <a:solidFill>
                  <a:srgbClr val="000000"/>
                </a:solidFill>
              </a:rPr>
              <a:t>События Смутного времени возвысили историческое значение Троице-Сергиева монастыря. В это трудное для русского народа время обитель Преподобного Сергия явилась оплотом его гражданской и религиозной свободы. С момента появления Лжедмитрия II </a:t>
            </a:r>
            <a:r>
              <a:rPr lang="ru-RU" sz="1200" dirty="0" err="1">
                <a:solidFill>
                  <a:srgbClr val="000000"/>
                </a:solidFill>
              </a:rPr>
              <a:t>троицкие</a:t>
            </a:r>
            <a:r>
              <a:rPr lang="ru-RU" sz="1200" dirty="0">
                <a:solidFill>
                  <a:srgbClr val="000000"/>
                </a:solidFill>
              </a:rPr>
              <a:t> монахи стояли на стороне законной власти и призывали народ твердо противостоять врагам. Поэтому польский воевода Ян </a:t>
            </a:r>
            <a:r>
              <a:rPr lang="ru-RU" sz="1200" dirty="0" err="1">
                <a:solidFill>
                  <a:srgbClr val="000000"/>
                </a:solidFill>
              </a:rPr>
              <a:t>Сапега</a:t>
            </a:r>
            <a:r>
              <a:rPr lang="ru-RU" sz="1200" dirty="0">
                <a:solidFill>
                  <a:srgbClr val="000000"/>
                </a:solidFill>
              </a:rPr>
              <a:t> убеждал самозванца захватить Троицкий монастырь. Надеясь на легкий успех, польские паны </a:t>
            </a:r>
            <a:r>
              <a:rPr lang="ru-RU" sz="1200" dirty="0" err="1">
                <a:solidFill>
                  <a:srgbClr val="000000"/>
                </a:solidFill>
              </a:rPr>
              <a:t>Сапега</a:t>
            </a:r>
            <a:r>
              <a:rPr lang="ru-RU" sz="1200" dirty="0">
                <a:solidFill>
                  <a:srgbClr val="000000"/>
                </a:solidFill>
              </a:rPr>
              <a:t> и Лисовский решили напасть на Троицкий монастырь. 23 сентября 1608 года поляки появились у стен монастыря. На предложение сдать монастырь, поляки получили жесткий отказ.</a:t>
            </a:r>
          </a:p>
        </p:txBody>
      </p:sp>
    </p:spTree>
    <p:extLst>
      <p:ext uri="{BB962C8B-B14F-4D97-AF65-F5344CB8AC3E}">
        <p14:creationId xmlns:p14="http://schemas.microsoft.com/office/powerpoint/2010/main" val="4064175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22901FED-4FC9-4ED5-8123-C98BCD1616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0BC0E90-1F3E-4F29-904C-2E540E3D49EF}"/>
              </a:ext>
            </a:extLst>
          </p:cNvPr>
          <p:cNvSpPr txBox="1"/>
          <p:nvPr/>
        </p:nvSpPr>
        <p:spPr>
          <a:xfrm>
            <a:off x="7881823" y="231872"/>
            <a:ext cx="3795578" cy="6323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b="1" dirty="0"/>
              <a:t>Осада (осень 1608 года)</a:t>
            </a: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8AD23D-1895-4FAA-9F80-9E45774B0FAB}"/>
              </a:ext>
            </a:extLst>
          </p:cNvPr>
          <p:cNvSpPr txBox="1"/>
          <p:nvPr/>
        </p:nvSpPr>
        <p:spPr>
          <a:xfrm>
            <a:off x="705004" y="4798423"/>
            <a:ext cx="5073289" cy="1522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just"/>
            <a:r>
              <a:rPr lang="ru-RU" sz="1200" dirty="0"/>
              <a:t>30 сентября поляки предприняли первый приступ, который был легко отбит. После такой неудачи они начали артиллерийский обстрел монастыря из шестидесяти трех орудий, продолжавшийся шесть недель. В ночь на 14 октября </a:t>
            </a:r>
            <a:r>
              <a:rPr lang="ru-RU" sz="1200" dirty="0" err="1"/>
              <a:t>Сапега</a:t>
            </a:r>
            <a:r>
              <a:rPr lang="ru-RU" sz="1200" dirty="0"/>
              <a:t>, раздраженный удачными вылазками осажденных, снова повел свое войско на штурм монастыря. Но защитники искусной стрельбой из пушек даже близко не подпустили врагов к стенам обители.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4E8CBB6B-6834-456C-A4B6-B85730CCAF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4011146"/>
              </p:ext>
            </p:extLst>
          </p:nvPr>
        </p:nvGraphicFramePr>
        <p:xfrm>
          <a:off x="7881823" y="1096094"/>
          <a:ext cx="3795578" cy="3535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7789">
                  <a:extLst>
                    <a:ext uri="{9D8B030D-6E8A-4147-A177-3AD203B41FA5}">
                      <a16:colId xmlns:a16="http://schemas.microsoft.com/office/drawing/2014/main" val="1649514768"/>
                    </a:ext>
                  </a:extLst>
                </a:gridCol>
                <a:gridCol w="1897789">
                  <a:extLst>
                    <a:ext uri="{9D8B030D-6E8A-4147-A177-3AD203B41FA5}">
                      <a16:colId xmlns:a16="http://schemas.microsoft.com/office/drawing/2014/main" val="972675940"/>
                    </a:ext>
                  </a:extLst>
                </a:gridCol>
              </a:tblGrid>
              <a:tr h="444879">
                <a:tc>
                  <a:txBody>
                    <a:bodyPr/>
                    <a:lstStyle/>
                    <a:p>
                      <a:r>
                        <a:rPr lang="ru-RU" sz="1400" dirty="0"/>
                        <a:t>Лжедмитрий </a:t>
                      </a:r>
                      <a:r>
                        <a:rPr lang="en-US" sz="1400" dirty="0"/>
                        <a:t>II</a:t>
                      </a:r>
                      <a:r>
                        <a:rPr lang="ru-RU" sz="1400" dirty="0"/>
                        <a:t> и польские интервенты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Русские защитники монастыря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8749654"/>
                  </a:ext>
                </a:extLst>
              </a:tr>
              <a:tr h="261694">
                <a:tc>
                  <a:txBody>
                    <a:bodyPr/>
                    <a:lstStyle/>
                    <a:p>
                      <a:r>
                        <a:rPr lang="ru-RU" sz="1400" b="1" dirty="0"/>
                        <a:t>Командующие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8190459"/>
                  </a:ext>
                </a:extLst>
              </a:tr>
              <a:tr h="549557">
                <a:tc>
                  <a:txBody>
                    <a:bodyPr/>
                    <a:lstStyle/>
                    <a:p>
                      <a:r>
                        <a:rPr lang="ru-RU" sz="1200" dirty="0"/>
                        <a:t>Ян Пётр </a:t>
                      </a:r>
                      <a:r>
                        <a:rPr lang="ru-RU" sz="1200" dirty="0" err="1"/>
                        <a:t>Сапега</a:t>
                      </a:r>
                      <a:endParaRPr lang="ru-RU" sz="1200" dirty="0"/>
                    </a:p>
                    <a:p>
                      <a:r>
                        <a:rPr lang="ru-RU" sz="1200" dirty="0"/>
                        <a:t>Александр Лисовский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Григорий Долгоруков</a:t>
                      </a:r>
                    </a:p>
                    <a:p>
                      <a:r>
                        <a:rPr lang="ru-RU" sz="1200" dirty="0"/>
                        <a:t>Алексей Голохвастов</a:t>
                      </a:r>
                    </a:p>
                    <a:p>
                      <a:r>
                        <a:rPr lang="ru-RU" sz="1200" dirty="0"/>
                        <a:t>архимандрит </a:t>
                      </a:r>
                      <a:r>
                        <a:rPr lang="ru-RU" sz="1200" dirty="0" err="1"/>
                        <a:t>Иоасаф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4380208"/>
                  </a:ext>
                </a:extLst>
              </a:tr>
              <a:tr h="261694">
                <a:tc>
                  <a:txBody>
                    <a:bodyPr/>
                    <a:lstStyle/>
                    <a:p>
                      <a:r>
                        <a:rPr lang="ru-RU" sz="1400" b="1" dirty="0"/>
                        <a:t>Силы сторон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5647243"/>
                  </a:ext>
                </a:extLst>
              </a:tr>
              <a:tr h="549557">
                <a:tc>
                  <a:txBody>
                    <a:bodyPr/>
                    <a:lstStyle/>
                    <a:p>
                      <a:r>
                        <a:rPr lang="ru-RU" sz="1200" dirty="0"/>
                        <a:t>4500 человек – польско-литовские полки;</a:t>
                      </a:r>
                    </a:p>
                    <a:p>
                      <a:r>
                        <a:rPr lang="ru-RU" sz="1200" dirty="0"/>
                        <a:t>Около 6000 человек – </a:t>
                      </a:r>
                      <a:r>
                        <a:rPr lang="ru-RU" sz="1200" dirty="0" err="1"/>
                        <a:t>тушинцы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2300 ратников</a:t>
                      </a:r>
                    </a:p>
                    <a:p>
                      <a:r>
                        <a:rPr lang="ru-RU" sz="1200" dirty="0"/>
                        <a:t>1000 крестьян, монахов, служителей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9247715"/>
                  </a:ext>
                </a:extLst>
              </a:tr>
              <a:tr h="261694">
                <a:tc>
                  <a:txBody>
                    <a:bodyPr/>
                    <a:lstStyle/>
                    <a:p>
                      <a:r>
                        <a:rPr lang="ru-RU" sz="1400" b="1" dirty="0"/>
                        <a:t>Потери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6770715"/>
                  </a:ext>
                </a:extLst>
              </a:tr>
              <a:tr h="549557">
                <a:tc>
                  <a:txBody>
                    <a:bodyPr/>
                    <a:lstStyle/>
                    <a:p>
                      <a:r>
                        <a:rPr lang="ru-RU" sz="1200" dirty="0"/>
                        <a:t>2-6 тысяч человек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797 монахов</a:t>
                      </a:r>
                    </a:p>
                    <a:p>
                      <a:r>
                        <a:rPr lang="ru-RU" sz="1200" dirty="0"/>
                        <a:t>Более 2000 стрельцов и монастырских слуг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9773259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656CFE91-393C-443A-8529-E29D8468C44E}"/>
              </a:ext>
            </a:extLst>
          </p:cNvPr>
          <p:cNvSpPr txBox="1"/>
          <p:nvPr/>
        </p:nvSpPr>
        <p:spPr>
          <a:xfrm>
            <a:off x="6096000" y="4798423"/>
            <a:ext cx="5591059" cy="17155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just"/>
            <a:r>
              <a:rPr lang="ru-RU" sz="1200" dirty="0"/>
              <a:t>В конце октября после допроса пленного польского ротмистра </a:t>
            </a:r>
            <a:r>
              <a:rPr lang="ru-RU" sz="1200" dirty="0" err="1"/>
              <a:t>Брушевского</a:t>
            </a:r>
            <a:r>
              <a:rPr lang="ru-RU" sz="1200" dirty="0"/>
              <a:t> стало известно, что поляки ведут подкоп под стены. Страшная весть не поколебала мужества защитников обители. Они стали принимать все возможные меры, чтобы предотвратить взрыв и разрушение стен. Вскоре удалось установить место подкопа, направленного к Пятницкой башне. 9 ноября подкоп был взорван. Во время этой вылазки крестьяне Шилов и Слота из монастырского села Клементьева совершили подвиг самопожертвования, вошедший в историю: ликвидировав подкоп, сами они погибли во время взрыва. </a:t>
            </a:r>
          </a:p>
        </p:txBody>
      </p:sp>
      <p:pic>
        <p:nvPicPr>
          <p:cNvPr id="13" name="Рисунок 12" descr="Изображение выглядит как здание, внешний, старый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id="{B7795527-28DB-4A82-88C4-CE219D00845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004" y="463770"/>
            <a:ext cx="6753220" cy="4168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046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37">
            <a:extLst>
              <a:ext uri="{FF2B5EF4-FFF2-40B4-BE49-F238E27FC236}">
                <a16:creationId xmlns:a16="http://schemas.microsoft.com/office/drawing/2014/main" id="{DE09615D-24FD-4086-87D4-3BC6FF4383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48309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2CD1987F-8813-4F4A-BE57-BB00FB4F08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0BC0E90-1F3E-4F29-904C-2E540E3D49EF}"/>
              </a:ext>
            </a:extLst>
          </p:cNvPr>
          <p:cNvSpPr txBox="1"/>
          <p:nvPr/>
        </p:nvSpPr>
        <p:spPr>
          <a:xfrm>
            <a:off x="6734684" y="388610"/>
            <a:ext cx="4967958" cy="14540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sz="3600" b="1" kern="1200" dirty="0">
                <a:solidFill>
                  <a:srgbClr val="000000"/>
                </a:solidFill>
                <a:ea typeface="+mj-ea"/>
                <a:cs typeface="+mj-cs"/>
              </a:rPr>
              <a:t>Осада</a:t>
            </a:r>
            <a:r>
              <a:rPr lang="en-US" sz="3600" b="1" kern="1200" dirty="0">
                <a:solidFill>
                  <a:srgbClr val="000000"/>
                </a:solidFill>
                <a:ea typeface="+mj-ea"/>
                <a:cs typeface="+mj-cs"/>
              </a:rPr>
              <a:t> </a:t>
            </a:r>
            <a:endParaRPr lang="ru-RU" sz="3600" b="1" kern="1200" dirty="0">
              <a:solidFill>
                <a:srgbClr val="000000"/>
              </a:solidFill>
              <a:ea typeface="+mj-ea"/>
              <a:cs typeface="+mj-cs"/>
            </a:endParaRP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kern="1200" dirty="0">
                <a:solidFill>
                  <a:srgbClr val="000000"/>
                </a:solidFill>
                <a:ea typeface="+mj-ea"/>
                <a:cs typeface="+mj-cs"/>
              </a:rPr>
              <a:t>(</a:t>
            </a:r>
            <a:r>
              <a:rPr lang="en-US" sz="3600" b="1" kern="1200" dirty="0" err="1">
                <a:solidFill>
                  <a:srgbClr val="000000"/>
                </a:solidFill>
                <a:ea typeface="+mj-ea"/>
                <a:cs typeface="+mj-cs"/>
              </a:rPr>
              <a:t>зима</a:t>
            </a:r>
            <a:r>
              <a:rPr lang="en-US" sz="3600" b="1" kern="1200" dirty="0">
                <a:solidFill>
                  <a:srgbClr val="000000"/>
                </a:solidFill>
                <a:ea typeface="+mj-ea"/>
                <a:cs typeface="+mj-cs"/>
              </a:rPr>
              <a:t> 1608-1609 </a:t>
            </a:r>
            <a:r>
              <a:rPr lang="en-US" sz="3600" b="1" kern="1200" dirty="0" err="1">
                <a:solidFill>
                  <a:srgbClr val="000000"/>
                </a:solidFill>
                <a:ea typeface="+mj-ea"/>
                <a:cs typeface="+mj-cs"/>
              </a:rPr>
              <a:t>года</a:t>
            </a:r>
            <a:r>
              <a:rPr lang="en-US" sz="3600" b="1" kern="1200" dirty="0">
                <a:solidFill>
                  <a:srgbClr val="000000"/>
                </a:solidFill>
                <a:ea typeface="+mj-ea"/>
                <a:cs typeface="+mj-cs"/>
              </a:rPr>
              <a:t>)</a:t>
            </a:r>
            <a:endParaRPr lang="en-US" sz="3600" kern="1200" dirty="0">
              <a:solidFill>
                <a:srgbClr val="000000"/>
              </a:solidFill>
              <a:ea typeface="+mj-ea"/>
              <a:cs typeface="+mj-cs"/>
            </a:endParaRPr>
          </a:p>
        </p:txBody>
      </p:sp>
      <p:sp>
        <p:nvSpPr>
          <p:cNvPr id="42" name="Freeform 67">
            <a:extLst>
              <a:ext uri="{FF2B5EF4-FFF2-40B4-BE49-F238E27FC236}">
                <a16:creationId xmlns:a16="http://schemas.microsoft.com/office/drawing/2014/main" id="{68C00EAE-4816-44D0-8DA9-3F070179BA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153036"/>
            <a:ext cx="3242130" cy="2704964"/>
          </a:xfrm>
          <a:custGeom>
            <a:avLst/>
            <a:gdLst>
              <a:gd name="connsiteX0" fmla="*/ 1465277 w 3242130"/>
              <a:gd name="connsiteY0" fmla="*/ 0 h 2704964"/>
              <a:gd name="connsiteX1" fmla="*/ 3242130 w 3242130"/>
              <a:gd name="connsiteY1" fmla="*/ 1776853 h 2704964"/>
              <a:gd name="connsiteX2" fmla="*/ 3027674 w 3242130"/>
              <a:gd name="connsiteY2" fmla="*/ 2623807 h 2704964"/>
              <a:gd name="connsiteX3" fmla="*/ 2978369 w 3242130"/>
              <a:gd name="connsiteY3" fmla="*/ 2704964 h 2704964"/>
              <a:gd name="connsiteX4" fmla="*/ 0 w 3242130"/>
              <a:gd name="connsiteY4" fmla="*/ 2704964 h 2704964"/>
              <a:gd name="connsiteX5" fmla="*/ 0 w 3242130"/>
              <a:gd name="connsiteY5" fmla="*/ 772542 h 2704964"/>
              <a:gd name="connsiteX6" fmla="*/ 94171 w 3242130"/>
              <a:gd name="connsiteY6" fmla="*/ 646610 h 2704964"/>
              <a:gd name="connsiteX7" fmla="*/ 1465277 w 3242130"/>
              <a:gd name="connsiteY7" fmla="*/ 0 h 2704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42130" h="2704964">
                <a:moveTo>
                  <a:pt x="1465277" y="0"/>
                </a:moveTo>
                <a:cubicBezTo>
                  <a:pt x="2446606" y="0"/>
                  <a:pt x="3242130" y="795524"/>
                  <a:pt x="3242130" y="1776853"/>
                </a:cubicBezTo>
                <a:cubicBezTo>
                  <a:pt x="3242130" y="2083519"/>
                  <a:pt x="3164442" y="2372039"/>
                  <a:pt x="3027674" y="2623807"/>
                </a:cubicBezTo>
                <a:lnTo>
                  <a:pt x="2978369" y="2704964"/>
                </a:lnTo>
                <a:lnTo>
                  <a:pt x="0" y="2704964"/>
                </a:lnTo>
                <a:lnTo>
                  <a:pt x="0" y="772542"/>
                </a:lnTo>
                <a:lnTo>
                  <a:pt x="94171" y="646610"/>
                </a:lnTo>
                <a:cubicBezTo>
                  <a:pt x="420072" y="251709"/>
                  <a:pt x="913280" y="0"/>
                  <a:pt x="1465277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D5391212-5277-4C05-9E96-E724C9611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75971" y="2816635"/>
            <a:ext cx="2865340" cy="2865340"/>
          </a:xfrm>
          <a:prstGeom prst="ellipse">
            <a:avLst/>
          </a:pr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65">
            <a:extLst>
              <a:ext uri="{FF2B5EF4-FFF2-40B4-BE49-F238E27FC236}">
                <a16:creationId xmlns:a16="http://schemas.microsoft.com/office/drawing/2014/main" id="{0B331F10-0144-4133-AB48-EDEFB35465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090921" cy="3465906"/>
          </a:xfrm>
          <a:custGeom>
            <a:avLst/>
            <a:gdLst>
              <a:gd name="connsiteX0" fmla="*/ 0 w 4090921"/>
              <a:gd name="connsiteY0" fmla="*/ 0 h 3465906"/>
              <a:gd name="connsiteX1" fmla="*/ 3746474 w 4090921"/>
              <a:gd name="connsiteY1" fmla="*/ 0 h 3465906"/>
              <a:gd name="connsiteX2" fmla="*/ 3817144 w 4090921"/>
              <a:gd name="connsiteY2" fmla="*/ 116327 h 3465906"/>
              <a:gd name="connsiteX3" fmla="*/ 4090921 w 4090921"/>
              <a:gd name="connsiteY3" fmla="*/ 1197557 h 3465906"/>
              <a:gd name="connsiteX4" fmla="*/ 1822572 w 4090921"/>
              <a:gd name="connsiteY4" fmla="*/ 3465906 h 3465906"/>
              <a:gd name="connsiteX5" fmla="*/ 72204 w 4090921"/>
              <a:gd name="connsiteY5" fmla="*/ 2640438 h 3465906"/>
              <a:gd name="connsiteX6" fmla="*/ 0 w 4090921"/>
              <a:gd name="connsiteY6" fmla="*/ 2543882 h 3465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90921" h="3465906">
                <a:moveTo>
                  <a:pt x="0" y="0"/>
                </a:moveTo>
                <a:lnTo>
                  <a:pt x="3746474" y="0"/>
                </a:lnTo>
                <a:lnTo>
                  <a:pt x="3817144" y="116327"/>
                </a:lnTo>
                <a:cubicBezTo>
                  <a:pt x="3991744" y="437737"/>
                  <a:pt x="4090921" y="806065"/>
                  <a:pt x="4090921" y="1197557"/>
                </a:cubicBezTo>
                <a:cubicBezTo>
                  <a:pt x="4090921" y="2450332"/>
                  <a:pt x="3075348" y="3465906"/>
                  <a:pt x="1822572" y="3465906"/>
                </a:cubicBezTo>
                <a:cubicBezTo>
                  <a:pt x="1117886" y="3465906"/>
                  <a:pt x="488252" y="3144572"/>
                  <a:pt x="72204" y="2640438"/>
                </a:cubicBezTo>
                <a:lnTo>
                  <a:pt x="0" y="2543882"/>
                </a:ln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Рисунок 7" descr="Изображение выглядит как здание, внутренний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9F3704B5-6753-4189-9485-4606FF4DD55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4310923"/>
            <a:ext cx="3083422" cy="2547077"/>
          </a:xfrm>
          <a:custGeom>
            <a:avLst/>
            <a:gdLst>
              <a:gd name="connsiteX0" fmla="*/ 1464476 w 3083442"/>
              <a:gd name="connsiteY0" fmla="*/ 0 h 2547077"/>
              <a:gd name="connsiteX1" fmla="*/ 3083442 w 3083442"/>
              <a:gd name="connsiteY1" fmla="*/ 1618966 h 2547077"/>
              <a:gd name="connsiteX2" fmla="*/ 2806948 w 3083442"/>
              <a:gd name="connsiteY2" fmla="*/ 2524145 h 2547077"/>
              <a:gd name="connsiteX3" fmla="*/ 2789800 w 3083442"/>
              <a:gd name="connsiteY3" fmla="*/ 2547077 h 2547077"/>
              <a:gd name="connsiteX4" fmla="*/ 139152 w 3083442"/>
              <a:gd name="connsiteY4" fmla="*/ 2547077 h 2547077"/>
              <a:gd name="connsiteX5" fmla="*/ 122004 w 3083442"/>
              <a:gd name="connsiteY5" fmla="*/ 2524145 h 2547077"/>
              <a:gd name="connsiteX6" fmla="*/ 40911 w 3083442"/>
              <a:gd name="connsiteY6" fmla="*/ 2390661 h 2547077"/>
              <a:gd name="connsiteX7" fmla="*/ 0 w 3083442"/>
              <a:gd name="connsiteY7" fmla="*/ 2305737 h 2547077"/>
              <a:gd name="connsiteX8" fmla="*/ 0 w 3083442"/>
              <a:gd name="connsiteY8" fmla="*/ 932195 h 2547077"/>
              <a:gd name="connsiteX9" fmla="*/ 40911 w 3083442"/>
              <a:gd name="connsiteY9" fmla="*/ 847271 h 2547077"/>
              <a:gd name="connsiteX10" fmla="*/ 1464476 w 3083442"/>
              <a:gd name="connsiteY10" fmla="*/ 0 h 2547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83442" h="2547077">
                <a:moveTo>
                  <a:pt x="1464476" y="0"/>
                </a:moveTo>
                <a:cubicBezTo>
                  <a:pt x="2358607" y="0"/>
                  <a:pt x="3083442" y="724836"/>
                  <a:pt x="3083442" y="1618966"/>
                </a:cubicBezTo>
                <a:cubicBezTo>
                  <a:pt x="3083442" y="1954265"/>
                  <a:pt x="2981512" y="2265757"/>
                  <a:pt x="2806948" y="2524145"/>
                </a:cubicBezTo>
                <a:lnTo>
                  <a:pt x="2789800" y="2547077"/>
                </a:lnTo>
                <a:lnTo>
                  <a:pt x="139152" y="2547077"/>
                </a:lnTo>
                <a:lnTo>
                  <a:pt x="122004" y="2524145"/>
                </a:lnTo>
                <a:cubicBezTo>
                  <a:pt x="92910" y="2481081"/>
                  <a:pt x="65834" y="2436541"/>
                  <a:pt x="40911" y="2390661"/>
                </a:cubicBezTo>
                <a:lnTo>
                  <a:pt x="0" y="2305737"/>
                </a:lnTo>
                <a:lnTo>
                  <a:pt x="0" y="932195"/>
                </a:lnTo>
                <a:lnTo>
                  <a:pt x="40911" y="847271"/>
                </a:lnTo>
                <a:cubicBezTo>
                  <a:pt x="315065" y="342598"/>
                  <a:pt x="849762" y="0"/>
                  <a:pt x="1464476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5" name="Рисунок 4" descr="Изображение выглядит как земля, внешний, здание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id="{29BBBBC2-119A-4A23-9C23-0C84B550EA7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"/>
          <a:stretch/>
        </p:blipFill>
        <p:spPr>
          <a:xfrm>
            <a:off x="3532736" y="2984162"/>
            <a:ext cx="2555402" cy="2555402"/>
          </a:xfrm>
          <a:custGeom>
            <a:avLst/>
            <a:gdLst>
              <a:gd name="connsiteX0" fmla="*/ 3028805 w 6057610"/>
              <a:gd name="connsiteY0" fmla="*/ 0 h 6057610"/>
              <a:gd name="connsiteX1" fmla="*/ 6057610 w 6057610"/>
              <a:gd name="connsiteY1" fmla="*/ 3028805 h 6057610"/>
              <a:gd name="connsiteX2" fmla="*/ 3028805 w 6057610"/>
              <a:gd name="connsiteY2" fmla="*/ 6057610 h 6057610"/>
              <a:gd name="connsiteX3" fmla="*/ 0 w 6057610"/>
              <a:gd name="connsiteY3" fmla="*/ 3028805 h 6057610"/>
              <a:gd name="connsiteX4" fmla="*/ 3028805 w 6057610"/>
              <a:gd name="connsiteY4" fmla="*/ 0 h 6057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11" name="Рисунок 10" descr="Изображение выглядит как фотография, старый, человек, военная форм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C8572E0D-4A27-4D6B-9DFE-09CCC9DC996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-1"/>
            <a:ext cx="3943111" cy="3318096"/>
          </a:xfrm>
          <a:custGeom>
            <a:avLst/>
            <a:gdLst>
              <a:gd name="connsiteX0" fmla="*/ 73119 w 3943111"/>
              <a:gd name="connsiteY0" fmla="*/ 0 h 3318096"/>
              <a:gd name="connsiteX1" fmla="*/ 3572026 w 3943111"/>
              <a:gd name="connsiteY1" fmla="*/ 0 h 3318096"/>
              <a:gd name="connsiteX2" fmla="*/ 3580957 w 3943111"/>
              <a:gd name="connsiteY2" fmla="*/ 11944 h 3318096"/>
              <a:gd name="connsiteX3" fmla="*/ 3943111 w 3943111"/>
              <a:gd name="connsiteY3" fmla="*/ 1197557 h 3318096"/>
              <a:gd name="connsiteX4" fmla="*/ 1822572 w 3943111"/>
              <a:gd name="connsiteY4" fmla="*/ 3318096 h 3318096"/>
              <a:gd name="connsiteX5" fmla="*/ 64188 w 3943111"/>
              <a:gd name="connsiteY5" fmla="*/ 2383171 h 3318096"/>
              <a:gd name="connsiteX6" fmla="*/ 0 w 3943111"/>
              <a:gd name="connsiteY6" fmla="*/ 2277515 h 3318096"/>
              <a:gd name="connsiteX7" fmla="*/ 0 w 3943111"/>
              <a:gd name="connsiteY7" fmla="*/ 117600 h 3318096"/>
              <a:gd name="connsiteX8" fmla="*/ 64188 w 3943111"/>
              <a:gd name="connsiteY8" fmla="*/ 11944 h 3318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43111" h="3318096">
                <a:moveTo>
                  <a:pt x="73119" y="0"/>
                </a:moveTo>
                <a:lnTo>
                  <a:pt x="3572026" y="0"/>
                </a:lnTo>
                <a:lnTo>
                  <a:pt x="3580957" y="11944"/>
                </a:lnTo>
                <a:cubicBezTo>
                  <a:pt x="3809602" y="350384"/>
                  <a:pt x="3943111" y="758379"/>
                  <a:pt x="3943111" y="1197557"/>
                </a:cubicBezTo>
                <a:cubicBezTo>
                  <a:pt x="3943111" y="2368699"/>
                  <a:pt x="2993714" y="3318096"/>
                  <a:pt x="1822572" y="3318096"/>
                </a:cubicBezTo>
                <a:cubicBezTo>
                  <a:pt x="1090609" y="3318096"/>
                  <a:pt x="445264" y="2947238"/>
                  <a:pt x="64188" y="2383171"/>
                </a:cubicBezTo>
                <a:lnTo>
                  <a:pt x="0" y="2277515"/>
                </a:lnTo>
                <a:lnTo>
                  <a:pt x="0" y="117600"/>
                </a:lnTo>
                <a:lnTo>
                  <a:pt x="64188" y="11944"/>
                </a:lnTo>
                <a:close/>
              </a:path>
            </a:pathLst>
          </a:custGeom>
          <a:effectLst>
            <a:softEdge rad="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D8AD23D-1895-4FAA-9F80-9E45774B0FAB}"/>
              </a:ext>
            </a:extLst>
          </p:cNvPr>
          <p:cNvSpPr txBox="1"/>
          <p:nvPr/>
        </p:nvSpPr>
        <p:spPr>
          <a:xfrm>
            <a:off x="6734684" y="1842662"/>
            <a:ext cx="4333468" cy="45581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just" defTabSz="914400">
              <a:lnSpc>
                <a:spcPct val="110000"/>
              </a:lnSpc>
              <a:spcAft>
                <a:spcPts val="600"/>
              </a:spcAft>
            </a:pPr>
            <a:r>
              <a:rPr lang="ru-RU" sz="1200" dirty="0">
                <a:solidFill>
                  <a:srgbClr val="000000"/>
                </a:solidFill>
              </a:rPr>
              <a:t>Не сумев овладеть крепостью, поляки ушли на зиму в свои лагеря. Тем временем в стенах монастыря собралось множество жителей окрестных сел и деревень, искавших здесь защиты от </a:t>
            </a:r>
            <a:r>
              <a:rPr lang="ru-RU" sz="1200" dirty="0" err="1">
                <a:solidFill>
                  <a:srgbClr val="000000"/>
                </a:solidFill>
              </a:rPr>
              <a:t>тушинцев</a:t>
            </a:r>
            <a:r>
              <a:rPr lang="ru-RU" sz="1200" dirty="0">
                <a:solidFill>
                  <a:srgbClr val="000000"/>
                </a:solidFill>
              </a:rPr>
              <a:t>. В начале зимы от тесноты и недостатка чистой воды и продуктов началась эпидемия цинги. Болезнь ежедневно уносила десятки жизней. Монахи не успевали копать могилы, и часто в общей могиле погребали по тридцать-сорок человек. </a:t>
            </a:r>
          </a:p>
          <a:p>
            <a:pPr algn="just" defTabSz="914400">
              <a:lnSpc>
                <a:spcPct val="110000"/>
              </a:lnSpc>
              <a:spcAft>
                <a:spcPts val="600"/>
              </a:spcAft>
            </a:pPr>
            <a:r>
              <a:rPr lang="ru-RU" sz="1200" dirty="0">
                <a:solidFill>
                  <a:srgbClr val="000000"/>
                </a:solidFill>
              </a:rPr>
              <a:t> </a:t>
            </a:r>
          </a:p>
          <a:p>
            <a:pPr algn="just" defTabSz="914400">
              <a:lnSpc>
                <a:spcPct val="110000"/>
              </a:lnSpc>
              <a:spcAft>
                <a:spcPts val="600"/>
              </a:spcAft>
            </a:pPr>
            <a:r>
              <a:rPr lang="ru-RU" sz="1200" dirty="0">
                <a:solidFill>
                  <a:srgbClr val="000000"/>
                </a:solidFill>
              </a:rPr>
              <a:t>Для защиты монастыря осталось очень малое войско. Воевода Долгорукий и архимандрит </a:t>
            </a:r>
            <a:r>
              <a:rPr lang="ru-RU" sz="1200" dirty="0" err="1">
                <a:solidFill>
                  <a:srgbClr val="000000"/>
                </a:solidFill>
              </a:rPr>
              <a:t>Иоасаф</a:t>
            </a:r>
            <a:r>
              <a:rPr lang="ru-RU" sz="1200" dirty="0">
                <a:solidFill>
                  <a:srgbClr val="000000"/>
                </a:solidFill>
              </a:rPr>
              <a:t> через находившегося в Москве </a:t>
            </a:r>
            <a:r>
              <a:rPr lang="ru-RU" sz="1200" dirty="0" err="1">
                <a:solidFill>
                  <a:srgbClr val="000000"/>
                </a:solidFill>
              </a:rPr>
              <a:t>троицкого</a:t>
            </a:r>
            <a:r>
              <a:rPr lang="ru-RU" sz="1200" dirty="0">
                <a:solidFill>
                  <a:srgbClr val="000000"/>
                </a:solidFill>
              </a:rPr>
              <a:t> келаря Авраамия Палицына обратились к царю Василию Шуйскому с просьбой о помощи. Но окруженная врагами Москва в то время сама испытывала большие трудности. Царь смог выделить только шестьдесят человек под командой Сухого-Осташкова и дать им двадцать пудов пороха. Келарь Авраамий присоединил к отряду двадцать монастырских слуг, находившихся на Троицком подворье. Этот небольшой отряд, пробившийся к осажденным в феврале 1609 года, явился для них существенной поддержкой. </a:t>
            </a:r>
          </a:p>
        </p:txBody>
      </p:sp>
    </p:spTree>
    <p:extLst>
      <p:ext uri="{BB962C8B-B14F-4D97-AF65-F5344CB8AC3E}">
        <p14:creationId xmlns:p14="http://schemas.microsoft.com/office/powerpoint/2010/main" val="32390808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Изображение выглядит как стена, земля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id="{212CF5A2-9E27-4264-8676-0D562A3E7A6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06581" y="2247531"/>
            <a:ext cx="5485419" cy="4610469"/>
          </a:xfrm>
          <a:custGeom>
            <a:avLst/>
            <a:gdLst>
              <a:gd name="connsiteX0" fmla="*/ 3140343 w 5485419"/>
              <a:gd name="connsiteY0" fmla="*/ 0 h 4610469"/>
              <a:gd name="connsiteX1" fmla="*/ 5360901 w 5485419"/>
              <a:gd name="connsiteY1" fmla="*/ 919786 h 4610469"/>
              <a:gd name="connsiteX2" fmla="*/ 5485419 w 5485419"/>
              <a:gd name="connsiteY2" fmla="*/ 1056789 h 4610469"/>
              <a:gd name="connsiteX3" fmla="*/ 5485419 w 5485419"/>
              <a:gd name="connsiteY3" fmla="*/ 4610469 h 4610469"/>
              <a:gd name="connsiteX4" fmla="*/ 366137 w 5485419"/>
              <a:gd name="connsiteY4" fmla="*/ 4610469 h 4610469"/>
              <a:gd name="connsiteX5" fmla="*/ 246784 w 5485419"/>
              <a:gd name="connsiteY5" fmla="*/ 4362707 h 4610469"/>
              <a:gd name="connsiteX6" fmla="*/ 0 w 5485419"/>
              <a:gd name="connsiteY6" fmla="*/ 3140344 h 4610469"/>
              <a:gd name="connsiteX7" fmla="*/ 3140343 w 5485419"/>
              <a:gd name="connsiteY7" fmla="*/ 0 h 4610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85419" h="4610469">
                <a:moveTo>
                  <a:pt x="3140343" y="0"/>
                </a:moveTo>
                <a:cubicBezTo>
                  <a:pt x="4007525" y="0"/>
                  <a:pt x="4792611" y="351495"/>
                  <a:pt x="5360901" y="919786"/>
                </a:cubicBezTo>
                <a:lnTo>
                  <a:pt x="5485419" y="1056789"/>
                </a:lnTo>
                <a:lnTo>
                  <a:pt x="5485419" y="4610469"/>
                </a:lnTo>
                <a:lnTo>
                  <a:pt x="366137" y="4610469"/>
                </a:lnTo>
                <a:lnTo>
                  <a:pt x="246784" y="4362707"/>
                </a:lnTo>
                <a:cubicBezTo>
                  <a:pt x="87874" y="3987002"/>
                  <a:pt x="0" y="3573935"/>
                  <a:pt x="0" y="3140344"/>
                </a:cubicBezTo>
                <a:cubicBezTo>
                  <a:pt x="0" y="1405980"/>
                  <a:pt x="1405980" y="0"/>
                  <a:pt x="3140343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3" name="Рисунок 2" descr="Изображение выглядит как здание, земля, стена, внешний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id="{9D89E439-8465-49CF-8E69-C1DE4CD562C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 b="-1"/>
          <a:stretch/>
        </p:blipFill>
        <p:spPr>
          <a:xfrm>
            <a:off x="6219440" y="1"/>
            <a:ext cx="4548867" cy="2614366"/>
          </a:xfrm>
          <a:custGeom>
            <a:avLst/>
            <a:gdLst>
              <a:gd name="connsiteX0" fmla="*/ 28132 w 4548867"/>
              <a:gd name="connsiteY0" fmla="*/ 0 h 2614366"/>
              <a:gd name="connsiteX1" fmla="*/ 4520736 w 4548867"/>
              <a:gd name="connsiteY1" fmla="*/ 0 h 2614366"/>
              <a:gd name="connsiteX2" fmla="*/ 4537124 w 4548867"/>
              <a:gd name="connsiteY2" fmla="*/ 107385 h 2614366"/>
              <a:gd name="connsiteX3" fmla="*/ 4548867 w 4548867"/>
              <a:gd name="connsiteY3" fmla="*/ 339933 h 2614366"/>
              <a:gd name="connsiteX4" fmla="*/ 2274434 w 4548867"/>
              <a:gd name="connsiteY4" fmla="*/ 2614366 h 2614366"/>
              <a:gd name="connsiteX5" fmla="*/ 0 w 4548867"/>
              <a:gd name="connsiteY5" fmla="*/ 339933 h 2614366"/>
              <a:gd name="connsiteX6" fmla="*/ 11743 w 4548867"/>
              <a:gd name="connsiteY6" fmla="*/ 107385 h 2614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48867" h="2614366">
                <a:moveTo>
                  <a:pt x="28132" y="0"/>
                </a:moveTo>
                <a:lnTo>
                  <a:pt x="4520736" y="0"/>
                </a:lnTo>
                <a:lnTo>
                  <a:pt x="4537124" y="107385"/>
                </a:lnTo>
                <a:cubicBezTo>
                  <a:pt x="4544889" y="183845"/>
                  <a:pt x="4548867" y="261424"/>
                  <a:pt x="4548867" y="339933"/>
                </a:cubicBezTo>
                <a:cubicBezTo>
                  <a:pt x="4548867" y="1596068"/>
                  <a:pt x="3530568" y="2614366"/>
                  <a:pt x="2274434" y="2614366"/>
                </a:cubicBezTo>
                <a:cubicBezTo>
                  <a:pt x="1018299" y="2614366"/>
                  <a:pt x="0" y="1596068"/>
                  <a:pt x="0" y="339933"/>
                </a:cubicBezTo>
                <a:cubicBezTo>
                  <a:pt x="0" y="261424"/>
                  <a:pt x="3978" y="183845"/>
                  <a:pt x="11743" y="107385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53" name="Picture 50">
            <a:extLst>
              <a:ext uri="{FF2B5EF4-FFF2-40B4-BE49-F238E27FC236}">
                <a16:creationId xmlns:a16="http://schemas.microsoft.com/office/drawing/2014/main" id="{3B37BAF8-EA97-496B-9DF6-3D53B6A19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0BC0E90-1F3E-4F29-904C-2E540E3D49EF}"/>
              </a:ext>
            </a:extLst>
          </p:cNvPr>
          <p:cNvSpPr txBox="1"/>
          <p:nvPr/>
        </p:nvSpPr>
        <p:spPr>
          <a:xfrm>
            <a:off x="805661" y="802955"/>
            <a:ext cx="5290594" cy="14540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kern="1200" dirty="0" err="1">
                <a:solidFill>
                  <a:srgbClr val="000000"/>
                </a:solidFill>
                <a:ea typeface="+mj-ea"/>
                <a:cs typeface="+mj-cs"/>
              </a:rPr>
              <a:t>Осада</a:t>
            </a:r>
            <a:r>
              <a:rPr lang="en-US" sz="3600" b="1" kern="1200" dirty="0">
                <a:solidFill>
                  <a:srgbClr val="000000"/>
                </a:solidFill>
                <a:ea typeface="+mj-ea"/>
                <a:cs typeface="+mj-cs"/>
              </a:rPr>
              <a:t> </a:t>
            </a:r>
            <a:endParaRPr lang="ru-RU" sz="3600" b="1" kern="1200" dirty="0">
              <a:solidFill>
                <a:srgbClr val="000000"/>
              </a:solidFill>
              <a:ea typeface="+mj-ea"/>
              <a:cs typeface="+mj-cs"/>
            </a:endParaRP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kern="1200" dirty="0">
                <a:solidFill>
                  <a:srgbClr val="000000"/>
                </a:solidFill>
                <a:ea typeface="+mj-ea"/>
                <a:cs typeface="+mj-cs"/>
              </a:rPr>
              <a:t>(</a:t>
            </a:r>
            <a:r>
              <a:rPr lang="en-US" sz="3600" b="1" kern="1200" dirty="0" err="1">
                <a:solidFill>
                  <a:srgbClr val="000000"/>
                </a:solidFill>
                <a:ea typeface="+mj-ea"/>
                <a:cs typeface="+mj-cs"/>
              </a:rPr>
              <a:t>весна</a:t>
            </a:r>
            <a:r>
              <a:rPr lang="en-US" sz="3600" b="1" kern="1200" dirty="0">
                <a:solidFill>
                  <a:srgbClr val="000000"/>
                </a:solidFill>
                <a:ea typeface="+mj-ea"/>
                <a:cs typeface="+mj-cs"/>
              </a:rPr>
              <a:t> 1609 </a:t>
            </a:r>
            <a:r>
              <a:rPr lang="en-US" sz="3600" b="1" kern="1200" dirty="0" err="1">
                <a:solidFill>
                  <a:srgbClr val="000000"/>
                </a:solidFill>
                <a:ea typeface="+mj-ea"/>
                <a:cs typeface="+mj-cs"/>
              </a:rPr>
              <a:t>года</a:t>
            </a:r>
            <a:r>
              <a:rPr lang="en-US" sz="3600" b="1" kern="1200" dirty="0">
                <a:solidFill>
                  <a:srgbClr val="000000"/>
                </a:solidFill>
                <a:ea typeface="+mj-ea"/>
                <a:cs typeface="+mj-cs"/>
              </a:rPr>
              <a:t>)</a:t>
            </a:r>
            <a:endParaRPr lang="en-US" sz="3600" kern="1200" dirty="0">
              <a:solidFill>
                <a:srgbClr val="000000"/>
              </a:solidFill>
              <a:ea typeface="+mj-ea"/>
              <a:cs typeface="+mj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8AD23D-1895-4FAA-9F80-9E45774B0FAB}"/>
              </a:ext>
            </a:extLst>
          </p:cNvPr>
          <p:cNvSpPr txBox="1"/>
          <p:nvPr/>
        </p:nvSpPr>
        <p:spPr>
          <a:xfrm>
            <a:off x="805661" y="2421682"/>
            <a:ext cx="5286665" cy="36392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just" defTabSz="914400">
              <a:spcAft>
                <a:spcPts val="600"/>
              </a:spcAft>
            </a:pPr>
            <a:r>
              <a:rPr lang="ru-RU" sz="1200" dirty="0">
                <a:solidFill>
                  <a:srgbClr val="000000"/>
                </a:solidFill>
              </a:rPr>
              <a:t>С наступлением весны </a:t>
            </a:r>
            <a:r>
              <a:rPr lang="ru-RU" sz="1200" dirty="0" err="1">
                <a:solidFill>
                  <a:srgbClr val="000000"/>
                </a:solidFill>
              </a:rPr>
              <a:t>Сапега</a:t>
            </a:r>
            <a:r>
              <a:rPr lang="ru-RU" sz="1200" dirty="0">
                <a:solidFill>
                  <a:srgbClr val="000000"/>
                </a:solidFill>
              </a:rPr>
              <a:t> решил возобновить военные действия. Он считал, что долговременная осада, эпидемия, голод и холод не только значительно сократили число осажденных, но и сломили их дух. В самом деле, ряды защитников сильно поредели. При защите стен обители и в частых вылазках погибло много бойцов, еще больше их умерло от болезней. Но обитель продолжала успешно отражать натиск врага. </a:t>
            </a:r>
          </a:p>
          <a:p>
            <a:pPr algn="just" defTabSz="914400">
              <a:spcAft>
                <a:spcPts val="600"/>
              </a:spcAft>
            </a:pPr>
            <a:r>
              <a:rPr lang="ru-RU" sz="1200" dirty="0">
                <a:solidFill>
                  <a:srgbClr val="000000"/>
                </a:solidFill>
              </a:rPr>
              <a:t> </a:t>
            </a:r>
          </a:p>
          <a:p>
            <a:pPr algn="just" defTabSz="914400">
              <a:spcAft>
                <a:spcPts val="600"/>
              </a:spcAft>
            </a:pPr>
            <a:r>
              <a:rPr lang="ru-RU" sz="1200" dirty="0">
                <a:solidFill>
                  <a:srgbClr val="000000"/>
                </a:solidFill>
              </a:rPr>
              <a:t>Вечером 27 мая поляки начали новый штурм. Когда поляки, прикрываясь большими деревянными щитами, двинулись на приступ, монахи и все, кто только мог, бросились защищать стены. Мужчины стреляли из орудий, били врага копьями и мечами, опрокидывали лестницы со штурмующими. Женщины и дети кипятили воду, серу, смолу и выливали их на головы врагов, засыпали им глаза песком и известью. И когда к утру неприятель стал отступать, осажденные нашли в себе силы сделать вылазку и даже захватили тридцать пленных. </a:t>
            </a:r>
          </a:p>
        </p:txBody>
      </p:sp>
    </p:spTree>
    <p:extLst>
      <p:ext uri="{BB962C8B-B14F-4D97-AF65-F5344CB8AC3E}">
        <p14:creationId xmlns:p14="http://schemas.microsoft.com/office/powerpoint/2010/main" val="6225708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Изображение выглядит как земля, вода, внешний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CCD1698F-0C22-4D21-A173-2F762B8EAED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 b="-2"/>
          <a:stretch/>
        </p:blipFill>
        <p:spPr>
          <a:xfrm>
            <a:off x="6083786" y="-168318"/>
            <a:ext cx="6261330" cy="3932313"/>
          </a:xfrm>
          <a:prstGeom prst="rect">
            <a:avLst/>
          </a:prstGeom>
          <a:effectLst>
            <a:softEdge rad="5334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972D766-E641-4868-96C9-CCD61D1ABA2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89904" y="2487168"/>
            <a:ext cx="6263640" cy="4215384"/>
          </a:xfrm>
          <a:prstGeom prst="rect">
            <a:avLst/>
          </a:prstGeom>
          <a:effectLst>
            <a:softEdge rad="533400"/>
          </a:effectLst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22901FED-4FC9-4ED5-8123-C98BCD1616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0BC0E90-1F3E-4F29-904C-2E540E3D49EF}"/>
              </a:ext>
            </a:extLst>
          </p:cNvPr>
          <p:cNvSpPr txBox="1"/>
          <p:nvPr/>
        </p:nvSpPr>
        <p:spPr>
          <a:xfrm>
            <a:off x="804998" y="220488"/>
            <a:ext cx="4803636" cy="1311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sz="3200" b="1" kern="1200" dirty="0">
                <a:solidFill>
                  <a:srgbClr val="000000"/>
                </a:solidFill>
                <a:ea typeface="+mj-ea"/>
                <a:cs typeface="+mj-cs"/>
              </a:rPr>
              <a:t>Последний штурм и снятие блокады</a:t>
            </a:r>
            <a:endParaRPr lang="ru-RU" sz="3200" kern="1200" dirty="0">
              <a:solidFill>
                <a:srgbClr val="000000"/>
              </a:solidFill>
              <a:ea typeface="+mj-ea"/>
              <a:cs typeface="+mj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8AD23D-1895-4FAA-9F80-9E45774B0FAB}"/>
              </a:ext>
            </a:extLst>
          </p:cNvPr>
          <p:cNvSpPr txBox="1"/>
          <p:nvPr/>
        </p:nvSpPr>
        <p:spPr>
          <a:xfrm>
            <a:off x="804996" y="1447800"/>
            <a:ext cx="5608635" cy="51149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just" defTabSz="914400">
              <a:spcAft>
                <a:spcPts val="600"/>
              </a:spcAft>
            </a:pPr>
            <a:r>
              <a:rPr lang="ru-RU" sz="1050" dirty="0">
                <a:solidFill>
                  <a:srgbClr val="000000"/>
                </a:solidFill>
              </a:rPr>
              <a:t>Весь русский народ с напряженным вниманием следил за неравным поединком малочисленных защитников Троице-Сергиева монастыря с отрядами польско-литовских захватчиков, наводивших ужас на все северо-восточные Русские земли. Героическая оборона обители послужила вдохновляющим примером для народных масс, которые поднялись на борьбу с врагом. Во многих местах вспыхнули восстания крестьянского и посадского населения против польских интервентов и тушинских «воров». В течение зимы 1608– 1609 годов отряды восставших освободили большинство городов Поволжья и севера страны. Царь Василий Шуйский, не надеясь на силы народного движения, послал своего племянника князя Михаила Скопина-Шуйского заключить договор со Швецией о приглашении в Россию шведских вспомогательных войск. Новгородское ополчение Скопина-Шуйского при помощи шведских отрядов с боями приближалось к Москве. Со стороны Владимира наступали войска восставших во главе с воеводой боярином Ф.И. Шереметевым.</a:t>
            </a:r>
          </a:p>
          <a:p>
            <a:pPr algn="just" defTabSz="914400">
              <a:spcAft>
                <a:spcPts val="600"/>
              </a:spcAft>
            </a:pPr>
            <a:r>
              <a:rPr lang="ru-RU" sz="1050" dirty="0">
                <a:solidFill>
                  <a:srgbClr val="000000"/>
                </a:solidFill>
              </a:rPr>
              <a:t> </a:t>
            </a:r>
          </a:p>
          <a:p>
            <a:pPr algn="just" defTabSz="914400">
              <a:spcAft>
                <a:spcPts val="600"/>
              </a:spcAft>
            </a:pPr>
            <a:r>
              <a:rPr lang="ru-RU" sz="1050" dirty="0">
                <a:solidFill>
                  <a:srgbClr val="000000"/>
                </a:solidFill>
              </a:rPr>
              <a:t>В такой обстановке </a:t>
            </a:r>
            <a:r>
              <a:rPr lang="ru-RU" sz="1050" dirty="0" err="1">
                <a:solidFill>
                  <a:srgbClr val="000000"/>
                </a:solidFill>
              </a:rPr>
              <a:t>Сапега</a:t>
            </a:r>
            <a:r>
              <a:rPr lang="ru-RU" sz="1050" dirty="0">
                <a:solidFill>
                  <a:srgbClr val="000000"/>
                </a:solidFill>
              </a:rPr>
              <a:t> и Лисовский торопились быстрее овладеть монастырем. К ним на помощь пришел с остатками своего отряда пан </a:t>
            </a:r>
            <a:r>
              <a:rPr lang="ru-RU" sz="1050" dirty="0" err="1">
                <a:solidFill>
                  <a:srgbClr val="000000"/>
                </a:solidFill>
              </a:rPr>
              <a:t>Зборовский</a:t>
            </a:r>
            <a:r>
              <a:rPr lang="ru-RU" sz="1050" dirty="0">
                <a:solidFill>
                  <a:srgbClr val="000000"/>
                </a:solidFill>
              </a:rPr>
              <a:t>, разбитый Скопиным под Тверью. Он стал смеяться над </a:t>
            </a:r>
            <a:r>
              <a:rPr lang="ru-RU" sz="1050" dirty="0" err="1">
                <a:solidFill>
                  <a:srgbClr val="000000"/>
                </a:solidFill>
              </a:rPr>
              <a:t>Сапегой</a:t>
            </a:r>
            <a:r>
              <a:rPr lang="ru-RU" sz="1050" dirty="0">
                <a:solidFill>
                  <a:srgbClr val="000000"/>
                </a:solidFill>
              </a:rPr>
              <a:t>, который, по его словам, десять месяцев не мог взять этого «вороньего гнезда». 31 июля объединенные силы </a:t>
            </a:r>
            <a:r>
              <a:rPr lang="ru-RU" sz="1050" dirty="0" err="1">
                <a:solidFill>
                  <a:srgbClr val="000000"/>
                </a:solidFill>
              </a:rPr>
              <a:t>Сапеги</a:t>
            </a:r>
            <a:r>
              <a:rPr lang="ru-RU" sz="1050" dirty="0">
                <a:solidFill>
                  <a:srgbClr val="000000"/>
                </a:solidFill>
              </a:rPr>
              <a:t>, </a:t>
            </a:r>
            <a:r>
              <a:rPr lang="ru-RU" sz="1050" dirty="0" err="1">
                <a:solidFill>
                  <a:srgbClr val="000000"/>
                </a:solidFill>
              </a:rPr>
              <a:t>Зборовского</a:t>
            </a:r>
            <a:r>
              <a:rPr lang="ru-RU" sz="1050" dirty="0">
                <a:solidFill>
                  <a:srgbClr val="000000"/>
                </a:solidFill>
              </a:rPr>
              <a:t> и Лисовского предприняли последний отчаянный приступ, но с большим уроном для себя были отбиты. </a:t>
            </a:r>
          </a:p>
          <a:p>
            <a:pPr algn="just" defTabSz="914400">
              <a:spcAft>
                <a:spcPts val="600"/>
              </a:spcAft>
            </a:pPr>
            <a:r>
              <a:rPr lang="ru-RU" sz="1050" dirty="0">
                <a:solidFill>
                  <a:srgbClr val="000000"/>
                </a:solidFill>
              </a:rPr>
              <a:t> </a:t>
            </a:r>
          </a:p>
          <a:p>
            <a:pPr algn="just" defTabSz="914400">
              <a:spcAft>
                <a:spcPts val="600"/>
              </a:spcAft>
            </a:pPr>
            <a:r>
              <a:rPr lang="ru-RU" sz="1050" dirty="0">
                <a:solidFill>
                  <a:srgbClr val="000000"/>
                </a:solidFill>
              </a:rPr>
              <a:t>Стремясь удержать за собой Переславль и Александровскую слободу, </a:t>
            </a:r>
            <a:r>
              <a:rPr lang="ru-RU" sz="1050" dirty="0" err="1">
                <a:solidFill>
                  <a:srgbClr val="000000"/>
                </a:solidFill>
              </a:rPr>
              <a:t>Сапега</a:t>
            </a:r>
            <a:r>
              <a:rPr lang="ru-RU" sz="1050" dirty="0">
                <a:solidFill>
                  <a:srgbClr val="000000"/>
                </a:solidFill>
              </a:rPr>
              <a:t> и </a:t>
            </a:r>
            <a:r>
              <a:rPr lang="ru-RU" sz="1050" dirty="0" err="1">
                <a:solidFill>
                  <a:srgbClr val="000000"/>
                </a:solidFill>
              </a:rPr>
              <a:t>Зборовский</a:t>
            </a:r>
            <a:r>
              <a:rPr lang="ru-RU" sz="1050" dirty="0">
                <a:solidFill>
                  <a:srgbClr val="000000"/>
                </a:solidFill>
              </a:rPr>
              <a:t> оставили для продолжения осады несколько рот и двинулись навстречу Скопину-Шуйскому. Дважды потерпев поражение, они вынуждены были отступить: </a:t>
            </a:r>
            <a:r>
              <a:rPr lang="ru-RU" sz="1050" dirty="0" err="1">
                <a:solidFill>
                  <a:srgbClr val="000000"/>
                </a:solidFill>
              </a:rPr>
              <a:t>Сапега</a:t>
            </a:r>
            <a:r>
              <a:rPr lang="ru-RU" sz="1050" dirty="0">
                <a:solidFill>
                  <a:srgbClr val="000000"/>
                </a:solidFill>
              </a:rPr>
              <a:t> – в свой лагерь под Троицким монастырем, а </a:t>
            </a:r>
            <a:r>
              <a:rPr lang="ru-RU" sz="1050" dirty="0" err="1">
                <a:solidFill>
                  <a:srgbClr val="000000"/>
                </a:solidFill>
              </a:rPr>
              <a:t>Зборовский</a:t>
            </a:r>
            <a:r>
              <a:rPr lang="ru-RU" sz="1050" dirty="0">
                <a:solidFill>
                  <a:srgbClr val="000000"/>
                </a:solidFill>
              </a:rPr>
              <a:t> с Рожинским – в Тушино. В октябре Скопин послал на помощь осажденным в Троицком монастыре 900 человек войска. 4 января 1610 года на помощь подошел отряд под командованием </a:t>
            </a:r>
            <a:r>
              <a:rPr lang="ru-RU" sz="1050" dirty="0" err="1">
                <a:solidFill>
                  <a:srgbClr val="000000"/>
                </a:solidFill>
              </a:rPr>
              <a:t>Валуева</a:t>
            </a:r>
            <a:r>
              <a:rPr lang="ru-RU" sz="1050" dirty="0">
                <a:solidFill>
                  <a:srgbClr val="000000"/>
                </a:solidFill>
              </a:rPr>
              <a:t>. Тогда соединенными силами осажденные произвели последнюю вылазку. Напав на врагов с разных сторон, они отогнали их от обители и разорвали кольцо осады. Так победоносно закончилась длительная (23 сентября 1608 – 12 января 1610 года) оборона Троице-Сергиева монастыря.</a:t>
            </a:r>
          </a:p>
        </p:txBody>
      </p:sp>
    </p:spTree>
    <p:extLst>
      <p:ext uri="{BB962C8B-B14F-4D97-AF65-F5344CB8AC3E}">
        <p14:creationId xmlns:p14="http://schemas.microsoft.com/office/powerpoint/2010/main" val="3756812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575</Words>
  <Application>Microsoft Office PowerPoint</Application>
  <PresentationFormat>Широкоэкранный</PresentationFormat>
  <Paragraphs>40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Denis Metalnikov</cp:lastModifiedBy>
  <cp:revision>1</cp:revision>
  <dcterms:created xsi:type="dcterms:W3CDTF">2018-11-07T12:45:52Z</dcterms:created>
  <dcterms:modified xsi:type="dcterms:W3CDTF">2018-11-07T13:42:15Z</dcterms:modified>
</cp:coreProperties>
</file>