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9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8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3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3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1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2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2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8A8D6-75D3-4B45-8BCA-E3BC32025DA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84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804672" y="723578"/>
            <a:ext cx="3387106" cy="164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>
                <a:latin typeface="+mj-lt"/>
                <a:ea typeface="+mj-ea"/>
                <a:cs typeface="+mj-cs"/>
              </a:rPr>
              <a:t>Подготовка к походу на Москву</a:t>
            </a:r>
            <a:endParaRPr lang="en-US" sz="3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804672" y="2548467"/>
            <a:ext cx="3387105" cy="3628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dirty="0" err="1"/>
              <a:t>Весной</a:t>
            </a:r>
            <a:r>
              <a:rPr lang="en-US" sz="1500" dirty="0"/>
              <a:t> 1591 г. </a:t>
            </a:r>
            <a:r>
              <a:rPr lang="en-US" sz="1500" dirty="0" err="1"/>
              <a:t>русский</a:t>
            </a:r>
            <a:r>
              <a:rPr lang="en-US" sz="1500" dirty="0"/>
              <a:t> </a:t>
            </a:r>
            <a:r>
              <a:rPr lang="en-US" sz="1500" dirty="0" err="1"/>
              <a:t>посол</a:t>
            </a:r>
            <a:r>
              <a:rPr lang="en-US" sz="1500" dirty="0"/>
              <a:t> в </a:t>
            </a:r>
            <a:r>
              <a:rPr lang="en-US" sz="1500" dirty="0" err="1"/>
              <a:t>Крыму</a:t>
            </a:r>
            <a:r>
              <a:rPr lang="en-US" sz="1500" dirty="0"/>
              <a:t> </a:t>
            </a:r>
            <a:r>
              <a:rPr lang="en-US" sz="1500" dirty="0" err="1"/>
              <a:t>Бибиков</a:t>
            </a:r>
            <a:r>
              <a:rPr lang="en-US" sz="1500" dirty="0"/>
              <a:t> </a:t>
            </a:r>
            <a:r>
              <a:rPr lang="en-US" sz="1500" dirty="0" err="1"/>
              <a:t>сообщил</a:t>
            </a:r>
            <a:r>
              <a:rPr lang="en-US" sz="1500" dirty="0"/>
              <a:t> в </a:t>
            </a:r>
            <a:r>
              <a:rPr lang="en-US" sz="1500" dirty="0" err="1"/>
              <a:t>Москву</a:t>
            </a:r>
            <a:r>
              <a:rPr lang="en-US" sz="1500" dirty="0"/>
              <a:t>, </a:t>
            </a:r>
            <a:r>
              <a:rPr lang="en-US" sz="1500" dirty="0" err="1"/>
              <a:t>что</a:t>
            </a:r>
            <a:r>
              <a:rPr lang="en-US" sz="1500" dirty="0"/>
              <a:t> </a:t>
            </a:r>
            <a:r>
              <a:rPr lang="en-US" sz="1500" dirty="0" err="1"/>
              <a:t>татары</a:t>
            </a:r>
            <a:r>
              <a:rPr lang="en-US" sz="1500" dirty="0"/>
              <a:t> </a:t>
            </a:r>
            <a:r>
              <a:rPr lang="en-US" sz="1500" dirty="0" err="1"/>
              <a:t>готовятся</a:t>
            </a:r>
            <a:r>
              <a:rPr lang="en-US" sz="1500" dirty="0"/>
              <a:t> к </a:t>
            </a:r>
            <a:r>
              <a:rPr lang="en-US" sz="1500" dirty="0" err="1"/>
              <a:t>походу</a:t>
            </a:r>
            <a:r>
              <a:rPr lang="en-US" sz="1500" dirty="0"/>
              <a:t> </a:t>
            </a:r>
            <a:r>
              <a:rPr lang="en-US" sz="1500" dirty="0" err="1"/>
              <a:t>на</a:t>
            </a:r>
            <a:r>
              <a:rPr lang="en-US" sz="1500" dirty="0"/>
              <a:t> </a:t>
            </a:r>
            <a:r>
              <a:rPr lang="en-US" sz="1500" dirty="0" err="1"/>
              <a:t>Литву</a:t>
            </a:r>
            <a:r>
              <a:rPr lang="en-US" sz="1500" dirty="0"/>
              <a:t>. </a:t>
            </a:r>
            <a:r>
              <a:rPr lang="en-US" sz="1500" dirty="0" err="1"/>
              <a:t>Поэтому</a:t>
            </a:r>
            <a:r>
              <a:rPr lang="en-US" sz="1500" dirty="0"/>
              <a:t> </a:t>
            </a:r>
            <a:r>
              <a:rPr lang="en-US" sz="1500" dirty="0" err="1"/>
              <a:t>правительство</a:t>
            </a:r>
            <a:r>
              <a:rPr lang="en-US" sz="1500" dirty="0"/>
              <a:t> </a:t>
            </a:r>
            <a:r>
              <a:rPr lang="en-US" sz="1500" dirty="0" err="1"/>
              <a:t>Русского</a:t>
            </a:r>
            <a:r>
              <a:rPr lang="en-US" sz="1500" dirty="0"/>
              <a:t> </a:t>
            </a:r>
            <a:r>
              <a:rPr lang="en-US" sz="1500" dirty="0" err="1"/>
              <a:t>государства</a:t>
            </a:r>
            <a:r>
              <a:rPr lang="en-US" sz="1500" dirty="0"/>
              <a:t> </a:t>
            </a:r>
            <a:r>
              <a:rPr lang="en-US" sz="1500" dirty="0" err="1"/>
              <a:t>не</a:t>
            </a:r>
            <a:r>
              <a:rPr lang="en-US" sz="1500" dirty="0"/>
              <a:t> </a:t>
            </a:r>
            <a:r>
              <a:rPr lang="en-US" sz="1500" dirty="0" err="1"/>
              <a:t>предприняло</a:t>
            </a:r>
            <a:r>
              <a:rPr lang="en-US" sz="1500" dirty="0"/>
              <a:t> </a:t>
            </a:r>
            <a:r>
              <a:rPr lang="en-US" sz="1500" dirty="0" err="1"/>
              <a:t>никаких</a:t>
            </a:r>
            <a:r>
              <a:rPr lang="en-US" sz="1500" dirty="0"/>
              <a:t> </a:t>
            </a:r>
            <a:r>
              <a:rPr lang="en-US" sz="1500" dirty="0" err="1"/>
              <a:t>мероприятий</a:t>
            </a:r>
            <a:r>
              <a:rPr lang="en-US" sz="1500" dirty="0"/>
              <a:t> </a:t>
            </a:r>
            <a:r>
              <a:rPr lang="en-US" sz="1500" dirty="0" err="1"/>
              <a:t>для</a:t>
            </a:r>
            <a:r>
              <a:rPr lang="en-US" sz="1500" dirty="0"/>
              <a:t> </a:t>
            </a:r>
            <a:r>
              <a:rPr lang="en-US" sz="1500" dirty="0" err="1"/>
              <a:t>усиления</a:t>
            </a:r>
            <a:r>
              <a:rPr lang="en-US" sz="1500" dirty="0"/>
              <a:t> </a:t>
            </a:r>
            <a:r>
              <a:rPr lang="en-US" sz="1500" dirty="0" err="1"/>
              <a:t>обороны</a:t>
            </a:r>
            <a:r>
              <a:rPr lang="en-US" sz="1500" dirty="0"/>
              <a:t> </a:t>
            </a:r>
            <a:r>
              <a:rPr lang="en-US" sz="1500" dirty="0" err="1"/>
              <a:t>южной</a:t>
            </a:r>
            <a:r>
              <a:rPr lang="en-US" sz="1500" dirty="0"/>
              <a:t> </a:t>
            </a:r>
            <a:r>
              <a:rPr lang="en-US" sz="1500" dirty="0" err="1"/>
              <a:t>границы</a:t>
            </a:r>
            <a:r>
              <a:rPr lang="en-US" sz="1500" dirty="0"/>
              <a:t>. </a:t>
            </a:r>
            <a:r>
              <a:rPr lang="en-US" sz="1500" dirty="0" err="1"/>
              <a:t>Казы-Гирей</a:t>
            </a:r>
            <a:r>
              <a:rPr lang="en-US" sz="1500" dirty="0"/>
              <a:t> </a:t>
            </a:r>
            <a:r>
              <a:rPr lang="en-US" sz="1500" dirty="0" err="1"/>
              <a:t>обманул</a:t>
            </a:r>
            <a:r>
              <a:rPr lang="en-US" sz="1500" dirty="0"/>
              <a:t> </a:t>
            </a:r>
            <a:r>
              <a:rPr lang="en-US" sz="1500" dirty="0" err="1"/>
              <a:t>русского</a:t>
            </a:r>
            <a:r>
              <a:rPr lang="en-US" sz="1500" dirty="0"/>
              <a:t> </a:t>
            </a:r>
            <a:r>
              <a:rPr lang="en-US" sz="1500" dirty="0" err="1"/>
              <a:t>посла</a:t>
            </a:r>
            <a:r>
              <a:rPr lang="en-US" sz="1500" dirty="0"/>
              <a:t>. </a:t>
            </a:r>
            <a:r>
              <a:rPr lang="en-US" sz="1500" dirty="0" err="1"/>
              <a:t>Он</a:t>
            </a:r>
            <a:r>
              <a:rPr lang="en-US" sz="1500" dirty="0"/>
              <a:t> </a:t>
            </a:r>
            <a:r>
              <a:rPr lang="en-US" sz="1500" dirty="0" err="1"/>
              <a:t>готовился</a:t>
            </a:r>
            <a:r>
              <a:rPr lang="en-US" sz="1500" dirty="0"/>
              <a:t> к </a:t>
            </a:r>
            <a:r>
              <a:rPr lang="en-US" sz="1500" dirty="0" err="1"/>
              <a:t>походу</a:t>
            </a:r>
            <a:r>
              <a:rPr lang="en-US" sz="1500" dirty="0"/>
              <a:t> </a:t>
            </a:r>
            <a:r>
              <a:rPr lang="en-US" sz="1500" dirty="0" err="1"/>
              <a:t>не</a:t>
            </a:r>
            <a:r>
              <a:rPr lang="en-US" sz="1500" dirty="0"/>
              <a:t> </a:t>
            </a:r>
            <a:r>
              <a:rPr lang="en-US" sz="1500" dirty="0" err="1"/>
              <a:t>на</a:t>
            </a:r>
            <a:r>
              <a:rPr lang="en-US" sz="1500" dirty="0"/>
              <a:t> </a:t>
            </a:r>
            <a:r>
              <a:rPr lang="en-US" sz="1500" dirty="0" err="1"/>
              <a:t>Литву</a:t>
            </a:r>
            <a:r>
              <a:rPr lang="en-US" sz="1500" dirty="0"/>
              <a:t>, а </a:t>
            </a:r>
            <a:r>
              <a:rPr lang="en-US" sz="1500" dirty="0" err="1"/>
              <a:t>на</a:t>
            </a:r>
            <a:r>
              <a:rPr lang="en-US" sz="1500" dirty="0"/>
              <a:t> </a:t>
            </a:r>
            <a:r>
              <a:rPr lang="en-US" sz="1500" dirty="0" err="1"/>
              <a:t>Москву</a:t>
            </a:r>
            <a:r>
              <a:rPr lang="en-US" sz="1500" dirty="0"/>
              <a:t>. </a:t>
            </a:r>
            <a:r>
              <a:rPr lang="en-US" sz="1500" dirty="0" err="1"/>
              <a:t>Для</a:t>
            </a:r>
            <a:r>
              <a:rPr lang="en-US" sz="1500" dirty="0"/>
              <a:t> </a:t>
            </a:r>
            <a:r>
              <a:rPr lang="en-US" sz="1500" dirty="0" err="1"/>
              <a:t>этого</a:t>
            </a:r>
            <a:r>
              <a:rPr lang="en-US" sz="1500" dirty="0"/>
              <a:t> </a:t>
            </a:r>
            <a:r>
              <a:rPr lang="en-US" sz="1500" dirty="0" err="1"/>
              <a:t>похода</a:t>
            </a:r>
            <a:r>
              <a:rPr lang="en-US" sz="1500" dirty="0"/>
              <a:t> </a:t>
            </a:r>
            <a:r>
              <a:rPr lang="en-US" sz="1500" dirty="0" err="1"/>
              <a:t>были</a:t>
            </a:r>
            <a:r>
              <a:rPr lang="en-US" sz="1500" dirty="0"/>
              <a:t> </a:t>
            </a:r>
            <a:r>
              <a:rPr lang="en-US" sz="1500" dirty="0" err="1"/>
              <a:t>подняты</a:t>
            </a:r>
            <a:r>
              <a:rPr lang="en-US" sz="1500" dirty="0"/>
              <a:t> </a:t>
            </a:r>
            <a:r>
              <a:rPr lang="en-US" sz="1500" dirty="0" err="1"/>
              <a:t>все</a:t>
            </a:r>
            <a:r>
              <a:rPr lang="en-US" sz="1500" dirty="0"/>
              <a:t> </a:t>
            </a:r>
            <a:r>
              <a:rPr lang="en-US" sz="1500" dirty="0" err="1"/>
              <a:t>крымские</a:t>
            </a:r>
            <a:r>
              <a:rPr lang="en-US" sz="1500" dirty="0"/>
              <a:t> </a:t>
            </a:r>
            <a:r>
              <a:rPr lang="en-US" sz="1500" dirty="0" err="1"/>
              <a:t>улусы</a:t>
            </a:r>
            <a:r>
              <a:rPr lang="en-US" sz="1500" dirty="0"/>
              <a:t>, к </a:t>
            </a:r>
            <a:r>
              <a:rPr lang="en-US" sz="1500" dirty="0" err="1"/>
              <a:t>которым</a:t>
            </a:r>
            <a:r>
              <a:rPr lang="en-US" sz="1500" dirty="0"/>
              <a:t> </a:t>
            </a:r>
            <a:r>
              <a:rPr lang="en-US" sz="1500" dirty="0" err="1"/>
              <a:t>присоединялись</a:t>
            </a:r>
            <a:r>
              <a:rPr lang="en-US" sz="1500" dirty="0"/>
              <a:t> </a:t>
            </a:r>
            <a:r>
              <a:rPr lang="en-US" sz="1500" dirty="0" err="1"/>
              <a:t>улусы</a:t>
            </a:r>
            <a:r>
              <a:rPr lang="en-US" sz="1500" dirty="0"/>
              <a:t> </a:t>
            </a:r>
            <a:r>
              <a:rPr lang="en-US" sz="1500" dirty="0" err="1"/>
              <a:t>ногайских</a:t>
            </a:r>
            <a:r>
              <a:rPr lang="en-US" sz="1500" dirty="0"/>
              <a:t> </a:t>
            </a:r>
            <a:r>
              <a:rPr lang="en-US" sz="1500" dirty="0" err="1"/>
              <a:t>татар</a:t>
            </a:r>
            <a:r>
              <a:rPr lang="en-US" sz="1500" dirty="0"/>
              <a:t>. </a:t>
            </a:r>
            <a:r>
              <a:rPr lang="en-US" sz="1500" dirty="0" err="1"/>
              <a:t>Турецкий</a:t>
            </a:r>
            <a:r>
              <a:rPr lang="en-US" sz="1500" dirty="0"/>
              <a:t> </a:t>
            </a:r>
            <a:r>
              <a:rPr lang="en-US" sz="1500" dirty="0" err="1"/>
              <a:t>султан</a:t>
            </a:r>
            <a:r>
              <a:rPr lang="en-US" sz="1500" dirty="0"/>
              <a:t> </a:t>
            </a:r>
            <a:r>
              <a:rPr lang="en-US" sz="1500" dirty="0" err="1"/>
              <a:t>выделил</a:t>
            </a:r>
            <a:r>
              <a:rPr lang="en-US" sz="1500" dirty="0"/>
              <a:t> </a:t>
            </a:r>
            <a:r>
              <a:rPr lang="en-US" sz="1500" dirty="0" err="1"/>
              <a:t>Казы-Гирею</a:t>
            </a:r>
            <a:r>
              <a:rPr lang="en-US" sz="1500" dirty="0"/>
              <a:t> </a:t>
            </a:r>
            <a:r>
              <a:rPr lang="en-US" sz="1500" dirty="0" err="1"/>
              <a:t>из</a:t>
            </a:r>
            <a:r>
              <a:rPr lang="en-US" sz="1500" dirty="0"/>
              <a:t> </a:t>
            </a:r>
            <a:r>
              <a:rPr lang="en-US" sz="1500" dirty="0" err="1"/>
              <a:t>Азова</a:t>
            </a:r>
            <a:r>
              <a:rPr lang="en-US" sz="1500" dirty="0"/>
              <a:t> и </a:t>
            </a:r>
            <a:r>
              <a:rPr lang="en-US" sz="1500" dirty="0" err="1"/>
              <a:t>Акермана</a:t>
            </a:r>
            <a:r>
              <a:rPr lang="en-US" sz="1500" dirty="0"/>
              <a:t> </a:t>
            </a:r>
            <a:r>
              <a:rPr lang="en-US" sz="1500" dirty="0" err="1"/>
              <a:t>свои</a:t>
            </a:r>
            <a:r>
              <a:rPr lang="en-US" sz="1500" dirty="0"/>
              <a:t> </a:t>
            </a:r>
            <a:r>
              <a:rPr lang="en-US" sz="1500" dirty="0" err="1"/>
              <a:t>войска</a:t>
            </a:r>
            <a:r>
              <a:rPr lang="en-US" sz="1500" dirty="0"/>
              <a:t> с </a:t>
            </a:r>
            <a:r>
              <a:rPr lang="en-US" sz="1500" dirty="0" err="1"/>
              <a:t>огнестрельным</a:t>
            </a:r>
            <a:r>
              <a:rPr lang="en-US" sz="1500" dirty="0"/>
              <a:t> </a:t>
            </a:r>
            <a:r>
              <a:rPr lang="en-US" sz="1500" dirty="0" err="1"/>
              <a:t>нарядом</a:t>
            </a:r>
            <a:r>
              <a:rPr lang="en-US" sz="1500" dirty="0"/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Изображение выглядит как фотография, текст, внутренний, книг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D3A85A8-593D-4CCF-8C95-3788B7A0A8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992" y="474133"/>
            <a:ext cx="2638841" cy="336158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трава, лошадиные, внешний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117522A-25EE-4915-B41E-2AA849EF2C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674" y="474133"/>
            <a:ext cx="1936432" cy="27178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лошадиные, внешний, неб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8AB756F-1D4F-46AC-87B9-95B6968048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368" y="4318312"/>
            <a:ext cx="3400088" cy="206555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8EA7DB-FA19-4D92-8217-F211AEB204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342" y="3670295"/>
            <a:ext cx="2069097" cy="27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75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805542" y="605714"/>
            <a:ext cx="63871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Начало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нашествия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805540" y="1993174"/>
            <a:ext cx="6382657" cy="43391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spcAft>
                <a:spcPts val="600"/>
              </a:spcAft>
            </a:pPr>
            <a:r>
              <a:rPr lang="en-US" sz="1200" dirty="0"/>
              <a:t>26 </a:t>
            </a:r>
            <a:r>
              <a:rPr lang="en-US" sz="1200" dirty="0" err="1"/>
              <a:t>июня</a:t>
            </a:r>
            <a:r>
              <a:rPr lang="en-US" sz="1200" dirty="0"/>
              <a:t> </a:t>
            </a:r>
            <a:r>
              <a:rPr lang="en-US" sz="1200" dirty="0" err="1"/>
              <a:t>от</a:t>
            </a:r>
            <a:r>
              <a:rPr lang="en-US" sz="1200" dirty="0"/>
              <a:t> </a:t>
            </a:r>
            <a:r>
              <a:rPr lang="en-US" sz="1200" dirty="0" err="1"/>
              <a:t>нескольких</a:t>
            </a:r>
            <a:r>
              <a:rPr lang="en-US" sz="1200" dirty="0"/>
              <a:t> </a:t>
            </a:r>
            <a:r>
              <a:rPr lang="en-US" sz="1200" dirty="0" err="1"/>
              <a:t>сторожей</a:t>
            </a:r>
            <a:r>
              <a:rPr lang="en-US" sz="1200" dirty="0"/>
              <a:t> </a:t>
            </a:r>
            <a:r>
              <a:rPr lang="en-US" sz="1200" dirty="0" err="1"/>
              <a:t>Москвой</a:t>
            </a:r>
            <a:r>
              <a:rPr lang="en-US" sz="1200" dirty="0"/>
              <a:t> </a:t>
            </a:r>
            <a:r>
              <a:rPr lang="en-US" sz="1200" dirty="0" err="1"/>
              <a:t>были</a:t>
            </a:r>
            <a:r>
              <a:rPr lang="en-US" sz="1200" dirty="0"/>
              <a:t> </a:t>
            </a:r>
            <a:r>
              <a:rPr lang="en-US" sz="1200" dirty="0" err="1"/>
              <a:t>получены</a:t>
            </a:r>
            <a:r>
              <a:rPr lang="en-US" sz="1200" dirty="0"/>
              <a:t> </a:t>
            </a:r>
            <a:r>
              <a:rPr lang="en-US" sz="1200" dirty="0" err="1"/>
              <a:t>донесения</a:t>
            </a:r>
            <a:r>
              <a:rPr lang="en-US" sz="1200" dirty="0"/>
              <a:t> о </a:t>
            </a:r>
            <a:r>
              <a:rPr lang="en-US" sz="1200" dirty="0" err="1"/>
              <a:t>движении</a:t>
            </a:r>
            <a:r>
              <a:rPr lang="en-US" sz="1200" dirty="0"/>
              <a:t> </a:t>
            </a:r>
            <a:r>
              <a:rPr lang="en-US" sz="1200" dirty="0" err="1"/>
              <a:t>на</a:t>
            </a:r>
            <a:r>
              <a:rPr lang="en-US" sz="1200" dirty="0"/>
              <a:t> </a:t>
            </a:r>
            <a:r>
              <a:rPr lang="en-US" sz="1200" dirty="0" err="1"/>
              <a:t>тульском</a:t>
            </a:r>
            <a:r>
              <a:rPr lang="en-US" sz="1200" dirty="0"/>
              <a:t> </a:t>
            </a:r>
            <a:r>
              <a:rPr lang="en-US" sz="1200" dirty="0" err="1"/>
              <a:t>направлении</a:t>
            </a:r>
            <a:r>
              <a:rPr lang="en-US" sz="1200" dirty="0"/>
              <a:t> 150-тысячной </a:t>
            </a:r>
            <a:r>
              <a:rPr lang="en-US" sz="1200" dirty="0" err="1"/>
              <a:t>рати</a:t>
            </a:r>
            <a:r>
              <a:rPr lang="en-US" sz="1200" dirty="0"/>
              <a:t> </a:t>
            </a:r>
            <a:r>
              <a:rPr lang="en-US" sz="1200" dirty="0" err="1"/>
              <a:t>крымских</a:t>
            </a:r>
            <a:r>
              <a:rPr lang="en-US" sz="1200" dirty="0"/>
              <a:t> </a:t>
            </a:r>
            <a:r>
              <a:rPr lang="en-US" sz="1200" dirty="0" err="1"/>
              <a:t>татар</a:t>
            </a:r>
            <a:r>
              <a:rPr lang="en-US" sz="1200" dirty="0"/>
              <a:t>, </a:t>
            </a:r>
            <a:r>
              <a:rPr lang="en-US" sz="1200" dirty="0" err="1"/>
              <a:t>которая</a:t>
            </a:r>
            <a:r>
              <a:rPr lang="en-US" sz="1200" dirty="0"/>
              <a:t> </a:t>
            </a:r>
            <a:r>
              <a:rPr lang="en-US" sz="1200" dirty="0" err="1"/>
              <a:t>обходила</a:t>
            </a:r>
            <a:r>
              <a:rPr lang="en-US" sz="1200" dirty="0"/>
              <a:t> </a:t>
            </a:r>
            <a:r>
              <a:rPr lang="en-US" sz="1200" dirty="0" err="1"/>
              <a:t>крепости</a:t>
            </a:r>
            <a:r>
              <a:rPr lang="en-US" sz="1200" dirty="0"/>
              <a:t> и </a:t>
            </a:r>
            <a:r>
              <a:rPr lang="en-US" sz="1200" dirty="0" err="1"/>
              <a:t>быстро</a:t>
            </a:r>
            <a:r>
              <a:rPr lang="en-US" sz="1200" dirty="0"/>
              <a:t> </a:t>
            </a:r>
            <a:r>
              <a:rPr lang="en-US" sz="1200" dirty="0" err="1"/>
              <a:t>продвигалась</a:t>
            </a:r>
            <a:r>
              <a:rPr lang="en-US" sz="1200" dirty="0"/>
              <a:t> к </a:t>
            </a:r>
            <a:r>
              <a:rPr lang="en-US" sz="1200" dirty="0" err="1"/>
              <a:t>Москве</a:t>
            </a:r>
            <a:r>
              <a:rPr lang="en-US" sz="1200" dirty="0"/>
              <a:t>. </a:t>
            </a:r>
            <a:r>
              <a:rPr lang="en-US" sz="1200" dirty="0" err="1"/>
              <a:t>Главные</a:t>
            </a:r>
            <a:r>
              <a:rPr lang="en-US" sz="1200" dirty="0"/>
              <a:t> </a:t>
            </a:r>
            <a:r>
              <a:rPr lang="en-US" sz="1200" dirty="0" err="1"/>
              <a:t>силы</a:t>
            </a:r>
            <a:r>
              <a:rPr lang="en-US" sz="1200" dirty="0"/>
              <a:t> </a:t>
            </a:r>
            <a:r>
              <a:rPr lang="en-US" sz="1200" dirty="0" err="1"/>
              <a:t>русского</a:t>
            </a:r>
            <a:r>
              <a:rPr lang="en-US" sz="1200" dirty="0"/>
              <a:t> </a:t>
            </a:r>
            <a:r>
              <a:rPr lang="en-US" sz="1200" dirty="0" err="1"/>
              <a:t>войска</a:t>
            </a:r>
            <a:r>
              <a:rPr lang="en-US" sz="1200" dirty="0"/>
              <a:t>, </a:t>
            </a:r>
            <a:r>
              <a:rPr lang="en-US" sz="1200" dirty="0" err="1"/>
              <a:t>сосредоточенные</a:t>
            </a:r>
            <a:r>
              <a:rPr lang="en-US" sz="1200" dirty="0"/>
              <a:t> </a:t>
            </a:r>
            <a:r>
              <a:rPr lang="en-US" sz="1200" dirty="0" err="1"/>
              <a:t>против</a:t>
            </a:r>
            <a:r>
              <a:rPr lang="en-US" sz="1200" dirty="0"/>
              <a:t> </a:t>
            </a:r>
            <a:r>
              <a:rPr lang="en-US" sz="1200" dirty="0" err="1"/>
              <a:t>шведов</a:t>
            </a:r>
            <a:r>
              <a:rPr lang="en-US" sz="1200" dirty="0"/>
              <a:t>, </a:t>
            </a:r>
            <a:r>
              <a:rPr lang="en-US" sz="1200" dirty="0" err="1"/>
              <a:t>находились</a:t>
            </a:r>
            <a:r>
              <a:rPr lang="en-US" sz="1200" dirty="0"/>
              <a:t> в </a:t>
            </a:r>
            <a:r>
              <a:rPr lang="en-US" sz="1200" dirty="0" err="1"/>
              <a:t>Новгороде</a:t>
            </a:r>
            <a:r>
              <a:rPr lang="en-US" sz="1200" dirty="0"/>
              <a:t> и </a:t>
            </a:r>
            <a:r>
              <a:rPr lang="en-US" sz="1200" dirty="0" err="1"/>
              <a:t>Пскове</a:t>
            </a:r>
            <a:r>
              <a:rPr lang="en-US" sz="1200" dirty="0"/>
              <a:t>. </a:t>
            </a:r>
            <a:r>
              <a:rPr lang="en-US" sz="1200" dirty="0" err="1"/>
              <a:t>Москву</a:t>
            </a:r>
            <a:r>
              <a:rPr lang="en-US" sz="1200" dirty="0"/>
              <a:t> </a:t>
            </a:r>
            <a:r>
              <a:rPr lang="en-US" sz="1200" dirty="0" err="1"/>
              <a:t>приходилось</a:t>
            </a:r>
            <a:r>
              <a:rPr lang="en-US" sz="1200" dirty="0"/>
              <a:t> </a:t>
            </a:r>
            <a:r>
              <a:rPr lang="en-US" sz="1200" dirty="0" err="1"/>
              <a:t>оборонять</a:t>
            </a:r>
            <a:r>
              <a:rPr lang="en-US" sz="1200" dirty="0"/>
              <a:t> </a:t>
            </a:r>
            <a:r>
              <a:rPr lang="en-US" sz="1200" dirty="0" err="1"/>
              <a:t>силами</a:t>
            </a:r>
            <a:r>
              <a:rPr lang="en-US" sz="1200" dirty="0"/>
              <a:t> </a:t>
            </a:r>
            <a:r>
              <a:rPr lang="en-US" sz="1200" dirty="0" err="1"/>
              <a:t>гарнизонов</a:t>
            </a:r>
            <a:r>
              <a:rPr lang="en-US" sz="1200" dirty="0"/>
              <a:t> </a:t>
            </a:r>
            <a:r>
              <a:rPr lang="en-US" sz="1200" dirty="0" err="1"/>
              <a:t>окраинных</a:t>
            </a:r>
            <a:r>
              <a:rPr lang="en-US" sz="1200" dirty="0"/>
              <a:t> </a:t>
            </a:r>
            <a:r>
              <a:rPr lang="en-US" sz="1200" dirty="0" err="1"/>
              <a:t>городов</a:t>
            </a:r>
            <a:r>
              <a:rPr lang="en-US" sz="1200" dirty="0"/>
              <a:t> и </a:t>
            </a:r>
            <a:r>
              <a:rPr lang="en-US" sz="1200" dirty="0" err="1"/>
              <a:t>береговой</a:t>
            </a:r>
            <a:r>
              <a:rPr lang="en-US" sz="1200" dirty="0"/>
              <a:t> </a:t>
            </a:r>
            <a:r>
              <a:rPr lang="en-US" sz="1200" dirty="0" err="1"/>
              <a:t>рати</a:t>
            </a:r>
            <a:r>
              <a:rPr lang="en-US" sz="1200" dirty="0"/>
              <a:t>, </a:t>
            </a:r>
            <a:r>
              <a:rPr lang="en-US" sz="1200" dirty="0" err="1"/>
              <a:t>воеводам</a:t>
            </a:r>
            <a:r>
              <a:rPr lang="en-US" sz="1200" dirty="0"/>
              <a:t> </a:t>
            </a:r>
            <a:r>
              <a:rPr lang="en-US" sz="1200" dirty="0" err="1"/>
              <a:t>полков</a:t>
            </a:r>
            <a:r>
              <a:rPr lang="en-US" sz="1200" dirty="0"/>
              <a:t> </a:t>
            </a:r>
            <a:r>
              <a:rPr lang="en-US" sz="1200" dirty="0" err="1"/>
              <a:t>которых</a:t>
            </a:r>
            <a:r>
              <a:rPr lang="en-US" sz="1200" dirty="0"/>
              <a:t> </a:t>
            </a:r>
            <a:r>
              <a:rPr lang="en-US" sz="1200" dirty="0" err="1"/>
              <a:t>были</a:t>
            </a:r>
            <a:r>
              <a:rPr lang="en-US" sz="1200" dirty="0"/>
              <a:t> </a:t>
            </a:r>
            <a:r>
              <a:rPr lang="en-US" sz="1200" dirty="0" err="1"/>
              <a:t>посланы</a:t>
            </a:r>
            <a:r>
              <a:rPr lang="en-US" sz="1200" dirty="0"/>
              <a:t> </a:t>
            </a:r>
            <a:r>
              <a:rPr lang="en-US" sz="1200" dirty="0" err="1"/>
              <a:t>указы</a:t>
            </a:r>
            <a:r>
              <a:rPr lang="en-US" sz="1200" dirty="0"/>
              <a:t> </a:t>
            </a:r>
            <a:r>
              <a:rPr lang="en-US" sz="1200" dirty="0" err="1"/>
              <a:t>немедленно</a:t>
            </a:r>
            <a:r>
              <a:rPr lang="en-US" sz="1200" dirty="0"/>
              <a:t> </a:t>
            </a:r>
            <a:r>
              <a:rPr lang="en-US" sz="1200" dirty="0" err="1"/>
              <a:t>двигаться</a:t>
            </a:r>
            <a:r>
              <a:rPr lang="en-US" sz="1200" dirty="0"/>
              <a:t> к </a:t>
            </a:r>
            <a:r>
              <a:rPr lang="en-US" sz="1200" dirty="0" err="1"/>
              <a:t>Серпухову</a:t>
            </a:r>
            <a:r>
              <a:rPr lang="en-US" sz="1200" dirty="0"/>
              <a:t> </a:t>
            </a:r>
            <a:r>
              <a:rPr lang="en-US" sz="1200" dirty="0" err="1"/>
              <a:t>для</a:t>
            </a:r>
            <a:r>
              <a:rPr lang="en-US" sz="1200" dirty="0"/>
              <a:t> </a:t>
            </a:r>
            <a:r>
              <a:rPr lang="en-US" sz="1200" dirty="0" err="1"/>
              <a:t>соединения</a:t>
            </a:r>
            <a:r>
              <a:rPr lang="en-US" sz="1200" dirty="0"/>
              <a:t> с </a:t>
            </a:r>
            <a:r>
              <a:rPr lang="en-US" sz="1200" dirty="0" err="1"/>
              <a:t>главным</a:t>
            </a:r>
            <a:r>
              <a:rPr lang="en-US" sz="1200" dirty="0"/>
              <a:t> </a:t>
            </a:r>
            <a:r>
              <a:rPr lang="en-US" sz="1200" dirty="0" err="1"/>
              <a:t>воеводой</a:t>
            </a:r>
            <a:r>
              <a:rPr lang="en-US" sz="1200" dirty="0"/>
              <a:t> </a:t>
            </a:r>
            <a:r>
              <a:rPr lang="en-US" sz="1200" dirty="0" err="1"/>
              <a:t>князем</a:t>
            </a:r>
            <a:r>
              <a:rPr lang="en-US" sz="1200" dirty="0"/>
              <a:t> </a:t>
            </a:r>
            <a:r>
              <a:rPr lang="en-US" sz="1200" dirty="0" err="1"/>
              <a:t>Мстиславским</a:t>
            </a:r>
            <a:r>
              <a:rPr lang="en-US" sz="1200" dirty="0"/>
              <a:t>. </a:t>
            </a:r>
            <a:r>
              <a:rPr lang="en-US" sz="1200" dirty="0" err="1"/>
              <a:t>Предполагалось</a:t>
            </a:r>
            <a:r>
              <a:rPr lang="en-US" sz="1200" dirty="0"/>
              <a:t> </a:t>
            </a:r>
            <a:r>
              <a:rPr lang="en-US" sz="1200" dirty="0" err="1"/>
              <a:t>встретить</a:t>
            </a:r>
            <a:r>
              <a:rPr lang="en-US" sz="1200" dirty="0"/>
              <a:t> </a:t>
            </a:r>
            <a:r>
              <a:rPr lang="en-US" sz="1200" dirty="0" err="1"/>
              <a:t>татар</a:t>
            </a:r>
            <a:r>
              <a:rPr lang="en-US" sz="1200" dirty="0"/>
              <a:t> </a:t>
            </a:r>
            <a:r>
              <a:rPr lang="en-US" sz="1200" dirty="0" err="1"/>
              <a:t>на</a:t>
            </a:r>
            <a:r>
              <a:rPr lang="en-US" sz="1200" dirty="0"/>
              <a:t> </a:t>
            </a:r>
            <a:r>
              <a:rPr lang="en-US" sz="1200" dirty="0" err="1"/>
              <a:t>дальних</a:t>
            </a:r>
            <a:r>
              <a:rPr lang="en-US" sz="1200" dirty="0"/>
              <a:t> </a:t>
            </a:r>
            <a:r>
              <a:rPr lang="en-US" sz="1200" dirty="0" err="1"/>
              <a:t>подступах</a:t>
            </a:r>
            <a:r>
              <a:rPr lang="en-US" sz="1200" dirty="0"/>
              <a:t> к </a:t>
            </a:r>
            <a:r>
              <a:rPr lang="en-US" sz="1200" dirty="0" err="1"/>
              <a:t>Москве</a:t>
            </a:r>
            <a:r>
              <a:rPr lang="en-US" sz="1200" dirty="0"/>
              <a:t>.</a:t>
            </a:r>
          </a:p>
          <a:p>
            <a:pPr algn="just" defTabSz="914400">
              <a:spcAft>
                <a:spcPts val="600"/>
              </a:spcAft>
            </a:pPr>
            <a:r>
              <a:rPr lang="en-US" sz="1200" dirty="0"/>
              <a:t> </a:t>
            </a:r>
          </a:p>
          <a:p>
            <a:pPr algn="just" defTabSz="914400">
              <a:spcAft>
                <a:spcPts val="600"/>
              </a:spcAft>
            </a:pPr>
            <a:r>
              <a:rPr lang="en-US" sz="1200" dirty="0"/>
              <a:t>27 </a:t>
            </a:r>
            <a:r>
              <a:rPr lang="en-US" sz="1200" dirty="0" err="1"/>
              <a:t>июня</a:t>
            </a:r>
            <a:r>
              <a:rPr lang="en-US" sz="1200" dirty="0"/>
              <a:t> </a:t>
            </a:r>
            <a:r>
              <a:rPr lang="en-US" sz="1200" dirty="0" err="1"/>
              <a:t>новые</a:t>
            </a:r>
            <a:r>
              <a:rPr lang="en-US" sz="1200" dirty="0"/>
              <a:t> </a:t>
            </a:r>
            <a:r>
              <a:rPr lang="en-US" sz="1200" dirty="0" err="1"/>
              <a:t>донесения</a:t>
            </a:r>
            <a:r>
              <a:rPr lang="en-US" sz="1200" dirty="0"/>
              <a:t> </a:t>
            </a:r>
            <a:r>
              <a:rPr lang="en-US" sz="1200" dirty="0" err="1"/>
              <a:t>сторожей</a:t>
            </a:r>
            <a:r>
              <a:rPr lang="en-US" sz="1200" dirty="0"/>
              <a:t> </a:t>
            </a:r>
            <a:r>
              <a:rPr lang="en-US" sz="1200" dirty="0" err="1"/>
              <a:t>сообщали</a:t>
            </a:r>
            <a:r>
              <a:rPr lang="en-US" sz="1200" dirty="0"/>
              <a:t>, </a:t>
            </a:r>
            <a:r>
              <a:rPr lang="en-US" sz="1200" dirty="0" err="1"/>
              <a:t>что</a:t>
            </a:r>
            <a:r>
              <a:rPr lang="en-US" sz="1200" dirty="0"/>
              <a:t> </a:t>
            </a:r>
            <a:r>
              <a:rPr lang="en-US" sz="1200" dirty="0" err="1"/>
              <a:t>татары</a:t>
            </a:r>
            <a:r>
              <a:rPr lang="en-US" sz="1200" dirty="0"/>
              <a:t> </a:t>
            </a:r>
            <a:r>
              <a:rPr lang="en-US" sz="1200" dirty="0" err="1"/>
              <a:t>быстро</a:t>
            </a:r>
            <a:r>
              <a:rPr lang="en-US" sz="1200" dirty="0"/>
              <a:t> </a:t>
            </a:r>
            <a:r>
              <a:rPr lang="en-US" sz="1200" dirty="0" err="1"/>
              <a:t>идут</a:t>
            </a:r>
            <a:r>
              <a:rPr lang="en-US" sz="1200" dirty="0"/>
              <a:t> </a:t>
            </a:r>
            <a:r>
              <a:rPr lang="en-US" sz="1200" dirty="0" err="1"/>
              <a:t>прямо</a:t>
            </a:r>
            <a:r>
              <a:rPr lang="en-US" sz="1200" dirty="0"/>
              <a:t> </a:t>
            </a:r>
            <a:r>
              <a:rPr lang="en-US" sz="1200" dirty="0" err="1"/>
              <a:t>на</a:t>
            </a:r>
            <a:r>
              <a:rPr lang="en-US" sz="1200" dirty="0"/>
              <a:t> </a:t>
            </a:r>
            <a:r>
              <a:rPr lang="en-US" sz="1200" dirty="0" err="1"/>
              <a:t>Москву</a:t>
            </a:r>
            <a:r>
              <a:rPr lang="en-US" sz="1200" dirty="0"/>
              <a:t>, </a:t>
            </a:r>
            <a:r>
              <a:rPr lang="en-US" sz="1200" dirty="0" err="1"/>
              <a:t>поэтому</a:t>
            </a:r>
            <a:r>
              <a:rPr lang="en-US" sz="1200" dirty="0"/>
              <a:t> в </a:t>
            </a:r>
            <a:r>
              <a:rPr lang="en-US" sz="1200" dirty="0" err="1"/>
              <a:t>столице</a:t>
            </a:r>
            <a:r>
              <a:rPr lang="en-US" sz="1200" dirty="0"/>
              <a:t> </a:t>
            </a:r>
            <a:r>
              <a:rPr lang="en-US" sz="1200" dirty="0" err="1"/>
              <a:t>было</a:t>
            </a:r>
            <a:r>
              <a:rPr lang="en-US" sz="1200" dirty="0"/>
              <a:t> </a:t>
            </a:r>
            <a:r>
              <a:rPr lang="en-US" sz="1200" dirty="0" err="1"/>
              <a:t>объявлено</a:t>
            </a:r>
            <a:r>
              <a:rPr lang="en-US" sz="1200" dirty="0"/>
              <a:t> </a:t>
            </a:r>
            <a:r>
              <a:rPr lang="en-US" sz="1200" dirty="0" err="1"/>
              <a:t>осадное</a:t>
            </a:r>
            <a:r>
              <a:rPr lang="en-US" sz="1200" dirty="0"/>
              <a:t> </a:t>
            </a:r>
            <a:r>
              <a:rPr lang="en-US" sz="1200" dirty="0" err="1"/>
              <a:t>положение</a:t>
            </a:r>
            <a:r>
              <a:rPr lang="en-US" sz="1200" dirty="0"/>
              <a:t>, а </a:t>
            </a:r>
            <a:r>
              <a:rPr lang="en-US" sz="1200" dirty="0" err="1"/>
              <a:t>ее</a:t>
            </a:r>
            <a:r>
              <a:rPr lang="en-US" sz="1200" dirty="0"/>
              <a:t> </a:t>
            </a:r>
            <a:r>
              <a:rPr lang="en-US" sz="1200" dirty="0" err="1"/>
              <a:t>гарнизон</a:t>
            </a:r>
            <a:r>
              <a:rPr lang="en-US" sz="1200" dirty="0"/>
              <a:t> с </a:t>
            </a:r>
            <a:r>
              <a:rPr lang="en-US" sz="1200" dirty="0" err="1"/>
              <a:t>помощью</a:t>
            </a:r>
            <a:r>
              <a:rPr lang="en-US" sz="1200" dirty="0"/>
              <a:t> </a:t>
            </a:r>
            <a:r>
              <a:rPr lang="en-US" sz="1200" dirty="0" err="1"/>
              <a:t>населения</a:t>
            </a:r>
            <a:r>
              <a:rPr lang="en-US" sz="1200" dirty="0"/>
              <a:t> </a:t>
            </a:r>
            <a:r>
              <a:rPr lang="en-US" sz="1200" dirty="0" err="1"/>
              <a:t>спешно</a:t>
            </a:r>
            <a:r>
              <a:rPr lang="en-US" sz="1200" dirty="0"/>
              <a:t> </a:t>
            </a:r>
            <a:r>
              <a:rPr lang="en-US" sz="1200" dirty="0" err="1"/>
              <a:t>начал</a:t>
            </a:r>
            <a:r>
              <a:rPr lang="en-US" sz="1200" dirty="0"/>
              <a:t> </a:t>
            </a:r>
            <a:r>
              <a:rPr lang="en-US" sz="1200" dirty="0" err="1"/>
              <a:t>усиливать</a:t>
            </a:r>
            <a:r>
              <a:rPr lang="en-US" sz="1200" dirty="0"/>
              <a:t> </a:t>
            </a:r>
            <a:r>
              <a:rPr lang="en-US" sz="1200" dirty="0" err="1"/>
              <a:t>оборонительные</a:t>
            </a:r>
            <a:r>
              <a:rPr lang="en-US" sz="1200" dirty="0"/>
              <a:t> </a:t>
            </a:r>
            <a:r>
              <a:rPr lang="en-US" sz="1200" dirty="0" err="1"/>
              <a:t>сооружения</a:t>
            </a:r>
            <a:r>
              <a:rPr lang="en-US" sz="1200" dirty="0"/>
              <a:t> и </a:t>
            </a:r>
            <a:r>
              <a:rPr lang="en-US" sz="1200" dirty="0" err="1"/>
              <a:t>ставить</a:t>
            </a:r>
            <a:r>
              <a:rPr lang="en-US" sz="1200" dirty="0"/>
              <a:t> </a:t>
            </a:r>
            <a:r>
              <a:rPr lang="en-US" sz="1200" dirty="0" err="1"/>
              <a:t>на</a:t>
            </a:r>
            <a:r>
              <a:rPr lang="en-US" sz="1200" dirty="0"/>
              <a:t> </a:t>
            </a:r>
            <a:r>
              <a:rPr lang="en-US" sz="1200" dirty="0" err="1"/>
              <a:t>стенах</a:t>
            </a:r>
            <a:r>
              <a:rPr lang="en-US" sz="1200" dirty="0"/>
              <a:t> и в </a:t>
            </a:r>
            <a:r>
              <a:rPr lang="en-US" sz="1200" dirty="0" err="1"/>
              <a:t>башнях</a:t>
            </a:r>
            <a:r>
              <a:rPr lang="en-US" sz="1200" dirty="0"/>
              <a:t> </a:t>
            </a:r>
            <a:r>
              <a:rPr lang="en-US" sz="1200" dirty="0" err="1"/>
              <a:t>Китай-города</a:t>
            </a:r>
            <a:r>
              <a:rPr lang="en-US" sz="1200" dirty="0"/>
              <a:t> и </a:t>
            </a:r>
            <a:r>
              <a:rPr lang="en-US" sz="1200" dirty="0" err="1"/>
              <a:t>Кремля</a:t>
            </a:r>
            <a:r>
              <a:rPr lang="en-US" sz="1200" dirty="0"/>
              <a:t> </a:t>
            </a:r>
            <a:r>
              <a:rPr lang="en-US" sz="1200" dirty="0" err="1"/>
              <a:t>орудия</a:t>
            </a:r>
            <a:r>
              <a:rPr lang="en-US" sz="1200" dirty="0"/>
              <a:t> </a:t>
            </a:r>
            <a:r>
              <a:rPr lang="en-US" sz="1200" dirty="0" err="1"/>
              <a:t>крупных</a:t>
            </a:r>
            <a:r>
              <a:rPr lang="en-US" sz="1200" dirty="0"/>
              <a:t> </a:t>
            </a:r>
            <a:r>
              <a:rPr lang="en-US" sz="1200" dirty="0" err="1"/>
              <a:t>калибров</a:t>
            </a:r>
            <a:r>
              <a:rPr lang="en-US" sz="1200" dirty="0"/>
              <a:t>.</a:t>
            </a:r>
          </a:p>
          <a:p>
            <a:pPr algn="just" defTabSz="914400">
              <a:spcAft>
                <a:spcPts val="600"/>
              </a:spcAft>
            </a:pPr>
            <a:r>
              <a:rPr lang="en-US" sz="1200" dirty="0"/>
              <a:t> </a:t>
            </a:r>
          </a:p>
          <a:p>
            <a:pPr algn="just" defTabSz="914400">
              <a:spcAft>
                <a:spcPts val="600"/>
              </a:spcAft>
            </a:pPr>
            <a:r>
              <a:rPr lang="en-US" sz="1200" dirty="0" err="1"/>
              <a:t>Борис</a:t>
            </a:r>
            <a:r>
              <a:rPr lang="en-US" sz="1200" dirty="0"/>
              <a:t> </a:t>
            </a:r>
            <a:r>
              <a:rPr lang="en-US" sz="1200" dirty="0" err="1"/>
              <a:t>Годунов</a:t>
            </a:r>
            <a:r>
              <a:rPr lang="en-US" sz="1200" dirty="0"/>
              <a:t> </a:t>
            </a:r>
            <a:r>
              <a:rPr lang="en-US" sz="1200" dirty="0" err="1"/>
              <a:t>приказал</a:t>
            </a:r>
            <a:r>
              <a:rPr lang="en-US" sz="1200" dirty="0"/>
              <a:t> </a:t>
            </a:r>
            <a:r>
              <a:rPr lang="en-US" sz="1200" dirty="0" err="1"/>
              <a:t>отправить</a:t>
            </a:r>
            <a:r>
              <a:rPr lang="en-US" sz="1200" dirty="0"/>
              <a:t> </a:t>
            </a:r>
            <a:r>
              <a:rPr lang="en-US" sz="1200" dirty="0" err="1"/>
              <a:t>воеводам</a:t>
            </a:r>
            <a:r>
              <a:rPr lang="en-US" sz="1200" dirty="0"/>
              <a:t> </a:t>
            </a:r>
            <a:r>
              <a:rPr lang="en-US" sz="1200" dirty="0" err="1"/>
              <a:t>всех</a:t>
            </a:r>
            <a:r>
              <a:rPr lang="en-US" sz="1200" dirty="0"/>
              <a:t> </a:t>
            </a:r>
            <a:r>
              <a:rPr lang="en-US" sz="1200" dirty="0" err="1"/>
              <a:t>полков</a:t>
            </a:r>
            <a:r>
              <a:rPr lang="en-US" sz="1200" dirty="0"/>
              <a:t> </a:t>
            </a:r>
            <a:r>
              <a:rPr lang="en-US" sz="1200" dirty="0" err="1"/>
              <a:t>новое</a:t>
            </a:r>
            <a:r>
              <a:rPr lang="en-US" sz="1200" dirty="0"/>
              <a:t> </a:t>
            </a:r>
            <a:r>
              <a:rPr lang="en-US" sz="1200" dirty="0" err="1"/>
              <a:t>приказание</a:t>
            </a:r>
            <a:r>
              <a:rPr lang="en-US" sz="1200" dirty="0"/>
              <a:t> — </a:t>
            </a:r>
            <a:r>
              <a:rPr lang="en-US" sz="1200" dirty="0" err="1"/>
              <a:t>быстро</a:t>
            </a:r>
            <a:r>
              <a:rPr lang="en-US" sz="1200" dirty="0"/>
              <a:t> </a:t>
            </a:r>
            <a:r>
              <a:rPr lang="en-US" sz="1200" dirty="0" err="1"/>
              <a:t>идти</a:t>
            </a:r>
            <a:r>
              <a:rPr lang="en-US" sz="1200" dirty="0"/>
              <a:t> к </a:t>
            </a:r>
            <a:r>
              <a:rPr lang="en-US" sz="1200" dirty="0" err="1"/>
              <a:t>Москве</a:t>
            </a:r>
            <a:r>
              <a:rPr lang="en-US" sz="1200" dirty="0"/>
              <a:t> </a:t>
            </a:r>
            <a:r>
              <a:rPr lang="en-US" sz="1200" dirty="0" err="1"/>
              <a:t>для</a:t>
            </a:r>
            <a:r>
              <a:rPr lang="en-US" sz="1200" dirty="0"/>
              <a:t> </a:t>
            </a:r>
            <a:r>
              <a:rPr lang="en-US" sz="1200" dirty="0" err="1"/>
              <a:t>ее</a:t>
            </a:r>
            <a:r>
              <a:rPr lang="en-US" sz="1200" dirty="0"/>
              <a:t> </a:t>
            </a:r>
            <a:r>
              <a:rPr lang="en-US" sz="1200" dirty="0" err="1"/>
              <a:t>защиты</a:t>
            </a:r>
            <a:r>
              <a:rPr lang="en-US" sz="1200" dirty="0"/>
              <a:t> </a:t>
            </a:r>
            <a:r>
              <a:rPr lang="en-US" sz="1200" dirty="0" err="1"/>
              <a:t>от</a:t>
            </a:r>
            <a:r>
              <a:rPr lang="en-US" sz="1200" dirty="0"/>
              <a:t> </a:t>
            </a:r>
            <a:r>
              <a:rPr lang="en-US" sz="1200" dirty="0" err="1"/>
              <a:t>врага</a:t>
            </a:r>
            <a:r>
              <a:rPr lang="en-US" sz="1200" dirty="0"/>
              <a:t>. 1 </a:t>
            </a:r>
            <a:r>
              <a:rPr lang="en-US" sz="1200" dirty="0" err="1"/>
              <a:t>июля</a:t>
            </a:r>
            <a:r>
              <a:rPr lang="en-US" sz="1200" dirty="0"/>
              <a:t> </a:t>
            </a:r>
            <a:r>
              <a:rPr lang="en-US" sz="1200" dirty="0" err="1"/>
              <a:t>полки</a:t>
            </a:r>
            <a:r>
              <a:rPr lang="en-US" sz="1200" dirty="0"/>
              <a:t> </a:t>
            </a:r>
            <a:r>
              <a:rPr lang="en-US" sz="1200" dirty="0" err="1"/>
              <a:t>сосредоточились</a:t>
            </a:r>
            <a:r>
              <a:rPr lang="en-US" sz="1200" dirty="0"/>
              <a:t> в </a:t>
            </a:r>
            <a:r>
              <a:rPr lang="en-US" sz="1200" dirty="0" err="1"/>
              <a:t>районе</a:t>
            </a:r>
            <a:r>
              <a:rPr lang="en-US" sz="1200" dirty="0"/>
              <a:t> </a:t>
            </a:r>
            <a:r>
              <a:rPr lang="en-US" sz="1200" dirty="0" err="1"/>
              <a:t>села</a:t>
            </a:r>
            <a:r>
              <a:rPr lang="en-US" sz="1200" dirty="0"/>
              <a:t> </a:t>
            </a:r>
            <a:r>
              <a:rPr lang="en-US" sz="1200" dirty="0" err="1"/>
              <a:t>Коломенского</a:t>
            </a:r>
            <a:r>
              <a:rPr lang="en-US" sz="1200" dirty="0"/>
              <a:t>. К </a:t>
            </a:r>
            <a:r>
              <a:rPr lang="en-US" sz="1200" dirty="0" err="1"/>
              <a:t>этому</a:t>
            </a:r>
            <a:r>
              <a:rPr lang="en-US" sz="1200" dirty="0"/>
              <a:t> </a:t>
            </a:r>
            <a:r>
              <a:rPr lang="en-US" sz="1200" dirty="0" err="1"/>
              <a:t>времени</a:t>
            </a:r>
            <a:r>
              <a:rPr lang="en-US" sz="1200" dirty="0"/>
              <a:t> </a:t>
            </a:r>
            <a:r>
              <a:rPr lang="en-US" sz="1200" dirty="0" err="1"/>
              <a:t>заканчивалась</a:t>
            </a:r>
            <a:r>
              <a:rPr lang="en-US" sz="1200" dirty="0"/>
              <a:t> </a:t>
            </a:r>
            <a:r>
              <a:rPr lang="en-US" sz="1200" dirty="0" err="1"/>
              <a:t>установка</a:t>
            </a:r>
            <a:r>
              <a:rPr lang="en-US" sz="1200" dirty="0"/>
              <a:t> </a:t>
            </a:r>
            <a:r>
              <a:rPr lang="en-US" sz="1200" dirty="0" err="1"/>
              <a:t>гуляй-города</a:t>
            </a:r>
            <a:r>
              <a:rPr lang="en-US" sz="1200" dirty="0"/>
              <a:t> </a:t>
            </a:r>
            <a:r>
              <a:rPr lang="en-US" sz="1200" dirty="0" err="1"/>
              <a:t>во</a:t>
            </a:r>
            <a:r>
              <a:rPr lang="en-US" sz="1200" dirty="0"/>
              <a:t> </a:t>
            </a:r>
            <a:r>
              <a:rPr lang="en-US" sz="1200" dirty="0" err="1"/>
              <a:t>входящей</a:t>
            </a:r>
            <a:r>
              <a:rPr lang="en-US" sz="1200" dirty="0"/>
              <a:t> к </a:t>
            </a:r>
            <a:r>
              <a:rPr lang="en-US" sz="1200" dirty="0" err="1"/>
              <a:t>Кремлю</a:t>
            </a:r>
            <a:r>
              <a:rPr lang="en-US" sz="1200" dirty="0"/>
              <a:t> </a:t>
            </a:r>
            <a:r>
              <a:rPr lang="en-US" sz="1200" dirty="0" err="1"/>
              <a:t>излучине</a:t>
            </a:r>
            <a:r>
              <a:rPr lang="en-US" sz="1200" dirty="0"/>
              <a:t> р. </a:t>
            </a:r>
            <a:r>
              <a:rPr lang="en-US" sz="1200" dirty="0" err="1"/>
              <a:t>Москвы</a:t>
            </a:r>
            <a:r>
              <a:rPr lang="en-US" sz="1200" dirty="0"/>
              <a:t> </a:t>
            </a:r>
            <a:r>
              <a:rPr lang="en-US" sz="1200" dirty="0" err="1"/>
              <a:t>против</a:t>
            </a:r>
            <a:r>
              <a:rPr lang="en-US" sz="1200" dirty="0"/>
              <a:t> </a:t>
            </a:r>
            <a:r>
              <a:rPr lang="en-US" sz="1200" dirty="0" err="1"/>
              <a:t>Данилова</a:t>
            </a:r>
            <a:r>
              <a:rPr lang="en-US" sz="1200" dirty="0"/>
              <a:t> </a:t>
            </a:r>
            <a:r>
              <a:rPr lang="en-US" sz="1200" dirty="0" err="1"/>
              <a:t>монастыря</a:t>
            </a:r>
            <a:r>
              <a:rPr lang="en-US" sz="1200" dirty="0"/>
              <a:t>. </a:t>
            </a:r>
            <a:r>
              <a:rPr lang="en-US" sz="1200" dirty="0" err="1"/>
              <a:t>Ширина</a:t>
            </a:r>
            <a:r>
              <a:rPr lang="en-US" sz="1200" dirty="0"/>
              <a:t> </a:t>
            </a:r>
            <a:r>
              <a:rPr lang="en-US" sz="1200" dirty="0" err="1"/>
              <a:t>излучины</a:t>
            </a:r>
            <a:r>
              <a:rPr lang="en-US" sz="1200" dirty="0"/>
              <a:t> </a:t>
            </a:r>
            <a:r>
              <a:rPr lang="en-US" sz="1200" dirty="0" err="1"/>
              <a:t>достигала</a:t>
            </a:r>
            <a:r>
              <a:rPr lang="en-US" sz="1200" dirty="0"/>
              <a:t> </a:t>
            </a:r>
            <a:r>
              <a:rPr lang="en-US" sz="1200" dirty="0" err="1"/>
              <a:t>здесь</a:t>
            </a:r>
            <a:r>
              <a:rPr lang="en-US" sz="1200" dirty="0"/>
              <a:t> </a:t>
            </a:r>
            <a:r>
              <a:rPr lang="en-US" sz="1200" dirty="0" err="1"/>
              <a:t>трех</a:t>
            </a:r>
            <a:r>
              <a:rPr lang="en-US" sz="1200" dirty="0"/>
              <a:t> </a:t>
            </a:r>
            <a:r>
              <a:rPr lang="en-US" sz="1200" dirty="0" err="1"/>
              <a:t>километров</a:t>
            </a:r>
            <a:r>
              <a:rPr lang="en-US" sz="1200" dirty="0"/>
              <a:t>, а </a:t>
            </a:r>
            <a:r>
              <a:rPr lang="en-US" sz="1200" dirty="0" err="1"/>
              <a:t>длина</a:t>
            </a:r>
            <a:r>
              <a:rPr lang="en-US" sz="1200" dirty="0"/>
              <a:t> </a:t>
            </a:r>
            <a:r>
              <a:rPr lang="en-US" sz="1200" dirty="0" err="1"/>
              <a:t>от</a:t>
            </a:r>
            <a:r>
              <a:rPr lang="en-US" sz="1200" dirty="0"/>
              <a:t> </a:t>
            </a:r>
            <a:r>
              <a:rPr lang="en-US" sz="1200" dirty="0" err="1"/>
              <a:t>Данилова</a:t>
            </a:r>
            <a:r>
              <a:rPr lang="en-US" sz="1200" dirty="0"/>
              <a:t> </a:t>
            </a:r>
            <a:r>
              <a:rPr lang="en-US" sz="1200" dirty="0" err="1"/>
              <a:t>монастыря</a:t>
            </a:r>
            <a:r>
              <a:rPr lang="en-US" sz="1200" dirty="0"/>
              <a:t> </a:t>
            </a:r>
            <a:r>
              <a:rPr lang="en-US" sz="1200" dirty="0" err="1"/>
              <a:t>до</a:t>
            </a:r>
            <a:r>
              <a:rPr lang="en-US" sz="1200" dirty="0"/>
              <a:t> </a:t>
            </a:r>
            <a:r>
              <a:rPr lang="en-US" sz="1200" dirty="0" err="1"/>
              <a:t>Кремля</a:t>
            </a:r>
            <a:r>
              <a:rPr lang="en-US" sz="1200" dirty="0"/>
              <a:t> — </a:t>
            </a:r>
            <a:r>
              <a:rPr lang="en-US" sz="1200" dirty="0" err="1"/>
              <a:t>около</a:t>
            </a:r>
            <a:r>
              <a:rPr lang="en-US" sz="1200" dirty="0"/>
              <a:t> </a:t>
            </a:r>
            <a:r>
              <a:rPr lang="en-US" sz="1200" dirty="0" err="1"/>
              <a:t>четырех</a:t>
            </a:r>
            <a:r>
              <a:rPr lang="en-US" sz="1200" dirty="0"/>
              <a:t> </a:t>
            </a:r>
            <a:r>
              <a:rPr lang="en-US" sz="1200" dirty="0" err="1"/>
              <a:t>километров</a:t>
            </a:r>
            <a:r>
              <a:rPr lang="en-US" sz="1200" dirty="0"/>
              <a:t>. </a:t>
            </a:r>
            <a:r>
              <a:rPr lang="en-US" sz="1200" dirty="0" err="1"/>
              <a:t>Место</a:t>
            </a:r>
            <a:r>
              <a:rPr lang="en-US" sz="1200" dirty="0"/>
              <a:t> </a:t>
            </a:r>
            <a:r>
              <a:rPr lang="en-US" sz="1200" dirty="0" err="1"/>
              <a:t>для</a:t>
            </a:r>
            <a:r>
              <a:rPr lang="en-US" sz="1200" dirty="0"/>
              <a:t> </a:t>
            </a:r>
            <a:r>
              <a:rPr lang="en-US" sz="1200" dirty="0" err="1"/>
              <a:t>расположения</a:t>
            </a:r>
            <a:r>
              <a:rPr lang="en-US" sz="1200" dirty="0"/>
              <a:t> </a:t>
            </a:r>
            <a:r>
              <a:rPr lang="en-US" sz="1200" dirty="0" err="1"/>
              <a:t>этого</a:t>
            </a:r>
            <a:r>
              <a:rPr lang="en-US" sz="1200" dirty="0"/>
              <a:t> </a:t>
            </a:r>
            <a:r>
              <a:rPr lang="en-US" sz="1200" dirty="0" err="1"/>
              <a:t>оборонительного</a:t>
            </a:r>
            <a:r>
              <a:rPr lang="en-US" sz="1200" dirty="0"/>
              <a:t> </a:t>
            </a:r>
            <a:r>
              <a:rPr lang="en-US" sz="1200" dirty="0" err="1"/>
              <a:t>сооружения</a:t>
            </a:r>
            <a:r>
              <a:rPr lang="en-US" sz="1200" dirty="0"/>
              <a:t> </a:t>
            </a:r>
            <a:r>
              <a:rPr lang="en-US" sz="1200" dirty="0" err="1"/>
              <a:t>воеводы</a:t>
            </a:r>
            <a:r>
              <a:rPr lang="en-US" sz="1200" dirty="0"/>
              <a:t> </a:t>
            </a:r>
            <a:r>
              <a:rPr lang="en-US" sz="1200" dirty="0" err="1"/>
              <a:t>выбрали</a:t>
            </a:r>
            <a:r>
              <a:rPr lang="en-US" sz="1200" dirty="0"/>
              <a:t> </a:t>
            </a:r>
            <a:r>
              <a:rPr lang="en-US" sz="1200" dirty="0" err="1"/>
              <a:t>весьма</a:t>
            </a:r>
            <a:r>
              <a:rPr lang="en-US" sz="1200" dirty="0"/>
              <a:t> </a:t>
            </a:r>
            <a:r>
              <a:rPr lang="en-US" sz="1200" dirty="0" err="1"/>
              <a:t>удачно</a:t>
            </a:r>
            <a:r>
              <a:rPr lang="en-US" sz="1200" dirty="0"/>
              <a:t>: </a:t>
            </a:r>
            <a:r>
              <a:rPr lang="en-US" sz="1200" dirty="0" err="1"/>
              <a:t>фланги</a:t>
            </a:r>
            <a:r>
              <a:rPr lang="en-US" sz="1200" dirty="0"/>
              <a:t> </a:t>
            </a:r>
            <a:r>
              <a:rPr lang="en-US" sz="1200" dirty="0" err="1"/>
              <a:t>его</a:t>
            </a:r>
            <a:r>
              <a:rPr lang="en-US" sz="1200" dirty="0"/>
              <a:t> </a:t>
            </a:r>
            <a:r>
              <a:rPr lang="en-US" sz="1200" dirty="0" err="1"/>
              <a:t>прикрывала</a:t>
            </a:r>
            <a:r>
              <a:rPr lang="en-US" sz="1200" dirty="0"/>
              <a:t> </a:t>
            </a:r>
            <a:r>
              <a:rPr lang="en-US" sz="1200" dirty="0" err="1"/>
              <a:t>река</a:t>
            </a:r>
            <a:r>
              <a:rPr lang="en-US" sz="1200" dirty="0"/>
              <a:t> </a:t>
            </a:r>
            <a:r>
              <a:rPr lang="en-US" sz="1200" dirty="0" err="1"/>
              <a:t>Москва</a:t>
            </a:r>
            <a:r>
              <a:rPr lang="en-US" sz="1200" dirty="0"/>
              <a:t>, а в </a:t>
            </a:r>
            <a:r>
              <a:rPr lang="en-US" sz="1200" dirty="0" err="1"/>
              <a:t>тылу</a:t>
            </a:r>
            <a:r>
              <a:rPr lang="en-US" sz="1200" dirty="0"/>
              <a:t> </a:t>
            </a:r>
            <a:r>
              <a:rPr lang="en-US" sz="1200" dirty="0" err="1"/>
              <a:t>находился</a:t>
            </a:r>
            <a:r>
              <a:rPr lang="en-US" sz="1200" dirty="0"/>
              <a:t> </a:t>
            </a:r>
            <a:r>
              <a:rPr lang="en-US" sz="1200" dirty="0" err="1"/>
              <a:t>Кремль</a:t>
            </a:r>
            <a:r>
              <a:rPr lang="en-US" sz="1200" dirty="0"/>
              <a:t>. </a:t>
            </a:r>
            <a:r>
              <a:rPr lang="en-US" sz="1200" dirty="0" err="1"/>
              <a:t>Противник</a:t>
            </a:r>
            <a:r>
              <a:rPr lang="en-US" sz="1200" dirty="0"/>
              <a:t> </a:t>
            </a:r>
            <a:r>
              <a:rPr lang="en-US" sz="1200" dirty="0" err="1"/>
              <a:t>лишался</a:t>
            </a:r>
            <a:r>
              <a:rPr lang="en-US" sz="1200" dirty="0"/>
              <a:t> </a:t>
            </a:r>
            <a:r>
              <a:rPr lang="en-US" sz="1200" dirty="0" err="1"/>
              <a:t>самого</a:t>
            </a:r>
            <a:r>
              <a:rPr lang="en-US" sz="1200" dirty="0"/>
              <a:t> </a:t>
            </a:r>
            <a:r>
              <a:rPr lang="en-US" sz="1200" dirty="0" err="1"/>
              <a:t>удобного</a:t>
            </a:r>
            <a:r>
              <a:rPr lang="en-US" sz="1200" dirty="0"/>
              <a:t> </a:t>
            </a:r>
            <a:r>
              <a:rPr lang="en-US" sz="1200" dirty="0" err="1"/>
              <a:t>подступа</a:t>
            </a:r>
            <a:r>
              <a:rPr lang="en-US" sz="1200" dirty="0"/>
              <a:t> к </a:t>
            </a:r>
            <a:r>
              <a:rPr lang="en-US" sz="1200" dirty="0" err="1"/>
              <a:t>Кремлю</a:t>
            </a:r>
            <a:r>
              <a:rPr lang="en-US" sz="1200" dirty="0"/>
              <a:t>, </a:t>
            </a:r>
            <a:r>
              <a:rPr lang="en-US" sz="1200" dirty="0" err="1"/>
              <a:t>где</a:t>
            </a:r>
            <a:r>
              <a:rPr lang="en-US" sz="1200" dirty="0"/>
              <a:t> </a:t>
            </a:r>
            <a:r>
              <a:rPr lang="en-US" sz="1200" dirty="0" err="1"/>
              <a:t>успешно</a:t>
            </a:r>
            <a:r>
              <a:rPr lang="en-US" sz="1200" dirty="0"/>
              <a:t> </a:t>
            </a:r>
            <a:r>
              <a:rPr lang="en-US" sz="1200" dirty="0" err="1"/>
              <a:t>могла</a:t>
            </a:r>
            <a:r>
              <a:rPr lang="en-US" sz="1200" dirty="0"/>
              <a:t> </a:t>
            </a:r>
            <a:r>
              <a:rPr lang="en-US" sz="1200" dirty="0" err="1"/>
              <a:t>действовать</a:t>
            </a:r>
            <a:r>
              <a:rPr lang="en-US" sz="1200" dirty="0"/>
              <a:t> </a:t>
            </a:r>
            <a:r>
              <a:rPr lang="en-US" sz="1200" dirty="0" err="1"/>
              <a:t>его</a:t>
            </a:r>
            <a:r>
              <a:rPr lang="en-US" sz="1200" dirty="0"/>
              <a:t> </a:t>
            </a:r>
            <a:r>
              <a:rPr lang="en-US" sz="1200" dirty="0" err="1"/>
              <a:t>конница</a:t>
            </a:r>
            <a:r>
              <a:rPr lang="en-US" sz="1200" dirty="0"/>
              <a:t>.</a:t>
            </a:r>
          </a:p>
        </p:txBody>
      </p:sp>
      <p:sp>
        <p:nvSpPr>
          <p:cNvPr id="44" name="Freeform: Shape 40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трава, внешний, неб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D675FA8-3973-4980-B322-4E1F1686C7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книга, внешний, текст, трав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891007C-A7E8-4EFA-B8DC-63BECE3D0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4429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7D2AA9EB-ACE2-48F8-8185-792EE9413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2000"/>
                </a:schemeClr>
              </a:gs>
              <a:gs pos="25000">
                <a:schemeClr val="accent1">
                  <a:alpha val="55000"/>
                </a:schemeClr>
              </a:gs>
              <a:gs pos="94000">
                <a:schemeClr val="bg2">
                  <a:lumMod val="75000"/>
                  <a:alpha val="90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9D7A164-22E7-4B37-B0E3-935FC9C31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6734684" y="278903"/>
            <a:ext cx="4333814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4000" b="1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Гуляй-город</a:t>
            </a:r>
            <a:r>
              <a:rPr lang="en-US" sz="4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»</a:t>
            </a:r>
            <a:endParaRPr lang="en-US" sz="40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" name="Freeform 67">
            <a:extLst>
              <a:ext uri="{FF2B5EF4-FFF2-40B4-BE49-F238E27FC236}">
                <a16:creationId xmlns:a16="http://schemas.microsoft.com/office/drawing/2014/main" id="{730F02D6-D4A4-42E5-A722-43B088C7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07136"/>
            <a:ext cx="3177287" cy="26508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2C965BE-B8BF-4344-8E81-62E0BFE4C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9751" y="2897495"/>
            <a:ext cx="2788232" cy="2788232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65">
            <a:extLst>
              <a:ext uri="{FF2B5EF4-FFF2-40B4-BE49-F238E27FC236}">
                <a16:creationId xmlns:a16="http://schemas.microsoft.com/office/drawing/2014/main" id="{122DB9C1-63F1-47FD-BE8D-08903F853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оружие, ружь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C59CD1C-1F9E-4EBB-AD88-1A0ED2B26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72" y="514834"/>
            <a:ext cx="3298594" cy="1756501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F9E3EFE-2FC8-4124-882E-092F24E206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72" y="4896802"/>
            <a:ext cx="2334437" cy="16807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9274FE-754C-4FC0-B2E2-ECD5344390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827" y="3350944"/>
            <a:ext cx="1024131" cy="17967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6734684" y="1581150"/>
            <a:ext cx="4333468" cy="4906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just" defTabSz="914400">
              <a:spcAft>
                <a:spcPts val="600"/>
              </a:spcAft>
            </a:pPr>
            <a:r>
              <a:rPr lang="en-US" sz="900" dirty="0" err="1">
                <a:solidFill>
                  <a:srgbClr val="000000"/>
                </a:solidFill>
              </a:rPr>
              <a:t>Дьяк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Иван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Тимофеев</a:t>
            </a:r>
            <a:r>
              <a:rPr lang="en-US" sz="900" dirty="0">
                <a:solidFill>
                  <a:srgbClr val="000000"/>
                </a:solidFill>
              </a:rPr>
              <a:t> в </a:t>
            </a:r>
            <a:r>
              <a:rPr lang="en-US" sz="900" dirty="0" err="1">
                <a:solidFill>
                  <a:srgbClr val="000000"/>
                </a:solidFill>
              </a:rPr>
              <a:t>своем</a:t>
            </a:r>
            <a:r>
              <a:rPr lang="en-US" sz="900" dirty="0">
                <a:solidFill>
                  <a:srgbClr val="000000"/>
                </a:solidFill>
              </a:rPr>
              <a:t> «</a:t>
            </a:r>
            <a:r>
              <a:rPr lang="en-US" sz="900" dirty="0" err="1">
                <a:solidFill>
                  <a:srgbClr val="000000"/>
                </a:solidFill>
              </a:rPr>
              <a:t>Временнике</a:t>
            </a:r>
            <a:r>
              <a:rPr lang="en-US" sz="900" dirty="0">
                <a:solidFill>
                  <a:srgbClr val="000000"/>
                </a:solidFill>
              </a:rPr>
              <a:t>» </a:t>
            </a:r>
            <a:r>
              <a:rPr lang="en-US" sz="900" dirty="0" err="1">
                <a:solidFill>
                  <a:srgbClr val="000000"/>
                </a:solidFill>
              </a:rPr>
              <a:t>довольно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подробно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описал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устройство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гуляй-города</a:t>
            </a:r>
            <a:r>
              <a:rPr lang="en-US" sz="900" dirty="0">
                <a:solidFill>
                  <a:srgbClr val="000000"/>
                </a:solidFill>
              </a:rPr>
              <a:t> и </a:t>
            </a:r>
            <a:r>
              <a:rPr lang="en-US" sz="900" dirty="0" err="1">
                <a:solidFill>
                  <a:srgbClr val="000000"/>
                </a:solidFill>
              </a:rPr>
              <a:t>способ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его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использования</a:t>
            </a:r>
            <a:r>
              <a:rPr lang="en-US" sz="900" dirty="0">
                <a:solidFill>
                  <a:srgbClr val="000000"/>
                </a:solidFill>
              </a:rPr>
              <a:t>. </a:t>
            </a:r>
            <a:r>
              <a:rPr lang="en-US" sz="900" dirty="0" err="1">
                <a:solidFill>
                  <a:srgbClr val="000000"/>
                </a:solidFill>
              </a:rPr>
              <a:t>Полевое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оборонительное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сооружение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установленное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том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месте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где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после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отражения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набега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татар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заложен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Донской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монастырь</a:t>
            </a:r>
            <a:r>
              <a:rPr lang="en-US" sz="900" dirty="0">
                <a:solidFill>
                  <a:srgbClr val="000000"/>
                </a:solidFill>
              </a:rPr>
              <a:t>, «</a:t>
            </a:r>
            <a:r>
              <a:rPr lang="en-US" sz="900" dirty="0" err="1">
                <a:solidFill>
                  <a:srgbClr val="000000"/>
                </a:solidFill>
              </a:rPr>
              <a:t>называлось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попросту</a:t>
            </a:r>
            <a:r>
              <a:rPr lang="en-US" sz="900" dirty="0">
                <a:solidFill>
                  <a:srgbClr val="000000"/>
                </a:solidFill>
              </a:rPr>
              <a:t> — </a:t>
            </a:r>
            <a:r>
              <a:rPr lang="en-US" sz="900" dirty="0" err="1">
                <a:solidFill>
                  <a:srgbClr val="000000"/>
                </a:solidFill>
              </a:rPr>
              <a:t>обоз</a:t>
            </a:r>
            <a:r>
              <a:rPr lang="en-US" sz="900" dirty="0">
                <a:solidFill>
                  <a:srgbClr val="000000"/>
                </a:solidFill>
              </a:rPr>
              <a:t>, а </a:t>
            </a:r>
            <a:r>
              <a:rPr lang="en-US" sz="900" dirty="0" err="1">
                <a:solidFill>
                  <a:srgbClr val="000000"/>
                </a:solidFill>
              </a:rPr>
              <a:t>по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древнему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названию</a:t>
            </a:r>
            <a:r>
              <a:rPr lang="en-US" sz="900" dirty="0">
                <a:solidFill>
                  <a:srgbClr val="000000"/>
                </a:solidFill>
              </a:rPr>
              <a:t> «</a:t>
            </a:r>
            <a:r>
              <a:rPr lang="en-US" sz="900" dirty="0" err="1">
                <a:solidFill>
                  <a:srgbClr val="000000"/>
                </a:solidFill>
              </a:rPr>
              <a:t>гуляй</a:t>
            </a:r>
            <a:r>
              <a:rPr lang="en-US" sz="900" dirty="0">
                <a:solidFill>
                  <a:srgbClr val="000000"/>
                </a:solidFill>
              </a:rPr>
              <a:t>».  </a:t>
            </a:r>
          </a:p>
          <a:p>
            <a:pPr algn="just" defTabSz="914400">
              <a:spcAft>
                <a:spcPts val="600"/>
              </a:spcAft>
            </a:pPr>
            <a:r>
              <a:rPr lang="en-US" sz="900" dirty="0">
                <a:solidFill>
                  <a:srgbClr val="000000"/>
                </a:solidFill>
              </a:rPr>
              <a:t>«</a:t>
            </a:r>
            <a:r>
              <a:rPr lang="en-US" sz="900" dirty="0" err="1">
                <a:solidFill>
                  <a:srgbClr val="000000"/>
                </a:solidFill>
              </a:rPr>
              <a:t>По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внешнему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виду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этот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обоз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был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похож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деревянный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город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сделанный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из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тончайших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досок</a:t>
            </a:r>
            <a:r>
              <a:rPr lang="en-US" sz="900" dirty="0">
                <a:solidFill>
                  <a:srgbClr val="000000"/>
                </a:solidFill>
              </a:rPr>
              <a:t> и </a:t>
            </a:r>
            <a:r>
              <a:rPr lang="en-US" sz="900" dirty="0" err="1">
                <a:solidFill>
                  <a:srgbClr val="000000"/>
                </a:solidFill>
              </a:rPr>
              <a:t>для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защиты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верных</a:t>
            </a:r>
            <a:r>
              <a:rPr lang="en-US" sz="900" dirty="0">
                <a:solidFill>
                  <a:srgbClr val="000000"/>
                </a:solidFill>
              </a:rPr>
              <a:t> (</a:t>
            </a:r>
            <a:r>
              <a:rPr lang="en-US" sz="900" dirty="0" err="1">
                <a:solidFill>
                  <a:srgbClr val="000000"/>
                </a:solidFill>
              </a:rPr>
              <a:t>т.е</a:t>
            </a:r>
            <a:r>
              <a:rPr lang="en-US" sz="900" dirty="0">
                <a:solidFill>
                  <a:srgbClr val="000000"/>
                </a:solidFill>
              </a:rPr>
              <a:t>. </a:t>
            </a:r>
            <a:r>
              <a:rPr lang="en-US" sz="900" dirty="0" err="1">
                <a:solidFill>
                  <a:srgbClr val="000000"/>
                </a:solidFill>
              </a:rPr>
              <a:t>православных</a:t>
            </a:r>
            <a:r>
              <a:rPr lang="en-US" sz="900" dirty="0">
                <a:solidFill>
                  <a:srgbClr val="000000"/>
                </a:solidFill>
              </a:rPr>
              <a:t>), </a:t>
            </a:r>
            <a:r>
              <a:rPr lang="en-US" sz="900" dirty="0" err="1">
                <a:solidFill>
                  <a:srgbClr val="000000"/>
                </a:solidFill>
              </a:rPr>
              <a:t>имел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устроенное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подобно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городским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стенам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ограждение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наподобие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щитов</a:t>
            </a:r>
            <a:r>
              <a:rPr lang="en-US" sz="900" dirty="0">
                <a:solidFill>
                  <a:srgbClr val="000000"/>
                </a:solidFill>
              </a:rPr>
              <a:t>. </a:t>
            </a:r>
            <a:r>
              <a:rPr lang="en-US" sz="900" dirty="0" err="1">
                <a:solidFill>
                  <a:srgbClr val="000000"/>
                </a:solidFill>
              </a:rPr>
              <a:t>Каждая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часть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этих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ограждений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имела</a:t>
            </a:r>
            <a:r>
              <a:rPr lang="en-US" sz="900" dirty="0">
                <a:solidFill>
                  <a:srgbClr val="000000"/>
                </a:solidFill>
              </a:rPr>
              <a:t> в </a:t>
            </a:r>
            <a:r>
              <a:rPr lang="en-US" sz="900" dirty="0" err="1">
                <a:solidFill>
                  <a:srgbClr val="000000"/>
                </a:solidFill>
              </a:rPr>
              <a:t>длину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меру</a:t>
            </a:r>
            <a:r>
              <a:rPr lang="en-US" sz="900" dirty="0">
                <a:solidFill>
                  <a:srgbClr val="000000"/>
                </a:solidFill>
              </a:rPr>
              <a:t> в </a:t>
            </a:r>
            <a:r>
              <a:rPr lang="en-US" sz="900" dirty="0" err="1">
                <a:solidFill>
                  <a:srgbClr val="000000"/>
                </a:solidFill>
              </a:rPr>
              <a:t>три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локтя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или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несколько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более</a:t>
            </a:r>
            <a:r>
              <a:rPr lang="en-US" sz="900" dirty="0">
                <a:solidFill>
                  <a:srgbClr val="000000"/>
                </a:solidFill>
              </a:rPr>
              <a:t> (</a:t>
            </a:r>
            <a:r>
              <a:rPr lang="en-US" sz="900" dirty="0" err="1">
                <a:solidFill>
                  <a:srgbClr val="000000"/>
                </a:solidFill>
              </a:rPr>
              <a:t>около</a:t>
            </a:r>
            <a:r>
              <a:rPr lang="en-US" sz="900" dirty="0">
                <a:solidFill>
                  <a:srgbClr val="000000"/>
                </a:solidFill>
              </a:rPr>
              <a:t> 1,5 м), а в </a:t>
            </a:r>
            <a:r>
              <a:rPr lang="en-US" sz="900" dirty="0" err="1">
                <a:solidFill>
                  <a:srgbClr val="000000"/>
                </a:solidFill>
              </a:rPr>
              <a:t>высоту</a:t>
            </a:r>
            <a:r>
              <a:rPr lang="en-US" sz="900" dirty="0">
                <a:solidFill>
                  <a:srgbClr val="000000"/>
                </a:solidFill>
              </a:rPr>
              <a:t> — </a:t>
            </a:r>
            <a:r>
              <a:rPr lang="en-US" sz="900" dirty="0" err="1">
                <a:solidFill>
                  <a:srgbClr val="000000"/>
                </a:solidFill>
              </a:rPr>
              <a:t>протяжение</a:t>
            </a:r>
            <a:r>
              <a:rPr lang="en-US" sz="900" dirty="0">
                <a:solidFill>
                  <a:srgbClr val="000000"/>
                </a:solidFill>
              </a:rPr>
              <a:t> в </a:t>
            </a:r>
            <a:r>
              <a:rPr lang="en-US" sz="900" dirty="0" err="1">
                <a:solidFill>
                  <a:srgbClr val="000000"/>
                </a:solidFill>
              </a:rPr>
              <a:t>одну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сажень</a:t>
            </a:r>
            <a:r>
              <a:rPr lang="en-US" sz="900" dirty="0">
                <a:solidFill>
                  <a:srgbClr val="000000"/>
                </a:solidFill>
              </a:rPr>
              <a:t> (</a:t>
            </a:r>
            <a:r>
              <a:rPr lang="en-US" sz="900" dirty="0" err="1">
                <a:solidFill>
                  <a:srgbClr val="000000"/>
                </a:solidFill>
              </a:rPr>
              <a:t>более</a:t>
            </a:r>
            <a:r>
              <a:rPr lang="en-US" sz="900" dirty="0">
                <a:solidFill>
                  <a:srgbClr val="000000"/>
                </a:solidFill>
              </a:rPr>
              <a:t> 2 м); </a:t>
            </a:r>
            <a:r>
              <a:rPr lang="en-US" sz="900" dirty="0" err="1">
                <a:solidFill>
                  <a:srgbClr val="000000"/>
                </a:solidFill>
              </a:rPr>
              <a:t>эти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части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были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сомкнуты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друг</a:t>
            </a:r>
            <a:r>
              <a:rPr lang="en-US" sz="900" dirty="0">
                <a:solidFill>
                  <a:srgbClr val="000000"/>
                </a:solidFill>
              </a:rPr>
              <a:t> с </a:t>
            </a:r>
            <a:r>
              <a:rPr lang="en-US" sz="900" dirty="0" err="1">
                <a:solidFill>
                  <a:srgbClr val="000000"/>
                </a:solidFill>
              </a:rPr>
              <a:t>другом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как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разные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члены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животных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телесными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жилами</a:t>
            </a:r>
            <a:r>
              <a:rPr lang="en-US" sz="900" dirty="0">
                <a:solidFill>
                  <a:srgbClr val="000000"/>
                </a:solidFill>
              </a:rPr>
              <a:t>, а </a:t>
            </a:r>
            <a:r>
              <a:rPr lang="en-US" sz="900" dirty="0" err="1">
                <a:solidFill>
                  <a:srgbClr val="000000"/>
                </a:solidFill>
              </a:rPr>
              <a:t>между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собою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связаны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были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скреплением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железных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цепей</a:t>
            </a:r>
            <a:r>
              <a:rPr lang="en-US" sz="900" dirty="0">
                <a:solidFill>
                  <a:srgbClr val="000000"/>
                </a:solidFill>
              </a:rPr>
              <a:t>».  </a:t>
            </a:r>
          </a:p>
          <a:p>
            <a:pPr algn="just" defTabSz="914400">
              <a:spcAft>
                <a:spcPts val="600"/>
              </a:spcAft>
            </a:pPr>
            <a:r>
              <a:rPr lang="en-US" sz="900" dirty="0" err="1">
                <a:solidFill>
                  <a:srgbClr val="000000"/>
                </a:solidFill>
              </a:rPr>
              <a:t>Обоз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являлся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большим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сомкнутым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полевым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укреплением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внутри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которого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размещалась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значительная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рать</a:t>
            </a:r>
            <a:r>
              <a:rPr lang="en-US" sz="900" dirty="0">
                <a:solidFill>
                  <a:srgbClr val="000000"/>
                </a:solidFill>
              </a:rPr>
              <a:t>. «</a:t>
            </a:r>
            <a:r>
              <a:rPr lang="en-US" sz="900" dirty="0" err="1">
                <a:solidFill>
                  <a:srgbClr val="000000"/>
                </a:solidFill>
              </a:rPr>
              <a:t>По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объему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же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внутри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он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имел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такую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величину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что</a:t>
            </a:r>
            <a:r>
              <a:rPr lang="en-US" sz="900" dirty="0">
                <a:solidFill>
                  <a:srgbClr val="000000"/>
                </a:solidFill>
              </a:rPr>
              <a:t> и </a:t>
            </a:r>
            <a:r>
              <a:rPr lang="en-US" sz="900" dirty="0" err="1">
                <a:solidFill>
                  <a:srgbClr val="000000"/>
                </a:solidFill>
              </a:rPr>
              <a:t>большую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рать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всем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для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нее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необходимым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мог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вместить</a:t>
            </a:r>
            <a:r>
              <a:rPr lang="en-US" sz="900" dirty="0">
                <a:solidFill>
                  <a:srgbClr val="000000"/>
                </a:solidFill>
              </a:rPr>
              <a:t> в </a:t>
            </a:r>
            <a:r>
              <a:rPr lang="en-US" sz="900" dirty="0" err="1">
                <a:solidFill>
                  <a:srgbClr val="000000"/>
                </a:solidFill>
              </a:rPr>
              <a:t>себе</a:t>
            </a:r>
            <a:r>
              <a:rPr lang="en-US" sz="900" dirty="0">
                <a:solidFill>
                  <a:srgbClr val="000000"/>
                </a:solidFill>
              </a:rPr>
              <a:t> и </a:t>
            </a:r>
            <a:r>
              <a:rPr lang="en-US" sz="900" dirty="0" err="1">
                <a:solidFill>
                  <a:srgbClr val="000000"/>
                </a:solidFill>
              </a:rPr>
              <a:t>затворить</a:t>
            </a:r>
            <a:r>
              <a:rPr lang="en-US" sz="900" dirty="0">
                <a:solidFill>
                  <a:srgbClr val="000000"/>
                </a:solidFill>
              </a:rPr>
              <a:t>, и </a:t>
            </a:r>
            <a:r>
              <a:rPr lang="en-US" sz="900" dirty="0" err="1">
                <a:solidFill>
                  <a:srgbClr val="000000"/>
                </a:solidFill>
              </a:rPr>
              <a:t>множество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оружия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сколько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было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нужно</a:t>
            </a:r>
            <a:r>
              <a:rPr lang="en-US" sz="900" dirty="0">
                <a:solidFill>
                  <a:srgbClr val="000000"/>
                </a:solidFill>
              </a:rPr>
              <a:t>». </a:t>
            </a:r>
            <a:r>
              <a:rPr lang="en-US" sz="900" dirty="0" err="1">
                <a:solidFill>
                  <a:srgbClr val="000000"/>
                </a:solidFill>
              </a:rPr>
              <a:t>Судя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по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месту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расположения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обоза</a:t>
            </a:r>
            <a:r>
              <a:rPr lang="en-US" sz="900" dirty="0">
                <a:solidFill>
                  <a:srgbClr val="000000"/>
                </a:solidFill>
              </a:rPr>
              <a:t> в 1591 г., </a:t>
            </a:r>
            <a:r>
              <a:rPr lang="en-US" sz="900" dirty="0" err="1">
                <a:solidFill>
                  <a:srgbClr val="000000"/>
                </a:solidFill>
              </a:rPr>
              <a:t>его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протяжение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по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фронту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достигало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двух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километров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глубина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же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можно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полагать</a:t>
            </a:r>
            <a:r>
              <a:rPr lang="en-US" sz="900" dirty="0">
                <a:solidFill>
                  <a:srgbClr val="000000"/>
                </a:solidFill>
              </a:rPr>
              <a:t>, — </a:t>
            </a:r>
            <a:r>
              <a:rPr lang="en-US" sz="900" dirty="0" err="1">
                <a:solidFill>
                  <a:srgbClr val="000000"/>
                </a:solidFill>
              </a:rPr>
              <a:t>свыше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одного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километра</a:t>
            </a:r>
            <a:r>
              <a:rPr lang="en-US" sz="900" dirty="0">
                <a:solidFill>
                  <a:srgbClr val="000000"/>
                </a:solidFill>
              </a:rPr>
              <a:t>. </a:t>
            </a:r>
          </a:p>
          <a:p>
            <a:pPr algn="just" defTabSz="914400">
              <a:spcAft>
                <a:spcPts val="600"/>
              </a:spcAft>
            </a:pPr>
            <a:r>
              <a:rPr lang="en-US" sz="900" dirty="0" err="1">
                <a:solidFill>
                  <a:srgbClr val="000000"/>
                </a:solidFill>
              </a:rPr>
              <a:t>Для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контратак</a:t>
            </a:r>
            <a:r>
              <a:rPr lang="en-US" sz="900" dirty="0">
                <a:solidFill>
                  <a:srgbClr val="000000"/>
                </a:solidFill>
              </a:rPr>
              <a:t> с </a:t>
            </a:r>
            <a:r>
              <a:rPr lang="en-US" sz="900" dirty="0" err="1">
                <a:solidFill>
                  <a:srgbClr val="000000"/>
                </a:solidFill>
              </a:rPr>
              <a:t>каждой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стороны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обоза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открывались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стенки</a:t>
            </a:r>
            <a:r>
              <a:rPr lang="en-US" sz="900" dirty="0">
                <a:solidFill>
                  <a:srgbClr val="000000"/>
                </a:solidFill>
              </a:rPr>
              <a:t>. </a:t>
            </a:r>
            <a:r>
              <a:rPr lang="en-US" sz="900" dirty="0" err="1">
                <a:solidFill>
                  <a:srgbClr val="000000"/>
                </a:solidFill>
              </a:rPr>
              <a:t>Необходимость</a:t>
            </a:r>
            <a:r>
              <a:rPr lang="en-US" sz="900" dirty="0">
                <a:solidFill>
                  <a:srgbClr val="000000"/>
                </a:solidFill>
              </a:rPr>
              <a:t> и </a:t>
            </a:r>
            <a:r>
              <a:rPr lang="en-US" sz="900" dirty="0" err="1">
                <a:solidFill>
                  <a:srgbClr val="000000"/>
                </a:solidFill>
              </a:rPr>
              <a:t>момент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контратаки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воевода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определял</a:t>
            </a:r>
            <a:r>
              <a:rPr lang="en-US" sz="900" dirty="0">
                <a:solidFill>
                  <a:srgbClr val="000000"/>
                </a:solidFill>
              </a:rPr>
              <a:t> в </a:t>
            </a:r>
            <a:r>
              <a:rPr lang="en-US" sz="900" dirty="0" err="1">
                <a:solidFill>
                  <a:srgbClr val="000000"/>
                </a:solidFill>
              </a:rPr>
              <a:t>зависимости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от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обстановки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исходя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главным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образом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из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соотношения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сил</a:t>
            </a:r>
            <a:r>
              <a:rPr lang="en-US" sz="900" dirty="0">
                <a:solidFill>
                  <a:srgbClr val="000000"/>
                </a:solidFill>
              </a:rPr>
              <a:t>: «...</a:t>
            </a:r>
            <a:r>
              <a:rPr lang="en-US" sz="900" dirty="0" err="1">
                <a:solidFill>
                  <a:srgbClr val="000000"/>
                </a:solidFill>
              </a:rPr>
              <a:t>Когда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наступление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врагов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было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соразмерно</a:t>
            </a:r>
            <a:r>
              <a:rPr lang="en-US" sz="900" dirty="0">
                <a:solidFill>
                  <a:srgbClr val="000000"/>
                </a:solidFill>
              </a:rPr>
              <a:t> (</a:t>
            </a:r>
            <a:r>
              <a:rPr lang="en-US" sz="900" dirty="0" err="1">
                <a:solidFill>
                  <a:srgbClr val="000000"/>
                </a:solidFill>
              </a:rPr>
              <a:t>нашим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силам</a:t>
            </a:r>
            <a:r>
              <a:rPr lang="en-US" sz="900" dirty="0">
                <a:solidFill>
                  <a:srgbClr val="000000"/>
                </a:solidFill>
              </a:rPr>
              <a:t>), — </a:t>
            </a:r>
            <a:r>
              <a:rPr lang="en-US" sz="900" dirty="0" err="1">
                <a:solidFill>
                  <a:srgbClr val="000000"/>
                </a:solidFill>
              </a:rPr>
              <a:t>открывалась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стена</a:t>
            </a:r>
            <a:r>
              <a:rPr lang="en-US" sz="900" dirty="0">
                <a:solidFill>
                  <a:srgbClr val="000000"/>
                </a:solidFill>
              </a:rPr>
              <a:t>; </a:t>
            </a:r>
            <a:r>
              <a:rPr lang="en-US" sz="900" dirty="0" err="1">
                <a:solidFill>
                  <a:srgbClr val="000000"/>
                </a:solidFill>
              </a:rPr>
              <a:t>если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же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нет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тогда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они</a:t>
            </a:r>
            <a:r>
              <a:rPr lang="en-US" sz="900" dirty="0">
                <a:solidFill>
                  <a:srgbClr val="000000"/>
                </a:solidFill>
              </a:rPr>
              <a:t> (</a:t>
            </a:r>
            <a:r>
              <a:rPr lang="en-US" sz="900" dirty="0" err="1">
                <a:solidFill>
                  <a:srgbClr val="000000"/>
                </a:solidFill>
              </a:rPr>
              <a:t>контратакующие</a:t>
            </a:r>
            <a:r>
              <a:rPr lang="en-US" sz="900" dirty="0">
                <a:solidFill>
                  <a:srgbClr val="000000"/>
                </a:solidFill>
              </a:rPr>
              <a:t>) </a:t>
            </a:r>
            <a:r>
              <a:rPr lang="en-US" sz="900" dirty="0" err="1">
                <a:solidFill>
                  <a:srgbClr val="000000"/>
                </a:solidFill>
              </a:rPr>
              <a:t>спешно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отступают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назад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под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его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защиту</a:t>
            </a:r>
            <a:r>
              <a:rPr lang="en-US" sz="900" dirty="0">
                <a:solidFill>
                  <a:srgbClr val="000000"/>
                </a:solidFill>
              </a:rPr>
              <a:t>; </a:t>
            </a:r>
            <a:r>
              <a:rPr lang="en-US" sz="900" dirty="0" err="1">
                <a:solidFill>
                  <a:srgbClr val="000000"/>
                </a:solidFill>
              </a:rPr>
              <a:t>они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могли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понемногу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двигаться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недалеко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отодвигаясь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от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стен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имея</a:t>
            </a:r>
            <a:r>
              <a:rPr lang="en-US" sz="900" dirty="0">
                <a:solidFill>
                  <a:srgbClr val="000000"/>
                </a:solidFill>
              </a:rPr>
              <a:t> у </a:t>
            </a:r>
            <a:r>
              <a:rPr lang="en-US" sz="900" dirty="0" err="1">
                <a:solidFill>
                  <a:srgbClr val="000000"/>
                </a:solidFill>
              </a:rPr>
              <a:t>себя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за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спиной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как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бы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прилепленную</a:t>
            </a:r>
            <a:r>
              <a:rPr lang="en-US" sz="900" dirty="0">
                <a:solidFill>
                  <a:srgbClr val="000000"/>
                </a:solidFill>
              </a:rPr>
              <a:t> к </a:t>
            </a:r>
            <a:r>
              <a:rPr lang="en-US" sz="900" dirty="0" err="1">
                <a:solidFill>
                  <a:srgbClr val="000000"/>
                </a:solidFill>
              </a:rPr>
              <a:t>ней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защиту</a:t>
            </a:r>
            <a:r>
              <a:rPr lang="en-US" sz="900" dirty="0">
                <a:solidFill>
                  <a:srgbClr val="000000"/>
                </a:solidFill>
              </a:rPr>
              <a:t>...». </a:t>
            </a:r>
            <a:r>
              <a:rPr lang="en-US" sz="900" dirty="0" err="1">
                <a:solidFill>
                  <a:srgbClr val="000000"/>
                </a:solidFill>
              </a:rPr>
              <a:t>Все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громоздкое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оборонительное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сооружение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могло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передвигаться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поле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боя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так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как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щиты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укреплялись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колесах</a:t>
            </a:r>
            <a:r>
              <a:rPr lang="en-US" sz="900" dirty="0">
                <a:solidFill>
                  <a:srgbClr val="000000"/>
                </a:solidFill>
              </a:rPr>
              <a:t>. </a:t>
            </a:r>
            <a:endParaRPr lang="ru-RU" sz="900" dirty="0">
              <a:solidFill>
                <a:srgbClr val="000000"/>
              </a:solidFill>
            </a:endParaRPr>
          </a:p>
          <a:p>
            <a:pPr algn="just" defTabSz="914400">
              <a:spcAft>
                <a:spcPts val="600"/>
              </a:spcAft>
            </a:pPr>
            <a:r>
              <a:rPr lang="en-US" sz="900" dirty="0">
                <a:solidFill>
                  <a:srgbClr val="000000"/>
                </a:solidFill>
              </a:rPr>
              <a:t>«А </a:t>
            </a:r>
            <a:r>
              <a:rPr lang="en-US" sz="900" dirty="0" err="1">
                <a:solidFill>
                  <a:srgbClr val="000000"/>
                </a:solidFill>
              </a:rPr>
              <a:t>переход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этого</a:t>
            </a:r>
            <a:r>
              <a:rPr lang="en-US" sz="900" dirty="0">
                <a:solidFill>
                  <a:srgbClr val="000000"/>
                </a:solidFill>
              </a:rPr>
              <a:t> (</a:t>
            </a:r>
            <a:r>
              <a:rPr lang="en-US" sz="900" dirty="0" err="1">
                <a:solidFill>
                  <a:srgbClr val="000000"/>
                </a:solidFill>
              </a:rPr>
              <a:t>обоза</a:t>
            </a:r>
            <a:r>
              <a:rPr lang="en-US" sz="900" dirty="0">
                <a:solidFill>
                  <a:srgbClr val="000000"/>
                </a:solidFill>
              </a:rPr>
              <a:t>) с </a:t>
            </a:r>
            <a:r>
              <a:rPr lang="en-US" sz="900" dirty="0" err="1">
                <a:solidFill>
                  <a:srgbClr val="000000"/>
                </a:solidFill>
              </a:rPr>
              <a:t>одного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места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другое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был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устроен</a:t>
            </a:r>
            <a:r>
              <a:rPr lang="en-US" sz="900" dirty="0">
                <a:solidFill>
                  <a:srgbClr val="000000"/>
                </a:solidFill>
              </a:rPr>
              <a:t> (</a:t>
            </a:r>
            <a:r>
              <a:rPr lang="en-US" sz="900" dirty="0" err="1">
                <a:solidFill>
                  <a:srgbClr val="000000"/>
                </a:solidFill>
              </a:rPr>
              <a:t>наподобие</a:t>
            </a:r>
            <a:r>
              <a:rPr lang="en-US" sz="900" dirty="0">
                <a:solidFill>
                  <a:srgbClr val="000000"/>
                </a:solidFill>
              </a:rPr>
              <a:t>) </a:t>
            </a:r>
            <a:r>
              <a:rPr lang="en-US" sz="900" dirty="0" err="1">
                <a:solidFill>
                  <a:srgbClr val="000000"/>
                </a:solidFill>
              </a:rPr>
              <a:t>пешеходного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движения</a:t>
            </a:r>
            <a:r>
              <a:rPr lang="en-US" sz="900" dirty="0">
                <a:solidFill>
                  <a:srgbClr val="000000"/>
                </a:solidFill>
              </a:rPr>
              <a:t>: </a:t>
            </a:r>
            <a:r>
              <a:rPr lang="en-US" sz="900" dirty="0" err="1">
                <a:solidFill>
                  <a:srgbClr val="000000"/>
                </a:solidFill>
              </a:rPr>
              <a:t>когда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ему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нужно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было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идти</a:t>
            </a:r>
            <a:r>
              <a:rPr lang="en-US" sz="900" dirty="0">
                <a:solidFill>
                  <a:srgbClr val="000000"/>
                </a:solidFill>
              </a:rPr>
              <a:t> — </a:t>
            </a:r>
            <a:r>
              <a:rPr lang="en-US" sz="900" dirty="0" err="1">
                <a:solidFill>
                  <a:srgbClr val="000000"/>
                </a:solidFill>
              </a:rPr>
              <a:t>он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шел</a:t>
            </a:r>
            <a:r>
              <a:rPr lang="en-US" sz="900" dirty="0">
                <a:solidFill>
                  <a:srgbClr val="000000"/>
                </a:solidFill>
              </a:rPr>
              <a:t>, а </a:t>
            </a:r>
            <a:r>
              <a:rPr lang="en-US" sz="900" dirty="0" err="1">
                <a:solidFill>
                  <a:srgbClr val="000000"/>
                </a:solidFill>
              </a:rPr>
              <a:t>когда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надо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стоять</a:t>
            </a:r>
            <a:r>
              <a:rPr lang="en-US" sz="900" dirty="0">
                <a:solidFill>
                  <a:srgbClr val="000000"/>
                </a:solidFill>
              </a:rPr>
              <a:t> — </a:t>
            </a:r>
            <a:r>
              <a:rPr lang="en-US" sz="900" dirty="0" err="1">
                <a:solidFill>
                  <a:srgbClr val="000000"/>
                </a:solidFill>
              </a:rPr>
              <a:t>стоял</a:t>
            </a:r>
            <a:r>
              <a:rPr lang="en-US" sz="900" dirty="0">
                <a:solidFill>
                  <a:srgbClr val="000000"/>
                </a:solidFill>
              </a:rPr>
              <a:t>. А </a:t>
            </a:r>
            <a:r>
              <a:rPr lang="en-US" sz="900" dirty="0" err="1">
                <a:solidFill>
                  <a:srgbClr val="000000"/>
                </a:solidFill>
              </a:rPr>
              <a:t>двигался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он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колесах</a:t>
            </a:r>
            <a:r>
              <a:rPr lang="en-US" sz="900" dirty="0">
                <a:solidFill>
                  <a:srgbClr val="000000"/>
                </a:solidFill>
              </a:rPr>
              <a:t>; </a:t>
            </a:r>
            <a:r>
              <a:rPr lang="en-US" sz="900" dirty="0" err="1">
                <a:solidFill>
                  <a:srgbClr val="000000"/>
                </a:solidFill>
              </a:rPr>
              <a:t>внутри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по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всей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его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окружности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как</a:t>
            </a:r>
            <a:r>
              <a:rPr lang="en-US" sz="900" dirty="0">
                <a:solidFill>
                  <a:srgbClr val="000000"/>
                </a:solidFill>
              </a:rPr>
              <a:t> в </a:t>
            </a:r>
            <a:r>
              <a:rPr lang="en-US" sz="900" dirty="0" err="1">
                <a:solidFill>
                  <a:srgbClr val="000000"/>
                </a:solidFill>
              </a:rPr>
              <a:t>колесницу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впрягались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ослы</a:t>
            </a:r>
            <a:r>
              <a:rPr lang="en-US" sz="900" dirty="0">
                <a:solidFill>
                  <a:srgbClr val="000000"/>
                </a:solidFill>
              </a:rPr>
              <a:t>, и </a:t>
            </a:r>
            <a:r>
              <a:rPr lang="en-US" sz="900" dirty="0" err="1">
                <a:solidFill>
                  <a:srgbClr val="000000"/>
                </a:solidFill>
              </a:rPr>
              <a:t>силою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их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везущих</a:t>
            </a:r>
            <a:r>
              <a:rPr lang="en-US" sz="900" dirty="0">
                <a:solidFill>
                  <a:srgbClr val="000000"/>
                </a:solidFill>
              </a:rPr>
              <a:t> (</a:t>
            </a:r>
            <a:r>
              <a:rPr lang="en-US" sz="900" dirty="0" err="1">
                <a:solidFill>
                  <a:srgbClr val="000000"/>
                </a:solidFill>
              </a:rPr>
              <a:t>обоз</a:t>
            </a:r>
            <a:r>
              <a:rPr lang="en-US" sz="900" dirty="0">
                <a:solidFill>
                  <a:srgbClr val="000000"/>
                </a:solidFill>
              </a:rPr>
              <a:t>) </a:t>
            </a:r>
            <a:r>
              <a:rPr lang="en-US" sz="900" dirty="0" err="1">
                <a:solidFill>
                  <a:srgbClr val="000000"/>
                </a:solidFill>
              </a:rPr>
              <a:t>двигался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то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место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на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которое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слово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начальника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над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войсками</a:t>
            </a:r>
            <a:r>
              <a:rPr lang="en-US" sz="900" dirty="0">
                <a:solidFill>
                  <a:srgbClr val="000000"/>
                </a:solidFill>
              </a:rPr>
              <a:t> и </a:t>
            </a:r>
            <a:r>
              <a:rPr lang="en-US" sz="900" dirty="0" err="1">
                <a:solidFill>
                  <a:srgbClr val="000000"/>
                </a:solidFill>
              </a:rPr>
              <a:t>их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расположением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приказывало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двинуться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или</a:t>
            </a:r>
            <a:r>
              <a:rPr lang="en-US" sz="900" dirty="0">
                <a:solidFill>
                  <a:srgbClr val="000000"/>
                </a:solidFill>
              </a:rPr>
              <a:t> (</a:t>
            </a:r>
            <a:r>
              <a:rPr lang="en-US" sz="900" dirty="0" err="1">
                <a:solidFill>
                  <a:srgbClr val="000000"/>
                </a:solidFill>
              </a:rPr>
              <a:t>где</a:t>
            </a:r>
            <a:r>
              <a:rPr lang="en-US" sz="900" dirty="0">
                <a:solidFill>
                  <a:srgbClr val="000000"/>
                </a:solidFill>
              </a:rPr>
              <a:t>) </a:t>
            </a:r>
            <a:r>
              <a:rPr lang="en-US" sz="900" dirty="0" err="1">
                <a:solidFill>
                  <a:srgbClr val="000000"/>
                </a:solidFill>
              </a:rPr>
              <a:t>встать</a:t>
            </a:r>
            <a:r>
              <a:rPr lang="en-US" sz="900" dirty="0">
                <a:solidFill>
                  <a:srgbClr val="000000"/>
                </a:solidFill>
              </a:rPr>
              <a:t>; а </a:t>
            </a:r>
            <a:r>
              <a:rPr lang="en-US" sz="900" dirty="0" err="1">
                <a:solidFill>
                  <a:srgbClr val="000000"/>
                </a:solidFill>
              </a:rPr>
              <a:t>все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животные</a:t>
            </a:r>
            <a:r>
              <a:rPr lang="en-US" sz="900" dirty="0">
                <a:solidFill>
                  <a:srgbClr val="000000"/>
                </a:solidFill>
              </a:rPr>
              <a:t> в </a:t>
            </a:r>
            <a:r>
              <a:rPr lang="en-US" sz="900" dirty="0" err="1">
                <a:solidFill>
                  <a:srgbClr val="000000"/>
                </a:solidFill>
              </a:rPr>
              <a:t>нем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были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совсем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невидимы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для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глаз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вне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находящихся</a:t>
            </a:r>
            <a:r>
              <a:rPr lang="en-US" sz="900" dirty="0">
                <a:solidFill>
                  <a:srgbClr val="000000"/>
                </a:solidFill>
              </a:rPr>
              <a:t>». </a:t>
            </a:r>
            <a:r>
              <a:rPr lang="en-US" sz="900" dirty="0" err="1">
                <a:solidFill>
                  <a:srgbClr val="000000"/>
                </a:solidFill>
              </a:rPr>
              <a:t>Такое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передвижение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обоза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конечно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возможно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было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ровном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месте</a:t>
            </a:r>
            <a:r>
              <a:rPr lang="en-US" sz="900" dirty="0">
                <a:solidFill>
                  <a:srgbClr val="000000"/>
                </a:solidFill>
              </a:rPr>
              <a:t> и </a:t>
            </a:r>
            <a:r>
              <a:rPr lang="en-US" sz="900" dirty="0" err="1">
                <a:solidFill>
                  <a:srgbClr val="000000"/>
                </a:solidFill>
              </a:rPr>
              <a:t>на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небольшое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расстояние</a:t>
            </a:r>
            <a:r>
              <a:rPr lang="en-US" sz="900" dirty="0">
                <a:solidFill>
                  <a:srgbClr val="000000"/>
                </a:solidFill>
              </a:rPr>
              <a:t>. </a:t>
            </a:r>
            <a:r>
              <a:rPr lang="en-US" sz="900" dirty="0" err="1">
                <a:solidFill>
                  <a:srgbClr val="000000"/>
                </a:solidFill>
              </a:rPr>
              <a:t>Однако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ограниченный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маневр</a:t>
            </a:r>
            <a:r>
              <a:rPr lang="en-US" sz="900" dirty="0">
                <a:solidFill>
                  <a:srgbClr val="000000"/>
                </a:solidFill>
              </a:rPr>
              <a:t> и </a:t>
            </a:r>
            <a:r>
              <a:rPr lang="en-US" sz="900" dirty="0" err="1">
                <a:solidFill>
                  <a:srgbClr val="000000"/>
                </a:solidFill>
              </a:rPr>
              <a:t>наступательная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способность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обоза</a:t>
            </a:r>
            <a:r>
              <a:rPr lang="en-US" sz="900" dirty="0">
                <a:solidFill>
                  <a:srgbClr val="000000"/>
                </a:solidFill>
              </a:rPr>
              <a:t> в </a:t>
            </a:r>
            <a:r>
              <a:rPr lang="en-US" sz="900" dirty="0" err="1">
                <a:solidFill>
                  <a:srgbClr val="000000"/>
                </a:solidFill>
              </a:rPr>
              <a:t>бою</a:t>
            </a:r>
            <a:r>
              <a:rPr lang="en-US" sz="900" dirty="0">
                <a:solidFill>
                  <a:srgbClr val="000000"/>
                </a:solidFill>
              </a:rPr>
              <a:t> с </a:t>
            </a:r>
            <a:r>
              <a:rPr lang="en-US" sz="900" dirty="0" err="1">
                <a:solidFill>
                  <a:srgbClr val="000000"/>
                </a:solidFill>
              </a:rPr>
              <a:t>татарской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конницей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имели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положительное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значение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тем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более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что</a:t>
            </a:r>
            <a:r>
              <a:rPr lang="en-US" sz="900" dirty="0">
                <a:solidFill>
                  <a:srgbClr val="000000"/>
                </a:solidFill>
              </a:rPr>
              <a:t> в </a:t>
            </a:r>
            <a:r>
              <a:rPr lang="en-US" sz="900" dirty="0" err="1">
                <a:solidFill>
                  <a:srgbClr val="000000"/>
                </a:solidFill>
              </a:rPr>
              <a:t>этом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полевом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оборонительном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сооружении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состояли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вооружении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пищали</a:t>
            </a:r>
            <a:r>
              <a:rPr lang="en-US" sz="900" dirty="0">
                <a:solidFill>
                  <a:srgbClr val="000000"/>
                </a:solidFill>
              </a:rPr>
              <a:t> и </a:t>
            </a:r>
            <a:r>
              <a:rPr lang="en-US" sz="900" dirty="0" err="1">
                <a:solidFill>
                  <a:srgbClr val="000000"/>
                </a:solidFill>
              </a:rPr>
              <a:t>пушечный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наряд</a:t>
            </a:r>
            <a:r>
              <a:rPr lang="en-US" sz="9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692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801098" y="1396289"/>
            <a:ext cx="4624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 битвы</a:t>
            </a: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" name="Oval 61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DD9621-F1D0-47C0-B34D-4624EC1A2E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0087" y="361702"/>
            <a:ext cx="1691640" cy="1691640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805543" y="2871982"/>
            <a:ext cx="4558309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2 </a:t>
            </a:r>
            <a:r>
              <a:rPr lang="en-US" sz="1500" dirty="0" err="1"/>
              <a:t>июля</a:t>
            </a:r>
            <a:r>
              <a:rPr lang="en-US" sz="1500" dirty="0"/>
              <a:t> </a:t>
            </a:r>
            <a:r>
              <a:rPr lang="en-US" sz="1500" dirty="0" err="1"/>
              <a:t>из</a:t>
            </a:r>
            <a:r>
              <a:rPr lang="en-US" sz="1500" dirty="0"/>
              <a:t> </a:t>
            </a:r>
            <a:r>
              <a:rPr lang="en-US" sz="1500" dirty="0" err="1"/>
              <a:t>района</a:t>
            </a:r>
            <a:r>
              <a:rPr lang="en-US" sz="1500" dirty="0"/>
              <a:t> </a:t>
            </a:r>
            <a:r>
              <a:rPr lang="en-US" sz="1500" dirty="0" err="1"/>
              <a:t>села</a:t>
            </a:r>
            <a:r>
              <a:rPr lang="en-US" sz="1500" dirty="0"/>
              <a:t> </a:t>
            </a:r>
            <a:r>
              <a:rPr lang="en-US" sz="1500" dirty="0" err="1"/>
              <a:t>Коломенского</a:t>
            </a:r>
            <a:r>
              <a:rPr lang="en-US" sz="1500" dirty="0"/>
              <a:t> </a:t>
            </a:r>
            <a:r>
              <a:rPr lang="en-US" sz="1500" dirty="0" err="1"/>
              <a:t>русская</a:t>
            </a:r>
            <a:r>
              <a:rPr lang="en-US" sz="1500" dirty="0"/>
              <a:t> </a:t>
            </a:r>
            <a:r>
              <a:rPr lang="en-US" sz="1500" dirty="0" err="1"/>
              <a:t>рать</a:t>
            </a:r>
            <a:r>
              <a:rPr lang="en-US" sz="1500" dirty="0"/>
              <a:t> </a:t>
            </a:r>
            <a:r>
              <a:rPr lang="en-US" sz="1500" dirty="0" err="1"/>
              <a:t>отошла</a:t>
            </a:r>
            <a:r>
              <a:rPr lang="en-US" sz="1500" dirty="0"/>
              <a:t> к </a:t>
            </a:r>
            <a:r>
              <a:rPr lang="en-US" sz="1500" dirty="0" err="1"/>
              <a:t>обозу</a:t>
            </a:r>
            <a:r>
              <a:rPr lang="en-US" sz="1500" dirty="0"/>
              <a:t>, а </a:t>
            </a:r>
            <a:r>
              <a:rPr lang="en-US" sz="1500" dirty="0" err="1"/>
              <a:t>на</a:t>
            </a:r>
            <a:r>
              <a:rPr lang="en-US" sz="1500" dirty="0"/>
              <a:t> </a:t>
            </a:r>
            <a:r>
              <a:rPr lang="en-US" sz="1500" dirty="0" err="1"/>
              <a:t>следующий</a:t>
            </a:r>
            <a:r>
              <a:rPr lang="en-US" sz="1500" dirty="0"/>
              <a:t> </a:t>
            </a:r>
            <a:r>
              <a:rPr lang="en-US" sz="1500" dirty="0" err="1"/>
              <a:t>день</a:t>
            </a:r>
            <a:r>
              <a:rPr lang="en-US" sz="1500" dirty="0"/>
              <a:t> </a:t>
            </a:r>
            <a:r>
              <a:rPr lang="en-US" sz="1500" dirty="0" err="1"/>
              <a:t>расположилась</a:t>
            </a:r>
            <a:r>
              <a:rPr lang="en-US" sz="1500" dirty="0"/>
              <a:t> в </a:t>
            </a:r>
            <a:r>
              <a:rPr lang="en-US" sz="1500" dirty="0" err="1"/>
              <a:t>нем</a:t>
            </a:r>
            <a:r>
              <a:rPr lang="en-US" sz="1500" dirty="0"/>
              <a:t> и </a:t>
            </a:r>
            <a:r>
              <a:rPr lang="en-US" sz="1500" dirty="0" err="1"/>
              <a:t>изготовилась</a:t>
            </a:r>
            <a:r>
              <a:rPr lang="en-US" sz="1500" dirty="0"/>
              <a:t> к </a:t>
            </a:r>
            <a:r>
              <a:rPr lang="en-US" sz="1500" dirty="0" err="1"/>
              <a:t>бою</a:t>
            </a:r>
            <a:r>
              <a:rPr lang="en-US" sz="1500" dirty="0"/>
              <a:t>. </a:t>
            </a:r>
            <a:r>
              <a:rPr lang="en-US" sz="1500" dirty="0" err="1"/>
              <a:t>Вечером</a:t>
            </a:r>
            <a:r>
              <a:rPr lang="en-US" sz="1500" dirty="0"/>
              <a:t> 3 </a:t>
            </a:r>
            <a:r>
              <a:rPr lang="en-US" sz="1500" dirty="0" err="1"/>
              <a:t>июля</a:t>
            </a:r>
            <a:r>
              <a:rPr lang="en-US" sz="1500" dirty="0"/>
              <a:t> </a:t>
            </a:r>
            <a:r>
              <a:rPr lang="en-US" sz="1500" dirty="0" err="1"/>
              <a:t>пришел</a:t>
            </a:r>
            <a:r>
              <a:rPr lang="en-US" sz="1500" dirty="0"/>
              <a:t> </a:t>
            </a:r>
            <a:r>
              <a:rPr lang="en-US" sz="1500" dirty="0" err="1"/>
              <a:t>царский</a:t>
            </a:r>
            <a:r>
              <a:rPr lang="en-US" sz="1500" dirty="0"/>
              <a:t> </a:t>
            </a:r>
            <a:r>
              <a:rPr lang="en-US" sz="1500" dirty="0" err="1"/>
              <a:t>полк</a:t>
            </a:r>
            <a:r>
              <a:rPr lang="en-US" sz="1500" dirty="0"/>
              <a:t>, </a:t>
            </a:r>
            <a:r>
              <a:rPr lang="en-US" sz="1500" dirty="0" err="1"/>
              <a:t>вслед</a:t>
            </a:r>
            <a:r>
              <a:rPr lang="en-US" sz="1500" dirty="0"/>
              <a:t> </a:t>
            </a:r>
            <a:r>
              <a:rPr lang="en-US" sz="1500" dirty="0" err="1"/>
              <a:t>за</a:t>
            </a:r>
            <a:r>
              <a:rPr lang="en-US" sz="1500" dirty="0"/>
              <a:t> </a:t>
            </a:r>
            <a:r>
              <a:rPr lang="en-US" sz="1500" dirty="0" err="1"/>
              <a:t>которым</a:t>
            </a:r>
            <a:r>
              <a:rPr lang="en-US" sz="1500" dirty="0"/>
              <a:t> </a:t>
            </a:r>
            <a:r>
              <a:rPr lang="en-US" sz="1500" dirty="0" err="1"/>
              <a:t>приехал</a:t>
            </a:r>
            <a:r>
              <a:rPr lang="en-US" sz="1500" dirty="0"/>
              <a:t> к </a:t>
            </a:r>
            <a:r>
              <a:rPr lang="en-US" sz="1500" dirty="0" err="1"/>
              <a:t>войску</a:t>
            </a:r>
            <a:r>
              <a:rPr lang="en-US" sz="1500" dirty="0"/>
              <a:t> </a:t>
            </a:r>
            <a:r>
              <a:rPr lang="en-US" sz="1500" dirty="0" err="1"/>
              <a:t>Борис</a:t>
            </a:r>
            <a:r>
              <a:rPr lang="en-US" sz="1500" dirty="0"/>
              <a:t> </a:t>
            </a:r>
            <a:r>
              <a:rPr lang="en-US" sz="1500" dirty="0" err="1"/>
              <a:t>Годунов</a:t>
            </a:r>
            <a:r>
              <a:rPr lang="en-US" sz="1500" dirty="0"/>
              <a:t>. </a:t>
            </a:r>
            <a:r>
              <a:rPr lang="en-US" sz="1500" dirty="0" err="1"/>
              <a:t>Командование</a:t>
            </a:r>
            <a:r>
              <a:rPr lang="en-US" sz="1500" dirty="0"/>
              <a:t> </a:t>
            </a:r>
            <a:r>
              <a:rPr lang="en-US" sz="1500" dirty="0" err="1"/>
              <a:t>ратью</a:t>
            </a:r>
            <a:r>
              <a:rPr lang="en-US" sz="1500" dirty="0"/>
              <a:t> </a:t>
            </a:r>
            <a:r>
              <a:rPr lang="en-US" sz="1500" dirty="0" err="1"/>
              <a:t>было</a:t>
            </a:r>
            <a:r>
              <a:rPr lang="en-US" sz="1500" dirty="0"/>
              <a:t> </a:t>
            </a:r>
            <a:r>
              <a:rPr lang="en-US" sz="1500" dirty="0" err="1"/>
              <a:t>поручено</a:t>
            </a:r>
            <a:r>
              <a:rPr lang="en-US" sz="1500" dirty="0"/>
              <a:t> </a:t>
            </a:r>
            <a:r>
              <a:rPr lang="en-US" sz="1500" dirty="0" err="1"/>
              <a:t>князю</a:t>
            </a:r>
            <a:r>
              <a:rPr lang="en-US" sz="1500" dirty="0"/>
              <a:t> </a:t>
            </a:r>
            <a:r>
              <a:rPr lang="en-US" sz="1500" dirty="0" err="1"/>
              <a:t>Мстиславскому</a:t>
            </a:r>
            <a:r>
              <a:rPr lang="en-US" sz="1500" dirty="0"/>
              <a:t>, а </a:t>
            </a:r>
            <a:r>
              <a:rPr lang="en-US" sz="1500" dirty="0" err="1"/>
              <a:t>Борис</a:t>
            </a:r>
            <a:r>
              <a:rPr lang="en-US" sz="1500" dirty="0"/>
              <a:t> </a:t>
            </a:r>
            <a:r>
              <a:rPr lang="en-US" sz="1500" dirty="0" err="1"/>
              <a:t>Годунов</a:t>
            </a:r>
            <a:r>
              <a:rPr lang="en-US" sz="1500" dirty="0"/>
              <a:t> </a:t>
            </a:r>
            <a:r>
              <a:rPr lang="en-US" sz="1500" dirty="0" err="1"/>
              <a:t>возглавил</a:t>
            </a:r>
            <a:r>
              <a:rPr lang="en-US" sz="1500" dirty="0"/>
              <a:t> </a:t>
            </a:r>
            <a:r>
              <a:rPr lang="en-US" sz="1500" dirty="0" err="1"/>
              <a:t>воинскую</a:t>
            </a:r>
            <a:r>
              <a:rPr lang="en-US" sz="1500" dirty="0"/>
              <a:t> </a:t>
            </a:r>
            <a:r>
              <a:rPr lang="en-US" sz="1500" dirty="0" err="1"/>
              <a:t>думу</a:t>
            </a:r>
            <a:r>
              <a:rPr lang="en-US" sz="1500" dirty="0"/>
              <a:t>, </a:t>
            </a:r>
            <a:r>
              <a:rPr lang="en-US" sz="1500" dirty="0" err="1"/>
              <a:t>состоявшую</a:t>
            </a:r>
            <a:r>
              <a:rPr lang="en-US" sz="1500" dirty="0"/>
              <a:t> </a:t>
            </a:r>
            <a:r>
              <a:rPr lang="en-US" sz="1500" dirty="0" err="1"/>
              <a:t>из</a:t>
            </a:r>
            <a:r>
              <a:rPr lang="en-US" sz="1500" dirty="0"/>
              <a:t> </a:t>
            </a:r>
            <a:r>
              <a:rPr lang="en-US" sz="1500" dirty="0" err="1"/>
              <a:t>шести</a:t>
            </a:r>
            <a:r>
              <a:rPr lang="en-US" sz="1500" dirty="0"/>
              <a:t> </a:t>
            </a:r>
            <a:r>
              <a:rPr lang="en-US" sz="1500" dirty="0" err="1"/>
              <a:t>знатных</a:t>
            </a:r>
            <a:r>
              <a:rPr lang="en-US" sz="1500" dirty="0"/>
              <a:t> </a:t>
            </a:r>
            <a:r>
              <a:rPr lang="en-US" sz="1500" dirty="0" err="1"/>
              <a:t>лиц</a:t>
            </a:r>
            <a:r>
              <a:rPr lang="en-US" sz="1500" dirty="0"/>
              <a:t>.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 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dirty="0" err="1"/>
              <a:t>Татары</a:t>
            </a:r>
            <a:r>
              <a:rPr lang="en-US" sz="1500" dirty="0"/>
              <a:t> </a:t>
            </a:r>
            <a:r>
              <a:rPr lang="en-US" sz="1500" dirty="0" err="1"/>
              <a:t>переправились</a:t>
            </a:r>
            <a:r>
              <a:rPr lang="en-US" sz="1500" dirty="0"/>
              <a:t> </a:t>
            </a:r>
            <a:r>
              <a:rPr lang="en-US" sz="1500" dirty="0" err="1"/>
              <a:t>через</a:t>
            </a:r>
            <a:r>
              <a:rPr lang="en-US" sz="1500" dirty="0"/>
              <a:t> </a:t>
            </a:r>
            <a:r>
              <a:rPr lang="en-US" sz="1500" dirty="0" err="1"/>
              <a:t>реку</a:t>
            </a:r>
            <a:r>
              <a:rPr lang="en-US" sz="1500" dirty="0"/>
              <a:t> </a:t>
            </a:r>
            <a:r>
              <a:rPr lang="en-US" sz="1500" dirty="0" err="1"/>
              <a:t>Оку</a:t>
            </a:r>
            <a:r>
              <a:rPr lang="en-US" sz="1500" dirty="0"/>
              <a:t> у </a:t>
            </a:r>
            <a:r>
              <a:rPr lang="en-US" sz="1500" dirty="0" err="1"/>
              <a:t>деревни</a:t>
            </a:r>
            <a:r>
              <a:rPr lang="en-US" sz="1500" dirty="0"/>
              <a:t> </a:t>
            </a:r>
            <a:r>
              <a:rPr lang="en-US" sz="1500" dirty="0" err="1"/>
              <a:t>Тешилово</a:t>
            </a:r>
            <a:r>
              <a:rPr lang="en-US" sz="1500" dirty="0"/>
              <a:t> (</a:t>
            </a:r>
            <a:r>
              <a:rPr lang="en-US" sz="1500" dirty="0" err="1"/>
              <a:t>между</a:t>
            </a:r>
            <a:r>
              <a:rPr lang="en-US" sz="1500" dirty="0"/>
              <a:t> </a:t>
            </a:r>
            <a:r>
              <a:rPr lang="en-US" sz="1500" dirty="0" err="1"/>
              <a:t>Серпуховом</a:t>
            </a:r>
            <a:r>
              <a:rPr lang="en-US" sz="1500" dirty="0"/>
              <a:t> и </a:t>
            </a:r>
            <a:r>
              <a:rPr lang="en-US" sz="1500" dirty="0" err="1"/>
              <a:t>Каширой</a:t>
            </a:r>
            <a:r>
              <a:rPr lang="en-US" sz="1500" dirty="0"/>
              <a:t>), </a:t>
            </a:r>
            <a:r>
              <a:rPr lang="en-US" sz="1500" dirty="0" err="1"/>
              <a:t>затем</a:t>
            </a:r>
            <a:r>
              <a:rPr lang="en-US" sz="1500" dirty="0"/>
              <a:t> </a:t>
            </a:r>
            <a:r>
              <a:rPr lang="en-US" sz="1500" dirty="0" err="1"/>
              <a:t>на</a:t>
            </a:r>
            <a:r>
              <a:rPr lang="en-US" sz="1500" dirty="0"/>
              <a:t> </a:t>
            </a:r>
            <a:r>
              <a:rPr lang="en-US" sz="1500" dirty="0" err="1"/>
              <a:t>пути</a:t>
            </a:r>
            <a:r>
              <a:rPr lang="en-US" sz="1500" dirty="0"/>
              <a:t> к </a:t>
            </a:r>
            <a:r>
              <a:rPr lang="en-US" sz="1500" dirty="0" err="1"/>
              <a:t>Москве</a:t>
            </a:r>
            <a:r>
              <a:rPr lang="en-US" sz="1500" dirty="0"/>
              <a:t> </a:t>
            </a:r>
            <a:r>
              <a:rPr lang="en-US" sz="1500" dirty="0" err="1"/>
              <a:t>разбили</a:t>
            </a:r>
            <a:r>
              <a:rPr lang="en-US" sz="1500" dirty="0"/>
              <a:t> </a:t>
            </a:r>
            <a:r>
              <a:rPr lang="en-US" sz="1500" dirty="0" err="1"/>
              <a:t>передовой</a:t>
            </a:r>
            <a:r>
              <a:rPr lang="en-US" sz="1500" dirty="0"/>
              <a:t> </a:t>
            </a:r>
            <a:r>
              <a:rPr lang="en-US" sz="1500" dirty="0" err="1"/>
              <a:t>отряд</a:t>
            </a:r>
            <a:r>
              <a:rPr lang="en-US" sz="1500" dirty="0"/>
              <a:t> </a:t>
            </a:r>
            <a:r>
              <a:rPr lang="en-US" sz="1500" dirty="0" err="1"/>
              <a:t>русской</a:t>
            </a:r>
            <a:r>
              <a:rPr lang="en-US" sz="1500" dirty="0"/>
              <a:t> </a:t>
            </a:r>
            <a:r>
              <a:rPr lang="en-US" sz="1500" dirty="0" err="1"/>
              <a:t>рати</a:t>
            </a:r>
            <a:r>
              <a:rPr lang="en-US" sz="1500" dirty="0"/>
              <a:t> (250 </a:t>
            </a:r>
            <a:r>
              <a:rPr lang="en-US" sz="1500" dirty="0" err="1"/>
              <a:t>детей</a:t>
            </a:r>
            <a:r>
              <a:rPr lang="en-US" sz="1500" dirty="0"/>
              <a:t> </a:t>
            </a:r>
            <a:r>
              <a:rPr lang="en-US" sz="1500" dirty="0" err="1"/>
              <a:t>боярских</a:t>
            </a:r>
            <a:r>
              <a:rPr lang="en-US" sz="1500" dirty="0"/>
              <a:t>), </a:t>
            </a:r>
            <a:r>
              <a:rPr lang="en-US" sz="1500" dirty="0" err="1"/>
              <a:t>занимавший</a:t>
            </a:r>
            <a:r>
              <a:rPr lang="en-US" sz="1500" dirty="0"/>
              <a:t> </a:t>
            </a:r>
            <a:r>
              <a:rPr lang="en-US" sz="1500" dirty="0" err="1"/>
              <a:t>позицию</a:t>
            </a:r>
            <a:r>
              <a:rPr lang="en-US" sz="1500" dirty="0"/>
              <a:t> </a:t>
            </a:r>
            <a:r>
              <a:rPr lang="en-US" sz="1500" dirty="0" err="1"/>
              <a:t>на</a:t>
            </a:r>
            <a:r>
              <a:rPr lang="en-US" sz="1500" dirty="0"/>
              <a:t> </a:t>
            </a:r>
            <a:r>
              <a:rPr lang="en-US" sz="1500" dirty="0" err="1"/>
              <a:t>реке</a:t>
            </a:r>
            <a:r>
              <a:rPr lang="en-US" sz="1500" dirty="0"/>
              <a:t> </a:t>
            </a:r>
            <a:r>
              <a:rPr lang="en-US" sz="1500" dirty="0" err="1"/>
              <a:t>Пахре</a:t>
            </a:r>
            <a:r>
              <a:rPr lang="en-US" sz="1500" dirty="0"/>
              <a:t>. 4 </a:t>
            </a:r>
            <a:r>
              <a:rPr lang="en-US" sz="1500" dirty="0" err="1"/>
              <a:t>июля</a:t>
            </a:r>
            <a:r>
              <a:rPr lang="en-US" sz="1500" dirty="0"/>
              <a:t> </a:t>
            </a:r>
            <a:r>
              <a:rPr lang="en-US" sz="1500" dirty="0" err="1"/>
              <a:t>враг</a:t>
            </a:r>
            <a:r>
              <a:rPr lang="en-US" sz="1500" dirty="0"/>
              <a:t> </a:t>
            </a:r>
            <a:r>
              <a:rPr lang="en-US" sz="1500" dirty="0" err="1"/>
              <a:t>подошел</a:t>
            </a:r>
            <a:r>
              <a:rPr lang="en-US" sz="1500" dirty="0"/>
              <a:t> к </a:t>
            </a:r>
            <a:r>
              <a:rPr lang="en-US" sz="1500" dirty="0" err="1"/>
              <a:t>Москве</a:t>
            </a:r>
            <a:r>
              <a:rPr lang="en-US" sz="1500" dirty="0"/>
              <a:t> и </a:t>
            </a:r>
            <a:r>
              <a:rPr lang="en-US" sz="1500" dirty="0" err="1"/>
              <a:t>расположился</a:t>
            </a:r>
            <a:r>
              <a:rPr lang="en-US" sz="1500" dirty="0"/>
              <a:t> </a:t>
            </a:r>
            <a:r>
              <a:rPr lang="en-US" sz="1500" dirty="0" err="1"/>
              <a:t>против</a:t>
            </a:r>
            <a:r>
              <a:rPr lang="en-US" sz="1500" dirty="0"/>
              <a:t> </a:t>
            </a:r>
            <a:r>
              <a:rPr lang="en-US" sz="1500" dirty="0" err="1"/>
              <a:t>села</a:t>
            </a:r>
            <a:r>
              <a:rPr lang="en-US" sz="1500" dirty="0"/>
              <a:t> </a:t>
            </a:r>
            <a:r>
              <a:rPr lang="en-US" sz="1500" dirty="0" err="1"/>
              <a:t>Коломенского</a:t>
            </a:r>
            <a:r>
              <a:rPr lang="en-US" sz="1500" dirty="0"/>
              <a:t>. 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книга, текст, едет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F0EEC84-0A3F-466D-8111-7478A8AEE2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8252" y="2722161"/>
            <a:ext cx="2743200" cy="274320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8" name="Рисунок 7" descr="Изображение выглядит как внешний, небо, трава, дерев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7E29252-6D02-40D9-A5AC-07C5EA89A2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 descr="Изображение выглядит как человек, небо, внешний, одеж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184FF9B-F0E7-4735-91AB-23A0F8C3CA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1EDECE-FDA3-4B76-81B6-66ED2A3EF05E}"/>
              </a:ext>
            </a:extLst>
          </p:cNvPr>
          <p:cNvSpPr txBox="1"/>
          <p:nvPr/>
        </p:nvSpPr>
        <p:spPr>
          <a:xfrm>
            <a:off x="9229725" y="2502650"/>
            <a:ext cx="231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Коломенское сегодня</a:t>
            </a:r>
          </a:p>
        </p:txBody>
      </p:sp>
    </p:spTree>
    <p:extLst>
      <p:ext uri="{BB962C8B-B14F-4D97-AF65-F5344CB8AC3E}">
        <p14:creationId xmlns:p14="http://schemas.microsoft.com/office/powerpoint/2010/main" val="617545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7521DD34-C6F2-4402-9A01-962807DB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372110" y="151644"/>
            <a:ext cx="3599815" cy="1286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Первая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фаза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боевых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действий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 «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травля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татар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русскими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сотнями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285750" y="1438276"/>
            <a:ext cx="3686175" cy="5172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000" dirty="0" err="1"/>
              <a:t>Утром</a:t>
            </a:r>
            <a:r>
              <a:rPr lang="en-US" sz="1000" dirty="0"/>
              <a:t> 4 </a:t>
            </a:r>
            <a:r>
              <a:rPr lang="en-US" sz="1000" dirty="0" err="1"/>
              <a:t>июля</a:t>
            </a:r>
            <a:r>
              <a:rPr lang="en-US" sz="1000" dirty="0"/>
              <a:t> 1591 </a:t>
            </a:r>
            <a:r>
              <a:rPr lang="en-US" sz="1000" dirty="0" err="1"/>
              <a:t>года</a:t>
            </a:r>
            <a:r>
              <a:rPr lang="en-US" sz="1000" dirty="0"/>
              <a:t> </a:t>
            </a:r>
            <a:r>
              <a:rPr lang="en-US" sz="1000" dirty="0" err="1"/>
              <a:t>Казы-Гирей</a:t>
            </a:r>
            <a:r>
              <a:rPr lang="en-US" sz="1000" dirty="0"/>
              <a:t> с </a:t>
            </a:r>
            <a:r>
              <a:rPr lang="en-US" sz="1000" dirty="0" err="1"/>
              <a:t>ордой</a:t>
            </a:r>
            <a:r>
              <a:rPr lang="en-US" sz="1000" dirty="0"/>
              <a:t> </a:t>
            </a:r>
            <a:r>
              <a:rPr lang="en-US" sz="1000" dirty="0" err="1"/>
              <a:t>подошёл</a:t>
            </a:r>
            <a:r>
              <a:rPr lang="en-US" sz="1000" dirty="0"/>
              <a:t> к </a:t>
            </a:r>
            <a:r>
              <a:rPr lang="en-US" sz="1000" dirty="0" err="1"/>
              <a:t>столице</a:t>
            </a:r>
            <a:r>
              <a:rPr lang="en-US" sz="1000" dirty="0"/>
              <a:t> </a:t>
            </a:r>
            <a:r>
              <a:rPr lang="en-US" sz="1000" dirty="0" err="1"/>
              <a:t>по</a:t>
            </a:r>
            <a:r>
              <a:rPr lang="en-US" sz="1000" dirty="0"/>
              <a:t> </a:t>
            </a:r>
            <a:r>
              <a:rPr lang="en-US" sz="1000" dirty="0" err="1"/>
              <a:t>Большой</a:t>
            </a:r>
            <a:r>
              <a:rPr lang="en-US" sz="1000" dirty="0"/>
              <a:t> </a:t>
            </a:r>
            <a:r>
              <a:rPr lang="en-US" sz="1000" dirty="0" err="1"/>
              <a:t>Серпуховской</a:t>
            </a:r>
            <a:r>
              <a:rPr lang="en-US" sz="1000" dirty="0"/>
              <a:t> </a:t>
            </a:r>
            <a:r>
              <a:rPr lang="en-US" sz="1000" dirty="0" err="1"/>
              <a:t>дороге</a:t>
            </a:r>
            <a:r>
              <a:rPr lang="en-US" sz="1000" dirty="0"/>
              <a:t> – </a:t>
            </a:r>
            <a:r>
              <a:rPr lang="en-US" sz="1000" dirty="0" err="1"/>
              <a:t>нынешнему</a:t>
            </a:r>
            <a:r>
              <a:rPr lang="en-US" sz="1000" dirty="0"/>
              <a:t> </a:t>
            </a:r>
            <a:r>
              <a:rPr lang="en-US" sz="1000" dirty="0" err="1"/>
              <a:t>Варшавскому</a:t>
            </a:r>
            <a:r>
              <a:rPr lang="en-US" sz="1000" dirty="0"/>
              <a:t> </a:t>
            </a:r>
            <a:r>
              <a:rPr lang="en-US" sz="1000" dirty="0" err="1"/>
              <a:t>шоссе</a:t>
            </a:r>
            <a:r>
              <a:rPr lang="en-US" sz="1000" dirty="0"/>
              <a:t> – и </a:t>
            </a:r>
            <a:r>
              <a:rPr lang="en-US" sz="1000" dirty="0" err="1"/>
              <a:t>встал</a:t>
            </a:r>
            <a:r>
              <a:rPr lang="en-US" sz="1000" dirty="0"/>
              <a:t> в </a:t>
            </a:r>
            <a:r>
              <a:rPr lang="en-US" sz="1000" dirty="0" err="1"/>
              <a:t>деревне</a:t>
            </a:r>
            <a:r>
              <a:rPr lang="en-US" sz="1000" dirty="0"/>
              <a:t> </a:t>
            </a:r>
            <a:r>
              <a:rPr lang="en-US" sz="1000" dirty="0" err="1"/>
              <a:t>Котлы</a:t>
            </a:r>
            <a:r>
              <a:rPr lang="en-US" sz="1000" dirty="0"/>
              <a:t>, </a:t>
            </a:r>
            <a:r>
              <a:rPr lang="en-US" sz="1000" dirty="0" err="1"/>
              <a:t>расположенной</a:t>
            </a:r>
            <a:r>
              <a:rPr lang="en-US" sz="1000" dirty="0"/>
              <a:t> </a:t>
            </a:r>
            <a:r>
              <a:rPr lang="en-US" sz="1000" dirty="0" err="1"/>
              <a:t>как</a:t>
            </a:r>
            <a:r>
              <a:rPr lang="en-US" sz="1000" dirty="0"/>
              <a:t> </a:t>
            </a:r>
            <a:r>
              <a:rPr lang="en-US" sz="1000" dirty="0" err="1"/>
              <a:t>раз</a:t>
            </a:r>
            <a:r>
              <a:rPr lang="en-US" sz="1000" dirty="0"/>
              <a:t> у </a:t>
            </a:r>
            <a:r>
              <a:rPr lang="en-US" sz="1000" dirty="0" err="1"/>
              <a:t>того</a:t>
            </a:r>
            <a:r>
              <a:rPr lang="en-US" sz="1000" dirty="0"/>
              <a:t> </a:t>
            </a:r>
            <a:r>
              <a:rPr lang="en-US" sz="1000" dirty="0" err="1"/>
              <a:t>самого</a:t>
            </a:r>
            <a:r>
              <a:rPr lang="en-US" sz="1000" dirty="0"/>
              <a:t> </a:t>
            </a:r>
            <a:r>
              <a:rPr lang="en-US" sz="1000" dirty="0" err="1"/>
              <a:t>места</a:t>
            </a:r>
            <a:r>
              <a:rPr lang="en-US" sz="1000" dirty="0"/>
              <a:t>, </a:t>
            </a:r>
            <a:r>
              <a:rPr lang="en-US" sz="1000" dirty="0" err="1"/>
              <a:t>где</a:t>
            </a:r>
            <a:r>
              <a:rPr lang="en-US" sz="1000" dirty="0"/>
              <a:t> </a:t>
            </a:r>
            <a:r>
              <a:rPr lang="en-US" sz="1000" dirty="0" err="1"/>
              <a:t>сейчас</a:t>
            </a:r>
            <a:r>
              <a:rPr lang="en-US" sz="1000" dirty="0"/>
              <a:t> </a:t>
            </a:r>
            <a:r>
              <a:rPr lang="en-US" sz="1000" dirty="0" err="1"/>
              <a:t>Варшавское</a:t>
            </a:r>
            <a:r>
              <a:rPr lang="en-US" sz="1000" dirty="0"/>
              <a:t> </a:t>
            </a:r>
            <a:r>
              <a:rPr lang="en-US" sz="1000" dirty="0" err="1"/>
              <a:t>шоссе</a:t>
            </a:r>
            <a:r>
              <a:rPr lang="en-US" sz="1000" dirty="0"/>
              <a:t> </a:t>
            </a:r>
            <a:r>
              <a:rPr lang="en-US" sz="1000" dirty="0" err="1"/>
              <a:t>проходит</a:t>
            </a:r>
            <a:r>
              <a:rPr lang="en-US" sz="1000" dirty="0"/>
              <a:t> </a:t>
            </a:r>
            <a:r>
              <a:rPr lang="en-US" sz="1000" dirty="0" err="1"/>
              <a:t>под</a:t>
            </a:r>
            <a:r>
              <a:rPr lang="en-US" sz="1000" dirty="0"/>
              <a:t> МЦК. </a:t>
            </a:r>
            <a:r>
              <a:rPr lang="en-US" sz="1000" dirty="0" err="1"/>
              <a:t>Оттуда</a:t>
            </a:r>
            <a:r>
              <a:rPr lang="en-US" sz="1000" dirty="0"/>
              <a:t> к </a:t>
            </a:r>
            <a:r>
              <a:rPr lang="en-US" sz="1000" dirty="0" err="1"/>
              <a:t>Москве</a:t>
            </a:r>
            <a:r>
              <a:rPr lang="en-US" sz="1000" dirty="0"/>
              <a:t> </a:t>
            </a:r>
            <a:r>
              <a:rPr lang="en-US" sz="1000" dirty="0" err="1"/>
              <a:t>устремились</a:t>
            </a:r>
            <a:r>
              <a:rPr lang="en-US" sz="1000" dirty="0"/>
              <a:t> </a:t>
            </a:r>
            <a:r>
              <a:rPr lang="en-US" sz="1000" dirty="0" err="1"/>
              <a:t>вражеские</a:t>
            </a:r>
            <a:r>
              <a:rPr lang="en-US" sz="1000" dirty="0"/>
              <a:t> </a:t>
            </a:r>
            <a:r>
              <a:rPr lang="en-US" sz="1000" dirty="0" err="1"/>
              <a:t>передовые</a:t>
            </a:r>
            <a:r>
              <a:rPr lang="en-US" sz="1000" dirty="0"/>
              <a:t> </a:t>
            </a:r>
            <a:r>
              <a:rPr lang="en-US" sz="1000" dirty="0" err="1"/>
              <a:t>отряды</a:t>
            </a:r>
            <a:r>
              <a:rPr lang="en-US" sz="1000" dirty="0"/>
              <a:t>. </a:t>
            </a:r>
            <a:r>
              <a:rPr lang="en-US" sz="1000" dirty="0" err="1"/>
              <a:t>Однако</a:t>
            </a:r>
            <a:r>
              <a:rPr lang="en-US" sz="1000" dirty="0"/>
              <a:t> </a:t>
            </a:r>
            <a:r>
              <a:rPr lang="en-US" sz="1000" dirty="0" err="1"/>
              <a:t>со</a:t>
            </a:r>
            <a:r>
              <a:rPr lang="en-US" sz="1000" dirty="0"/>
              <a:t> </a:t>
            </a:r>
            <a:r>
              <a:rPr lang="en-US" sz="1000" dirty="0" err="1"/>
              <a:t>стен</a:t>
            </a:r>
            <a:r>
              <a:rPr lang="en-US" sz="1000" dirty="0"/>
              <a:t> </a:t>
            </a:r>
            <a:r>
              <a:rPr lang="en-US" sz="1000" dirty="0" err="1"/>
              <a:t>Свято-Данилова</a:t>
            </a:r>
            <a:r>
              <a:rPr lang="en-US" sz="1000" dirty="0"/>
              <a:t> </a:t>
            </a:r>
            <a:r>
              <a:rPr lang="en-US" sz="1000" dirty="0" err="1"/>
              <a:t>монастыря</a:t>
            </a:r>
            <a:r>
              <a:rPr lang="en-US" sz="1000" dirty="0"/>
              <a:t> </a:t>
            </a:r>
            <a:r>
              <a:rPr lang="en-US" sz="1000" dirty="0" err="1"/>
              <a:t>крымцев</a:t>
            </a:r>
            <a:r>
              <a:rPr lang="en-US" sz="1000" dirty="0"/>
              <a:t> </a:t>
            </a:r>
            <a:r>
              <a:rPr lang="en-US" sz="1000" dirty="0" err="1"/>
              <a:t>окатили</a:t>
            </a:r>
            <a:r>
              <a:rPr lang="en-US" sz="1000" dirty="0"/>
              <a:t> </a:t>
            </a:r>
            <a:r>
              <a:rPr lang="en-US" sz="1000" dirty="0" err="1"/>
              <a:t>картечью</a:t>
            </a:r>
            <a:r>
              <a:rPr lang="en-US" sz="1000" dirty="0"/>
              <a:t> </a:t>
            </a:r>
            <a:r>
              <a:rPr lang="en-US" sz="1000" dirty="0" err="1"/>
              <a:t>из</a:t>
            </a:r>
            <a:r>
              <a:rPr lang="en-US" sz="1000" dirty="0"/>
              <a:t> </a:t>
            </a:r>
            <a:r>
              <a:rPr lang="en-US" sz="1000" dirty="0" err="1"/>
              <a:t>пушек</a:t>
            </a:r>
            <a:r>
              <a:rPr lang="en-US" sz="1000" dirty="0"/>
              <a:t>. </a:t>
            </a:r>
            <a:r>
              <a:rPr lang="en-US" sz="1000" dirty="0" err="1"/>
              <a:t>Тогда</a:t>
            </a:r>
            <a:r>
              <a:rPr lang="en-US" sz="1000" dirty="0"/>
              <a:t> </a:t>
            </a:r>
            <a:r>
              <a:rPr lang="en-US" sz="1000" dirty="0" err="1"/>
              <a:t>татары</a:t>
            </a:r>
            <a:r>
              <a:rPr lang="en-US" sz="1000" dirty="0"/>
              <a:t> </a:t>
            </a:r>
            <a:r>
              <a:rPr lang="en-US" sz="1000" dirty="0" err="1"/>
              <a:t>решили</a:t>
            </a:r>
            <a:r>
              <a:rPr lang="en-US" sz="1000" dirty="0"/>
              <a:t> </a:t>
            </a:r>
            <a:r>
              <a:rPr lang="en-US" sz="1000" dirty="0" err="1"/>
              <a:t>подойти</a:t>
            </a:r>
            <a:r>
              <a:rPr lang="en-US" sz="1000" dirty="0"/>
              <a:t> к </a:t>
            </a:r>
            <a:r>
              <a:rPr lang="en-US" sz="1000" dirty="0" err="1"/>
              <a:t>Москве</a:t>
            </a:r>
            <a:r>
              <a:rPr lang="en-US" sz="1000" dirty="0"/>
              <a:t> </a:t>
            </a:r>
            <a:r>
              <a:rPr lang="en-US" sz="1000" dirty="0" err="1"/>
              <a:t>по</a:t>
            </a:r>
            <a:r>
              <a:rPr lang="en-US" sz="1000" dirty="0"/>
              <a:t> </a:t>
            </a:r>
            <a:r>
              <a:rPr lang="en-US" sz="1000" dirty="0" err="1"/>
              <a:t>Калужской</a:t>
            </a:r>
            <a:r>
              <a:rPr lang="en-US" sz="1000" dirty="0"/>
              <a:t> </a:t>
            </a:r>
            <a:r>
              <a:rPr lang="en-US" sz="1000" dirty="0" err="1"/>
              <a:t>дороге</a:t>
            </a:r>
            <a:r>
              <a:rPr lang="en-US" sz="1000" dirty="0"/>
              <a:t>, а </a:t>
            </a:r>
            <a:r>
              <a:rPr lang="en-US" sz="1000" dirty="0" err="1"/>
              <a:t>сам</a:t>
            </a:r>
            <a:r>
              <a:rPr lang="en-US" sz="1000" dirty="0"/>
              <a:t> </a:t>
            </a:r>
            <a:r>
              <a:rPr lang="en-US" sz="1000" dirty="0" err="1"/>
              <a:t>хан</a:t>
            </a:r>
            <a:r>
              <a:rPr lang="en-US" sz="1000" dirty="0"/>
              <a:t> </a:t>
            </a:r>
            <a:r>
              <a:rPr lang="en-US" sz="1000" dirty="0" err="1"/>
              <a:t>перенёс</a:t>
            </a:r>
            <a:r>
              <a:rPr lang="en-US" sz="1000" dirty="0"/>
              <a:t> </a:t>
            </a:r>
            <a:r>
              <a:rPr lang="en-US" sz="1000" dirty="0" err="1"/>
              <a:t>свою</a:t>
            </a:r>
            <a:r>
              <a:rPr lang="en-US" sz="1000" dirty="0"/>
              <a:t> </a:t>
            </a:r>
            <a:r>
              <a:rPr lang="en-US" sz="1000" dirty="0" err="1"/>
              <a:t>ставку</a:t>
            </a:r>
            <a:r>
              <a:rPr lang="en-US" sz="1000" dirty="0"/>
              <a:t> </a:t>
            </a:r>
            <a:r>
              <a:rPr lang="en-US" sz="1000" dirty="0" err="1"/>
              <a:t>на</a:t>
            </a:r>
            <a:r>
              <a:rPr lang="en-US" sz="1000" dirty="0"/>
              <a:t> </a:t>
            </a:r>
            <a:r>
              <a:rPr lang="en-US" sz="1000" dirty="0" err="1"/>
              <a:t>Воробьёвы</a:t>
            </a:r>
            <a:r>
              <a:rPr lang="en-US" sz="1000" dirty="0"/>
              <a:t> </a:t>
            </a:r>
            <a:r>
              <a:rPr lang="en-US" sz="1000" dirty="0" err="1"/>
              <a:t>горы</a:t>
            </a:r>
            <a:r>
              <a:rPr lang="en-US" sz="1000" dirty="0"/>
              <a:t>, </a:t>
            </a:r>
            <a:r>
              <a:rPr lang="en-US" sz="1000" dirty="0" err="1"/>
              <a:t>оттуда</a:t>
            </a:r>
            <a:r>
              <a:rPr lang="en-US" sz="1000" dirty="0"/>
              <a:t> </a:t>
            </a:r>
            <a:r>
              <a:rPr lang="en-US" sz="1000" dirty="0" err="1"/>
              <a:t>наблюдал</a:t>
            </a:r>
            <a:r>
              <a:rPr lang="en-US" sz="1000" dirty="0"/>
              <a:t> </a:t>
            </a:r>
            <a:r>
              <a:rPr lang="en-US" sz="1000" dirty="0" err="1"/>
              <a:t>за</a:t>
            </a:r>
            <a:r>
              <a:rPr lang="en-US" sz="1000" dirty="0"/>
              <a:t> </a:t>
            </a:r>
            <a:r>
              <a:rPr lang="en-US" sz="1000" dirty="0" err="1"/>
              <a:t>действиями</a:t>
            </a:r>
            <a:r>
              <a:rPr lang="en-US" sz="1000" dirty="0"/>
              <a:t> </a:t>
            </a:r>
            <a:r>
              <a:rPr lang="en-US" sz="1000" dirty="0" err="1"/>
              <a:t>своих</a:t>
            </a:r>
            <a:r>
              <a:rPr lang="en-US" sz="1000" dirty="0"/>
              <a:t> </a:t>
            </a:r>
            <a:r>
              <a:rPr lang="en-US" sz="1000" dirty="0" err="1"/>
              <a:t>войск</a:t>
            </a:r>
            <a:r>
              <a:rPr lang="en-US" sz="1000" dirty="0"/>
              <a:t>. </a:t>
            </a:r>
            <a:r>
              <a:rPr lang="en-US" sz="1000" dirty="0" err="1"/>
              <a:t>Однако</a:t>
            </a:r>
            <a:r>
              <a:rPr lang="en-US" sz="1000" dirty="0"/>
              <a:t> </a:t>
            </a:r>
            <a:r>
              <a:rPr lang="en-US" sz="1000" dirty="0" err="1"/>
              <a:t>там</a:t>
            </a:r>
            <a:r>
              <a:rPr lang="en-US" sz="1000" dirty="0"/>
              <a:t> </a:t>
            </a:r>
            <a:r>
              <a:rPr lang="en-US" sz="1000" dirty="0" err="1"/>
              <a:t>передовые</a:t>
            </a:r>
            <a:r>
              <a:rPr lang="en-US" sz="1000" dirty="0"/>
              <a:t> </a:t>
            </a:r>
            <a:r>
              <a:rPr lang="en-US" sz="1000" dirty="0" err="1"/>
              <a:t>отрады</a:t>
            </a:r>
            <a:r>
              <a:rPr lang="en-US" sz="1000" dirty="0"/>
              <a:t> </a:t>
            </a:r>
            <a:r>
              <a:rPr lang="en-US" sz="1000" dirty="0" err="1"/>
              <a:t>крымцев</a:t>
            </a:r>
            <a:r>
              <a:rPr lang="en-US" sz="1000" dirty="0"/>
              <a:t> </a:t>
            </a:r>
            <a:r>
              <a:rPr lang="en-US" sz="1000" dirty="0" err="1"/>
              <a:t>напоролись</a:t>
            </a:r>
            <a:r>
              <a:rPr lang="en-US" sz="1000" dirty="0"/>
              <a:t> </a:t>
            </a:r>
            <a:r>
              <a:rPr lang="en-US" sz="1000" dirty="0" err="1"/>
              <a:t>на</a:t>
            </a:r>
            <a:r>
              <a:rPr lang="en-US" sz="1000" dirty="0"/>
              <a:t> </a:t>
            </a:r>
            <a:r>
              <a:rPr lang="en-US" sz="1000" dirty="0" err="1"/>
              <a:t>стоявший</a:t>
            </a:r>
            <a:r>
              <a:rPr lang="en-US" sz="1000" dirty="0"/>
              <a:t> </a:t>
            </a:r>
            <a:r>
              <a:rPr lang="en-US" sz="1000" dirty="0" err="1"/>
              <a:t>там</a:t>
            </a:r>
            <a:r>
              <a:rPr lang="en-US" sz="1000" dirty="0"/>
              <a:t> «</a:t>
            </a:r>
            <a:r>
              <a:rPr lang="en-US" sz="1000" dirty="0" err="1"/>
              <a:t>обоз</a:t>
            </a:r>
            <a:r>
              <a:rPr lang="en-US" sz="1000" dirty="0"/>
              <a:t>» – </a:t>
            </a:r>
            <a:r>
              <a:rPr lang="en-US" sz="1000" dirty="0" err="1"/>
              <a:t>систему</a:t>
            </a:r>
            <a:r>
              <a:rPr lang="en-US" sz="1000" dirty="0"/>
              <a:t> </a:t>
            </a:r>
            <a:r>
              <a:rPr lang="en-US" sz="1000" dirty="0" err="1"/>
              <a:t>обороны</a:t>
            </a:r>
            <a:r>
              <a:rPr lang="en-US" sz="1000" dirty="0"/>
              <a:t> </a:t>
            </a:r>
            <a:r>
              <a:rPr lang="en-US" sz="1000" dirty="0" err="1"/>
              <a:t>из</a:t>
            </a:r>
            <a:r>
              <a:rPr lang="en-US" sz="1000" dirty="0"/>
              <a:t> </a:t>
            </a:r>
            <a:r>
              <a:rPr lang="en-US" sz="1000" dirty="0" err="1"/>
              <a:t>нескольких</a:t>
            </a:r>
            <a:r>
              <a:rPr lang="en-US" sz="1000" dirty="0"/>
              <a:t> </a:t>
            </a:r>
            <a:r>
              <a:rPr lang="en-US" sz="1000" dirty="0" err="1"/>
              <a:t>гуляй-городов</a:t>
            </a:r>
            <a:r>
              <a:rPr lang="en-US" sz="1000" dirty="0"/>
              <a:t>, </a:t>
            </a:r>
            <a:r>
              <a:rPr lang="en-US" sz="1000" dirty="0" err="1"/>
              <a:t>поддерживающих</a:t>
            </a:r>
            <a:r>
              <a:rPr lang="en-US" sz="1000" dirty="0"/>
              <a:t> </a:t>
            </a:r>
            <a:r>
              <a:rPr lang="en-US" sz="1000" dirty="0" err="1"/>
              <a:t>друг</a:t>
            </a:r>
            <a:r>
              <a:rPr lang="en-US" sz="1000" dirty="0"/>
              <a:t> </a:t>
            </a:r>
            <a:r>
              <a:rPr lang="en-US" sz="1000" dirty="0" err="1"/>
              <a:t>друга</a:t>
            </a:r>
            <a:r>
              <a:rPr lang="en-US" sz="1000" dirty="0"/>
              <a:t> </a:t>
            </a:r>
            <a:r>
              <a:rPr lang="en-US" sz="1000" dirty="0" err="1"/>
              <a:t>перекрёстным</a:t>
            </a:r>
            <a:r>
              <a:rPr lang="en-US" sz="1000" dirty="0"/>
              <a:t> </a:t>
            </a:r>
            <a:r>
              <a:rPr lang="en-US" sz="1000" dirty="0" err="1"/>
              <a:t>мушкетным</a:t>
            </a:r>
            <a:r>
              <a:rPr lang="en-US" sz="1000" dirty="0"/>
              <a:t> </a:t>
            </a:r>
            <a:r>
              <a:rPr lang="en-US" sz="1000" dirty="0" err="1"/>
              <a:t>огнём</a:t>
            </a:r>
            <a:r>
              <a:rPr lang="en-US" sz="1000" dirty="0"/>
              <a:t>.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000" dirty="0" err="1"/>
              <a:t>Воевода</a:t>
            </a:r>
            <a:r>
              <a:rPr lang="en-US" sz="1000" dirty="0"/>
              <a:t> </a:t>
            </a:r>
            <a:r>
              <a:rPr lang="en-US" sz="1000" dirty="0" err="1"/>
              <a:t>Мстиславский</a:t>
            </a:r>
            <a:r>
              <a:rPr lang="en-US" sz="1000" dirty="0"/>
              <a:t>, </a:t>
            </a:r>
            <a:r>
              <a:rPr lang="en-US" sz="1000" dirty="0" err="1"/>
              <a:t>заметив</a:t>
            </a:r>
            <a:r>
              <a:rPr lang="en-US" sz="1000" dirty="0"/>
              <a:t> </a:t>
            </a:r>
            <a:r>
              <a:rPr lang="en-US" sz="1000" dirty="0" err="1"/>
              <a:t>наступление</a:t>
            </a:r>
            <a:r>
              <a:rPr lang="en-US" sz="1000" dirty="0"/>
              <a:t> </a:t>
            </a:r>
            <a:r>
              <a:rPr lang="en-US" sz="1000" dirty="0" err="1"/>
              <a:t>вражеской</a:t>
            </a:r>
            <a:r>
              <a:rPr lang="en-US" sz="1000" dirty="0"/>
              <a:t> </a:t>
            </a:r>
            <a:r>
              <a:rPr lang="en-US" sz="1000" dirty="0" err="1"/>
              <a:t>конницы</a:t>
            </a:r>
            <a:r>
              <a:rPr lang="en-US" sz="1000" dirty="0"/>
              <a:t>, </a:t>
            </a:r>
            <a:r>
              <a:rPr lang="en-US" sz="1000" dirty="0" err="1"/>
              <a:t>спускавшейся</a:t>
            </a:r>
            <a:r>
              <a:rPr lang="en-US" sz="1000" dirty="0"/>
              <a:t> с </a:t>
            </a:r>
            <a:r>
              <a:rPr lang="en-US" sz="1000" dirty="0" err="1"/>
              <a:t>высот</a:t>
            </a:r>
            <a:r>
              <a:rPr lang="en-US" sz="1000" dirty="0"/>
              <a:t> </a:t>
            </a:r>
            <a:r>
              <a:rPr lang="en-US" sz="1000" dirty="0" err="1"/>
              <a:t>на</a:t>
            </a:r>
            <a:r>
              <a:rPr lang="en-US" sz="1000" dirty="0"/>
              <a:t> </a:t>
            </a:r>
            <a:r>
              <a:rPr lang="en-US" sz="1000" dirty="0" err="1"/>
              <a:t>равнину</a:t>
            </a:r>
            <a:r>
              <a:rPr lang="en-US" sz="1000" dirty="0"/>
              <a:t>, </a:t>
            </a:r>
            <a:r>
              <a:rPr lang="en-US" sz="1000" dirty="0" err="1"/>
              <a:t>приказал</a:t>
            </a:r>
            <a:r>
              <a:rPr lang="en-US" sz="1000" dirty="0"/>
              <a:t> </a:t>
            </a:r>
            <a:r>
              <a:rPr lang="en-US" sz="1000" dirty="0" err="1"/>
              <a:t>воеводам</a:t>
            </a:r>
            <a:r>
              <a:rPr lang="en-US" sz="1000" dirty="0"/>
              <a:t> </a:t>
            </a:r>
            <a:r>
              <a:rPr lang="en-US" sz="1000" dirty="0" err="1"/>
              <a:t>полков</a:t>
            </a:r>
            <a:r>
              <a:rPr lang="en-US" sz="1000" dirty="0"/>
              <a:t> «</a:t>
            </a:r>
            <a:r>
              <a:rPr lang="en-US" sz="1000" dirty="0" err="1"/>
              <a:t>травиться</a:t>
            </a:r>
            <a:r>
              <a:rPr lang="en-US" sz="1000" dirty="0"/>
              <a:t>». «</a:t>
            </a:r>
            <a:r>
              <a:rPr lang="en-US" sz="1000" dirty="0" err="1"/>
              <a:t>Травля</a:t>
            </a:r>
            <a:r>
              <a:rPr lang="en-US" sz="1000" dirty="0"/>
              <a:t>» </a:t>
            </a:r>
            <a:r>
              <a:rPr lang="en-US" sz="1000" dirty="0" err="1"/>
              <a:t>представляла</a:t>
            </a:r>
            <a:r>
              <a:rPr lang="en-US" sz="1000" dirty="0"/>
              <a:t> </a:t>
            </a:r>
            <a:r>
              <a:rPr lang="en-US" sz="1000" dirty="0" err="1"/>
              <a:t>собой</a:t>
            </a:r>
            <a:r>
              <a:rPr lang="en-US" sz="1000" dirty="0"/>
              <a:t> </a:t>
            </a:r>
            <a:r>
              <a:rPr lang="en-US" sz="1000" dirty="0" err="1"/>
              <a:t>схватки</a:t>
            </a:r>
            <a:r>
              <a:rPr lang="en-US" sz="1000" dirty="0"/>
              <a:t> с </a:t>
            </a:r>
            <a:r>
              <a:rPr lang="en-US" sz="1000" dirty="0" err="1"/>
              <a:t>противником</a:t>
            </a:r>
            <a:r>
              <a:rPr lang="en-US" sz="1000" dirty="0"/>
              <a:t> </a:t>
            </a:r>
            <a:r>
              <a:rPr lang="en-US" sz="1000" dirty="0" err="1"/>
              <a:t>силами</a:t>
            </a:r>
            <a:r>
              <a:rPr lang="en-US" sz="1000" dirty="0"/>
              <a:t> </a:t>
            </a:r>
            <a:r>
              <a:rPr lang="en-US" sz="1000" dirty="0" err="1"/>
              <a:t>небольших</a:t>
            </a:r>
            <a:r>
              <a:rPr lang="en-US" sz="1000" dirty="0"/>
              <a:t> </a:t>
            </a:r>
            <a:r>
              <a:rPr lang="en-US" sz="1000" dirty="0" err="1"/>
              <a:t>отрядов</a:t>
            </a:r>
            <a:r>
              <a:rPr lang="en-US" sz="1000" dirty="0"/>
              <a:t> с </a:t>
            </a:r>
            <a:r>
              <a:rPr lang="en-US" sz="1000" dirty="0" err="1"/>
              <a:t>целью</a:t>
            </a:r>
            <a:r>
              <a:rPr lang="en-US" sz="1000" dirty="0"/>
              <a:t> </a:t>
            </a:r>
            <a:r>
              <a:rPr lang="en-US" sz="1000" dirty="0" err="1"/>
              <a:t>его</a:t>
            </a:r>
            <a:r>
              <a:rPr lang="en-US" sz="1000" dirty="0"/>
              <a:t> </a:t>
            </a:r>
            <a:r>
              <a:rPr lang="en-US" sz="1000" dirty="0" err="1"/>
              <a:t>изматывания</a:t>
            </a:r>
            <a:r>
              <a:rPr lang="en-US" sz="1000" dirty="0"/>
              <a:t>. </a:t>
            </a:r>
            <a:r>
              <a:rPr lang="en-US" sz="1000" dirty="0" err="1"/>
              <a:t>Фактически</a:t>
            </a:r>
            <a:r>
              <a:rPr lang="en-US" sz="1000" dirty="0"/>
              <a:t> </a:t>
            </a:r>
            <a:r>
              <a:rPr lang="en-US" sz="1000" dirty="0" err="1"/>
              <a:t>это</a:t>
            </a:r>
            <a:r>
              <a:rPr lang="en-US" sz="1000" dirty="0"/>
              <a:t> </a:t>
            </a:r>
            <a:r>
              <a:rPr lang="en-US" sz="1000" dirty="0" err="1"/>
              <a:t>была</a:t>
            </a:r>
            <a:r>
              <a:rPr lang="en-US" sz="1000" dirty="0"/>
              <a:t> </a:t>
            </a:r>
            <a:r>
              <a:rPr lang="en-US" sz="1000" dirty="0" err="1"/>
              <a:t>завязка</a:t>
            </a:r>
            <a:r>
              <a:rPr lang="en-US" sz="1000" dirty="0"/>
              <a:t> </a:t>
            </a:r>
            <a:r>
              <a:rPr lang="en-US" sz="1000" dirty="0" err="1"/>
              <a:t>боя</a:t>
            </a:r>
            <a:r>
              <a:rPr lang="en-US" sz="1000" dirty="0"/>
              <a:t>, </a:t>
            </a:r>
            <a:r>
              <a:rPr lang="en-US" sz="1000" dirty="0" err="1"/>
              <a:t>исключавшая</a:t>
            </a:r>
            <a:r>
              <a:rPr lang="en-US" sz="1000" dirty="0"/>
              <a:t>, </a:t>
            </a:r>
            <a:r>
              <a:rPr lang="en-US" sz="1000" dirty="0" err="1"/>
              <a:t>однако</a:t>
            </a:r>
            <a:r>
              <a:rPr lang="en-US" sz="1000" dirty="0"/>
              <a:t>, </a:t>
            </a:r>
            <a:r>
              <a:rPr lang="en-US" sz="1000" dirty="0" err="1"/>
              <a:t>возможность</a:t>
            </a:r>
            <a:r>
              <a:rPr lang="en-US" sz="1000" dirty="0"/>
              <a:t> </a:t>
            </a:r>
            <a:r>
              <a:rPr lang="en-US" sz="1000" dirty="0" err="1"/>
              <a:t>стихийного</a:t>
            </a:r>
            <a:r>
              <a:rPr lang="en-US" sz="1000" dirty="0"/>
              <a:t> </a:t>
            </a:r>
            <a:r>
              <a:rPr lang="en-US" sz="1000" dirty="0" err="1"/>
              <a:t>втягивания</a:t>
            </a:r>
            <a:r>
              <a:rPr lang="en-US" sz="1000" dirty="0"/>
              <a:t> в </a:t>
            </a:r>
            <a:r>
              <a:rPr lang="en-US" sz="1000" dirty="0" err="1"/>
              <a:t>таковой</a:t>
            </a:r>
            <a:r>
              <a:rPr lang="en-US" sz="1000" dirty="0"/>
              <a:t> </a:t>
            </a:r>
            <a:r>
              <a:rPr lang="en-US" sz="1000" dirty="0" err="1"/>
              <a:t>главных</a:t>
            </a:r>
            <a:r>
              <a:rPr lang="en-US" sz="1000" dirty="0"/>
              <a:t> </a:t>
            </a:r>
            <a:r>
              <a:rPr lang="en-US" sz="1000" dirty="0" err="1"/>
              <a:t>сил</a:t>
            </a:r>
            <a:r>
              <a:rPr lang="en-US" sz="1000" dirty="0"/>
              <a:t> </a:t>
            </a:r>
            <a:r>
              <a:rPr lang="en-US" sz="1000" dirty="0" err="1"/>
              <a:t>рати</a:t>
            </a:r>
            <a:r>
              <a:rPr lang="en-US" sz="1000" dirty="0"/>
              <a:t>, </a:t>
            </a:r>
            <a:r>
              <a:rPr lang="en-US" sz="1000" dirty="0" err="1"/>
              <a:t>находившейся</a:t>
            </a:r>
            <a:r>
              <a:rPr lang="en-US" sz="1000" dirty="0"/>
              <a:t> </a:t>
            </a:r>
            <a:r>
              <a:rPr lang="en-US" sz="1000" dirty="0" err="1"/>
              <a:t>под</a:t>
            </a:r>
            <a:r>
              <a:rPr lang="en-US" sz="1000" dirty="0"/>
              <a:t> </a:t>
            </a:r>
            <a:r>
              <a:rPr lang="en-US" sz="1000" dirty="0" err="1"/>
              <a:t>прикрытием</a:t>
            </a:r>
            <a:r>
              <a:rPr lang="en-US" sz="1000" dirty="0"/>
              <a:t> </a:t>
            </a:r>
            <a:r>
              <a:rPr lang="en-US" sz="1000" dirty="0" err="1"/>
              <a:t>обоза</a:t>
            </a:r>
            <a:r>
              <a:rPr lang="en-US" sz="1000" dirty="0"/>
              <a:t>. 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000" dirty="0" err="1"/>
              <a:t>Конница</a:t>
            </a:r>
            <a:r>
              <a:rPr lang="en-US" sz="1000" dirty="0"/>
              <a:t> </a:t>
            </a:r>
            <a:r>
              <a:rPr lang="en-US" sz="1000" dirty="0" err="1"/>
              <a:t>врага</a:t>
            </a:r>
            <a:r>
              <a:rPr lang="en-US" sz="1000" dirty="0"/>
              <a:t>, </a:t>
            </a:r>
            <a:r>
              <a:rPr lang="en-US" sz="1000" dirty="0" err="1"/>
              <a:t>приблизившись</a:t>
            </a:r>
            <a:r>
              <a:rPr lang="en-US" sz="1000" dirty="0"/>
              <a:t> к </a:t>
            </a:r>
            <a:r>
              <a:rPr lang="en-US" sz="1000" dirty="0" err="1"/>
              <a:t>обозу</a:t>
            </a:r>
            <a:r>
              <a:rPr lang="en-US" sz="1000" dirty="0"/>
              <a:t>, </a:t>
            </a:r>
            <a:r>
              <a:rPr lang="en-US" sz="1000" dirty="0" err="1"/>
              <a:t>начала</a:t>
            </a:r>
            <a:r>
              <a:rPr lang="en-US" sz="1000" dirty="0"/>
              <a:t> </a:t>
            </a:r>
            <a:r>
              <a:rPr lang="en-US" sz="1000" dirty="0" err="1"/>
              <a:t>обстреливать</a:t>
            </a:r>
            <a:r>
              <a:rPr lang="en-US" sz="1000" dirty="0"/>
              <a:t> </a:t>
            </a:r>
            <a:r>
              <a:rPr lang="en-US" sz="1000" dirty="0" err="1"/>
              <a:t>его</a:t>
            </a:r>
            <a:r>
              <a:rPr lang="en-US" sz="1000" dirty="0"/>
              <a:t> </a:t>
            </a:r>
            <a:r>
              <a:rPr lang="en-US" sz="1000" dirty="0" err="1"/>
              <a:t>из</a:t>
            </a:r>
            <a:r>
              <a:rPr lang="en-US" sz="1000" dirty="0"/>
              <a:t> </a:t>
            </a:r>
            <a:r>
              <a:rPr lang="en-US" sz="1000" dirty="0" err="1"/>
              <a:t>луков</a:t>
            </a:r>
            <a:r>
              <a:rPr lang="en-US" sz="1000" dirty="0"/>
              <a:t>. «</a:t>
            </a:r>
            <a:r>
              <a:rPr lang="en-US" sz="1000" dirty="0" err="1"/>
              <a:t>Несколько</a:t>
            </a:r>
            <a:r>
              <a:rPr lang="en-US" sz="1000" dirty="0"/>
              <a:t> </a:t>
            </a:r>
            <a:r>
              <a:rPr lang="en-US" sz="1000" dirty="0" err="1"/>
              <a:t>тысяч</a:t>
            </a:r>
            <a:r>
              <a:rPr lang="en-US" sz="1000" dirty="0"/>
              <a:t> </a:t>
            </a:r>
            <a:r>
              <a:rPr lang="en-US" sz="1000" dirty="0" err="1"/>
              <a:t>татар</a:t>
            </a:r>
            <a:r>
              <a:rPr lang="en-US" sz="1000" dirty="0"/>
              <a:t>... </a:t>
            </a:r>
            <a:r>
              <a:rPr lang="en-US" sz="1000" dirty="0" err="1"/>
              <a:t>подобно</a:t>
            </a:r>
            <a:r>
              <a:rPr lang="en-US" sz="1000" dirty="0"/>
              <a:t> </a:t>
            </a:r>
            <a:r>
              <a:rPr lang="en-US" sz="1000" dirty="0" err="1"/>
              <a:t>граду</a:t>
            </a:r>
            <a:r>
              <a:rPr lang="en-US" sz="1000" dirty="0"/>
              <a:t>, </a:t>
            </a:r>
            <a:r>
              <a:rPr lang="en-US" sz="1000" dirty="0" err="1"/>
              <a:t>устремились</a:t>
            </a:r>
            <a:r>
              <a:rPr lang="en-US" sz="1000" dirty="0"/>
              <a:t> </a:t>
            </a:r>
            <a:r>
              <a:rPr lang="en-US" sz="1000" dirty="0" err="1"/>
              <a:t>на</a:t>
            </a:r>
            <a:r>
              <a:rPr lang="en-US" sz="1000" dirty="0"/>
              <a:t> </a:t>
            </a:r>
            <a:r>
              <a:rPr lang="en-US" sz="1000" dirty="0" err="1"/>
              <a:t>московское</a:t>
            </a:r>
            <a:r>
              <a:rPr lang="en-US" sz="1000" dirty="0"/>
              <a:t> </a:t>
            </a:r>
            <a:r>
              <a:rPr lang="en-US" sz="1000" dirty="0" err="1"/>
              <a:t>укрепление</a:t>
            </a:r>
            <a:r>
              <a:rPr lang="en-US" sz="1000" dirty="0"/>
              <a:t> и </a:t>
            </a:r>
            <a:r>
              <a:rPr lang="en-US" sz="1000" dirty="0" err="1"/>
              <a:t>беспрестанно</a:t>
            </a:r>
            <a:r>
              <a:rPr lang="en-US" sz="1000" dirty="0"/>
              <a:t> </a:t>
            </a:r>
            <a:r>
              <a:rPr lang="en-US" sz="1000" dirty="0" err="1"/>
              <a:t>метали</a:t>
            </a:r>
            <a:r>
              <a:rPr lang="en-US" sz="1000" dirty="0"/>
              <a:t> </a:t>
            </a:r>
            <a:r>
              <a:rPr lang="en-US" sz="1000" dirty="0" err="1"/>
              <a:t>стрелы</a:t>
            </a:r>
            <a:r>
              <a:rPr lang="en-US" sz="1000" dirty="0"/>
              <a:t>, </a:t>
            </a:r>
            <a:r>
              <a:rPr lang="en-US" sz="1000" dirty="0" err="1"/>
              <a:t>так</a:t>
            </a:r>
            <a:r>
              <a:rPr lang="en-US" sz="1000" dirty="0"/>
              <a:t> </a:t>
            </a:r>
            <a:r>
              <a:rPr lang="en-US" sz="1000" dirty="0" err="1"/>
              <a:t>что</a:t>
            </a:r>
            <a:r>
              <a:rPr lang="en-US" sz="1000" dirty="0"/>
              <a:t>, </a:t>
            </a:r>
            <a:r>
              <a:rPr lang="en-US" sz="1000" dirty="0" err="1"/>
              <a:t>казалось</a:t>
            </a:r>
            <a:r>
              <a:rPr lang="en-US" sz="1000" dirty="0"/>
              <a:t>, </a:t>
            </a:r>
            <a:r>
              <a:rPr lang="en-US" sz="1000" dirty="0" err="1"/>
              <a:t>небо</a:t>
            </a:r>
            <a:r>
              <a:rPr lang="en-US" sz="1000" dirty="0"/>
              <a:t> </a:t>
            </a:r>
            <a:r>
              <a:rPr lang="en-US" sz="1000" dirty="0" err="1"/>
              <a:t>было</a:t>
            </a:r>
            <a:r>
              <a:rPr lang="en-US" sz="1000" dirty="0"/>
              <a:t> </a:t>
            </a:r>
            <a:r>
              <a:rPr lang="en-US" sz="1000" dirty="0" err="1"/>
              <a:t>усеяно</a:t>
            </a:r>
            <a:r>
              <a:rPr lang="en-US" sz="1000" dirty="0"/>
              <a:t> </a:t>
            </a:r>
            <a:r>
              <a:rPr lang="en-US" sz="1000" dirty="0" err="1"/>
              <a:t>ими</a:t>
            </a:r>
            <a:r>
              <a:rPr lang="en-US" sz="1000" dirty="0"/>
              <a:t>, и </a:t>
            </a:r>
            <a:r>
              <a:rPr lang="en-US" sz="1000" dirty="0" err="1"/>
              <a:t>долго</a:t>
            </a:r>
            <a:r>
              <a:rPr lang="en-US" sz="1000" dirty="0"/>
              <a:t> </a:t>
            </a:r>
            <a:r>
              <a:rPr lang="en-US" sz="1000" dirty="0" err="1"/>
              <a:t>перестреливались</a:t>
            </a:r>
            <a:r>
              <a:rPr lang="en-US" sz="1000" dirty="0"/>
              <a:t>...».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000" dirty="0" err="1"/>
              <a:t>Подпустив</a:t>
            </a:r>
            <a:r>
              <a:rPr lang="en-US" sz="1000" dirty="0"/>
              <a:t> </a:t>
            </a:r>
            <a:r>
              <a:rPr lang="en-US" sz="1000" dirty="0" err="1"/>
              <a:t>татар</a:t>
            </a:r>
            <a:r>
              <a:rPr lang="en-US" sz="1000" dirty="0"/>
              <a:t> </a:t>
            </a:r>
            <a:r>
              <a:rPr lang="en-US" sz="1000" dirty="0" err="1"/>
              <a:t>на</a:t>
            </a:r>
            <a:r>
              <a:rPr lang="en-US" sz="1000" dirty="0"/>
              <a:t> </a:t>
            </a:r>
            <a:r>
              <a:rPr lang="en-US" sz="1000" dirty="0" err="1"/>
              <a:t>дистанцию</a:t>
            </a:r>
            <a:r>
              <a:rPr lang="en-US" sz="1000" dirty="0"/>
              <a:t> </a:t>
            </a:r>
            <a:r>
              <a:rPr lang="en-US" sz="1000" dirty="0" err="1"/>
              <a:t>поражаемости</a:t>
            </a:r>
            <a:r>
              <a:rPr lang="en-US" sz="1000" dirty="0"/>
              <a:t> </a:t>
            </a:r>
            <a:r>
              <a:rPr lang="en-US" sz="1000" dirty="0" err="1"/>
              <a:t>огнем</a:t>
            </a:r>
            <a:r>
              <a:rPr lang="en-US" sz="1000" dirty="0"/>
              <a:t> </a:t>
            </a:r>
            <a:r>
              <a:rPr lang="en-US" sz="1000" dirty="0" err="1"/>
              <a:t>наряда</a:t>
            </a:r>
            <a:r>
              <a:rPr lang="en-US" sz="1000" dirty="0"/>
              <a:t>, </a:t>
            </a:r>
            <a:r>
              <a:rPr lang="en-US" sz="1000" dirty="0" err="1"/>
              <a:t>воеводы</a:t>
            </a:r>
            <a:r>
              <a:rPr lang="en-US" sz="1000" dirty="0"/>
              <a:t> </a:t>
            </a:r>
            <a:r>
              <a:rPr lang="en-US" sz="1000" dirty="0" err="1"/>
              <a:t>приказали</a:t>
            </a:r>
            <a:r>
              <a:rPr lang="en-US" sz="1000" dirty="0"/>
              <a:t> </a:t>
            </a:r>
            <a:r>
              <a:rPr lang="en-US" sz="1000" dirty="0" err="1"/>
              <a:t>пушкарям</a:t>
            </a:r>
            <a:r>
              <a:rPr lang="en-US" sz="1000" dirty="0"/>
              <a:t> </a:t>
            </a:r>
            <a:r>
              <a:rPr lang="en-US" sz="1000" dirty="0" err="1"/>
              <a:t>стрелять</a:t>
            </a:r>
            <a:r>
              <a:rPr lang="en-US" sz="1000" dirty="0"/>
              <a:t> </a:t>
            </a:r>
            <a:r>
              <a:rPr lang="en-US" sz="1000" dirty="0" err="1"/>
              <a:t>из</a:t>
            </a:r>
            <a:r>
              <a:rPr lang="en-US" sz="1000" dirty="0"/>
              <a:t> </a:t>
            </a:r>
            <a:r>
              <a:rPr lang="en-US" sz="1000" dirty="0" err="1"/>
              <a:t>всех</a:t>
            </a:r>
            <a:r>
              <a:rPr lang="en-US" sz="1000" dirty="0"/>
              <a:t> </a:t>
            </a:r>
            <a:r>
              <a:rPr lang="en-US" sz="1000" dirty="0" err="1"/>
              <a:t>орудий</a:t>
            </a:r>
            <a:r>
              <a:rPr lang="en-US" sz="1000" dirty="0"/>
              <a:t>, </a:t>
            </a:r>
            <a:r>
              <a:rPr lang="en-US" sz="1000" dirty="0" err="1"/>
              <a:t>установленных</a:t>
            </a:r>
            <a:r>
              <a:rPr lang="en-US" sz="1000" dirty="0"/>
              <a:t> в </a:t>
            </a:r>
            <a:r>
              <a:rPr lang="en-US" sz="1000" dirty="0" err="1"/>
              <a:t>обозе</a:t>
            </a:r>
            <a:r>
              <a:rPr lang="en-US" sz="1000" dirty="0"/>
              <a:t>. </a:t>
            </a:r>
            <a:r>
              <a:rPr lang="en-US" sz="1000" dirty="0" err="1"/>
              <a:t>Затем</a:t>
            </a:r>
            <a:r>
              <a:rPr lang="en-US" sz="1000" dirty="0"/>
              <a:t> </a:t>
            </a:r>
            <a:r>
              <a:rPr lang="en-US" sz="1000" dirty="0" err="1"/>
              <a:t>на</a:t>
            </a:r>
            <a:r>
              <a:rPr lang="en-US" sz="1000" dirty="0"/>
              <a:t> </a:t>
            </a:r>
            <a:r>
              <a:rPr lang="en-US" sz="1000" dirty="0" err="1"/>
              <a:t>правом</a:t>
            </a:r>
            <a:r>
              <a:rPr lang="en-US" sz="1000" dirty="0"/>
              <a:t> и </a:t>
            </a:r>
            <a:r>
              <a:rPr lang="en-US" sz="1000" dirty="0" err="1"/>
              <a:t>левом</a:t>
            </a:r>
            <a:r>
              <a:rPr lang="en-US" sz="1000" dirty="0"/>
              <a:t> </a:t>
            </a:r>
            <a:r>
              <a:rPr lang="en-US" sz="1000" dirty="0" err="1"/>
              <a:t>крыльях</a:t>
            </a:r>
            <a:r>
              <a:rPr lang="en-US" sz="1000" dirty="0"/>
              <a:t> </a:t>
            </a:r>
            <a:r>
              <a:rPr lang="en-US" sz="1000" dirty="0" err="1"/>
              <a:t>обоза</a:t>
            </a:r>
            <a:r>
              <a:rPr lang="en-US" sz="1000" dirty="0"/>
              <a:t> </a:t>
            </a:r>
            <a:r>
              <a:rPr lang="en-US" sz="1000" dirty="0" err="1"/>
              <a:t>быстро</a:t>
            </a:r>
            <a:r>
              <a:rPr lang="en-US" sz="1000" dirty="0"/>
              <a:t> </a:t>
            </a:r>
            <a:r>
              <a:rPr lang="en-US" sz="1000" dirty="0" err="1"/>
              <a:t>открылись</a:t>
            </a:r>
            <a:r>
              <a:rPr lang="en-US" sz="1000" dirty="0"/>
              <a:t> </a:t>
            </a:r>
            <a:r>
              <a:rPr lang="en-US" sz="1000" dirty="0" err="1"/>
              <a:t>проходы</a:t>
            </a:r>
            <a:r>
              <a:rPr lang="en-US" sz="1000" dirty="0"/>
              <a:t> и в </a:t>
            </a:r>
            <a:r>
              <a:rPr lang="en-US" sz="1000" dirty="0" err="1"/>
              <a:t>них</a:t>
            </a:r>
            <a:r>
              <a:rPr lang="en-US" sz="1000" dirty="0"/>
              <a:t> </a:t>
            </a:r>
            <a:r>
              <a:rPr lang="en-US" sz="1000" dirty="0" err="1"/>
              <a:t>устремились</a:t>
            </a:r>
            <a:r>
              <a:rPr lang="en-US" sz="1000" dirty="0"/>
              <a:t> </a:t>
            </a:r>
            <a:r>
              <a:rPr lang="en-US" sz="1000" dirty="0" err="1"/>
              <a:t>выделенные</a:t>
            </a:r>
            <a:r>
              <a:rPr lang="en-US" sz="1000" dirty="0"/>
              <a:t> </a:t>
            </a:r>
            <a:r>
              <a:rPr lang="en-US" sz="1000" dirty="0" err="1"/>
              <a:t>сотни</a:t>
            </a:r>
            <a:r>
              <a:rPr lang="en-US" sz="1000" dirty="0"/>
              <a:t> и </a:t>
            </a:r>
            <a:r>
              <a:rPr lang="en-US" sz="1000" dirty="0" err="1"/>
              <a:t>дружины</a:t>
            </a:r>
            <a:r>
              <a:rPr lang="en-US" sz="1000" dirty="0"/>
              <a:t>, </a:t>
            </a:r>
            <a:r>
              <a:rPr lang="en-US" sz="1000" dirty="0" err="1"/>
              <a:t>начавшие</a:t>
            </a:r>
            <a:r>
              <a:rPr lang="en-US" sz="1000" dirty="0"/>
              <a:t> «</a:t>
            </a:r>
            <a:r>
              <a:rPr lang="en-US" sz="1000" dirty="0" err="1"/>
              <a:t>травлю</a:t>
            </a:r>
            <a:r>
              <a:rPr lang="en-US" sz="1000" dirty="0"/>
              <a:t>». </a:t>
            </a:r>
            <a:r>
              <a:rPr lang="en-US" sz="1000" dirty="0" err="1"/>
              <a:t>Схватки</a:t>
            </a:r>
            <a:r>
              <a:rPr lang="en-US" sz="1000" dirty="0"/>
              <a:t> с </a:t>
            </a:r>
            <a:r>
              <a:rPr lang="en-US" sz="1000" dirty="0" err="1"/>
              <a:t>отрядами</a:t>
            </a:r>
            <a:r>
              <a:rPr lang="en-US" sz="1000" dirty="0"/>
              <a:t> </a:t>
            </a:r>
            <a:r>
              <a:rPr lang="en-US" sz="1000" dirty="0" err="1"/>
              <a:t>татарской</a:t>
            </a:r>
            <a:r>
              <a:rPr lang="en-US" sz="1000" dirty="0"/>
              <a:t> </a:t>
            </a:r>
            <a:r>
              <a:rPr lang="en-US" sz="1000" dirty="0" err="1"/>
              <a:t>конницы</a:t>
            </a:r>
            <a:r>
              <a:rPr lang="en-US" sz="1000" dirty="0"/>
              <a:t> </a:t>
            </a:r>
            <a:r>
              <a:rPr lang="en-US" sz="1000" dirty="0" err="1"/>
              <a:t>продолжались</a:t>
            </a:r>
            <a:r>
              <a:rPr lang="en-US" sz="1000" dirty="0"/>
              <a:t> в </a:t>
            </a:r>
            <a:r>
              <a:rPr lang="en-US" sz="1000" dirty="0" err="1"/>
              <a:t>течение</a:t>
            </a:r>
            <a:r>
              <a:rPr lang="en-US" sz="1000" dirty="0"/>
              <a:t> </a:t>
            </a:r>
            <a:r>
              <a:rPr lang="en-US" sz="1000" dirty="0" err="1"/>
              <a:t>всего</a:t>
            </a:r>
            <a:r>
              <a:rPr lang="en-US" sz="1000" dirty="0"/>
              <a:t> </a:t>
            </a:r>
            <a:r>
              <a:rPr lang="en-US" sz="1000" dirty="0" err="1"/>
              <a:t>дня</a:t>
            </a:r>
            <a:r>
              <a:rPr lang="en-US" sz="1000" dirty="0"/>
              <a:t>. </a:t>
            </a:r>
            <a:r>
              <a:rPr lang="en-US" sz="1000" dirty="0" err="1"/>
              <a:t>Татары</a:t>
            </a:r>
            <a:r>
              <a:rPr lang="en-US" sz="1000" dirty="0"/>
              <a:t> </a:t>
            </a:r>
            <a:r>
              <a:rPr lang="en-US" sz="1000" dirty="0" err="1"/>
              <a:t>несли</a:t>
            </a:r>
            <a:r>
              <a:rPr lang="en-US" sz="1000" dirty="0"/>
              <a:t> </a:t>
            </a:r>
            <a:r>
              <a:rPr lang="en-US" sz="1000" dirty="0" err="1"/>
              <a:t>значительные</a:t>
            </a:r>
            <a:r>
              <a:rPr lang="en-US" sz="1000" dirty="0"/>
              <a:t> </a:t>
            </a:r>
            <a:r>
              <a:rPr lang="en-US" sz="1000" dirty="0" err="1"/>
              <a:t>потери</a:t>
            </a:r>
            <a:r>
              <a:rPr lang="en-US" sz="1000" dirty="0"/>
              <a:t>, </a:t>
            </a:r>
            <a:r>
              <a:rPr lang="en-US" sz="1000" dirty="0" err="1"/>
              <a:t>что</a:t>
            </a:r>
            <a:r>
              <a:rPr lang="en-US" sz="1000" dirty="0"/>
              <a:t> </a:t>
            </a:r>
            <a:r>
              <a:rPr lang="en-US" sz="1000" dirty="0" err="1"/>
              <a:t>заставило</a:t>
            </a:r>
            <a:r>
              <a:rPr lang="en-US" sz="1000" dirty="0"/>
              <a:t> </a:t>
            </a:r>
            <a:r>
              <a:rPr lang="en-US" sz="1000" dirty="0" err="1"/>
              <a:t>Казы-Гирея</a:t>
            </a:r>
            <a:r>
              <a:rPr lang="en-US" sz="1000" dirty="0"/>
              <a:t> </a:t>
            </a:r>
            <a:r>
              <a:rPr lang="en-US" sz="1000" dirty="0" err="1"/>
              <a:t>колебаться</a:t>
            </a:r>
            <a:r>
              <a:rPr lang="en-US" sz="1000" dirty="0"/>
              <a:t> в </a:t>
            </a:r>
            <a:r>
              <a:rPr lang="en-US" sz="1000" dirty="0" err="1"/>
              <a:t>принятии</a:t>
            </a:r>
            <a:r>
              <a:rPr lang="en-US" sz="1000" dirty="0"/>
              <a:t> </a:t>
            </a:r>
            <a:r>
              <a:rPr lang="en-US" sz="1000" dirty="0" err="1"/>
              <a:t>решения</a:t>
            </a:r>
            <a:r>
              <a:rPr lang="en-US" sz="1000" dirty="0"/>
              <a:t> </a:t>
            </a:r>
            <a:r>
              <a:rPr lang="en-US" sz="1000" dirty="0" err="1"/>
              <a:t>на</a:t>
            </a:r>
            <a:r>
              <a:rPr lang="en-US" sz="1000" dirty="0"/>
              <a:t> </a:t>
            </a:r>
            <a:r>
              <a:rPr lang="en-US" sz="1000" dirty="0" err="1"/>
              <a:t>атаку</a:t>
            </a:r>
            <a:r>
              <a:rPr lang="en-US" sz="1000" dirty="0"/>
              <a:t> </a:t>
            </a:r>
            <a:r>
              <a:rPr lang="en-US" sz="1000" dirty="0" err="1"/>
              <a:t>обоза</a:t>
            </a:r>
            <a:r>
              <a:rPr lang="en-US" sz="1000" dirty="0"/>
              <a:t> </a:t>
            </a:r>
            <a:r>
              <a:rPr lang="en-US" sz="1000" dirty="0" err="1"/>
              <a:t>русской</a:t>
            </a:r>
            <a:r>
              <a:rPr lang="en-US" sz="1000" dirty="0"/>
              <a:t> </a:t>
            </a:r>
            <a:r>
              <a:rPr lang="en-US" sz="1000" dirty="0" err="1"/>
              <a:t>рати</a:t>
            </a:r>
            <a:r>
              <a:rPr lang="en-US" sz="1000" dirty="0"/>
              <a:t>. </a:t>
            </a:r>
            <a:r>
              <a:rPr lang="en-US" sz="1000" dirty="0" err="1"/>
              <a:t>Мстиславский</a:t>
            </a:r>
            <a:r>
              <a:rPr lang="en-US" sz="1000" dirty="0"/>
              <a:t> </a:t>
            </a:r>
            <a:r>
              <a:rPr lang="en-US" sz="1000" dirty="0" err="1"/>
              <a:t>же</a:t>
            </a:r>
            <a:r>
              <a:rPr lang="en-US" sz="1000" dirty="0"/>
              <a:t> </a:t>
            </a:r>
            <a:r>
              <a:rPr lang="en-US" sz="1000" dirty="0" err="1"/>
              <a:t>решил</a:t>
            </a:r>
            <a:r>
              <a:rPr lang="en-US" sz="1000" dirty="0"/>
              <a:t> </a:t>
            </a:r>
            <a:r>
              <a:rPr lang="en-US" sz="1000" dirty="0" err="1"/>
              <a:t>дать</a:t>
            </a:r>
            <a:r>
              <a:rPr lang="en-US" sz="1000" dirty="0"/>
              <a:t> </a:t>
            </a:r>
            <a:r>
              <a:rPr lang="en-US" sz="1000" dirty="0" err="1"/>
              <a:t>оборонительный</a:t>
            </a:r>
            <a:r>
              <a:rPr lang="en-US" sz="1000" dirty="0"/>
              <a:t> </a:t>
            </a:r>
            <a:r>
              <a:rPr lang="en-US" sz="1000" dirty="0" err="1"/>
              <a:t>бой</a:t>
            </a:r>
            <a:r>
              <a:rPr lang="en-US" sz="1000" dirty="0"/>
              <a:t>. </a:t>
            </a:r>
            <a:r>
              <a:rPr lang="en-US" sz="1000" dirty="0" err="1"/>
              <a:t>Поэтому</a:t>
            </a:r>
            <a:r>
              <a:rPr lang="en-US" sz="1000" dirty="0"/>
              <a:t> «</a:t>
            </a:r>
            <a:r>
              <a:rPr lang="en-US" sz="1000" dirty="0" err="1"/>
              <a:t>травля</a:t>
            </a:r>
            <a:r>
              <a:rPr lang="en-US" sz="1000" dirty="0"/>
              <a:t>» </a:t>
            </a:r>
            <a:r>
              <a:rPr lang="en-US" sz="1000" dirty="0" err="1"/>
              <a:t>не</a:t>
            </a:r>
            <a:r>
              <a:rPr lang="en-US" sz="1000" dirty="0"/>
              <a:t> </a:t>
            </a:r>
            <a:r>
              <a:rPr lang="en-US" sz="1000" dirty="0" err="1"/>
              <a:t>переросла</a:t>
            </a:r>
            <a:r>
              <a:rPr lang="en-US" sz="1000" dirty="0"/>
              <a:t> в </a:t>
            </a:r>
            <a:r>
              <a:rPr lang="en-US" sz="1000" dirty="0" err="1"/>
              <a:t>решительный</a:t>
            </a:r>
            <a:r>
              <a:rPr lang="en-US" sz="1000" dirty="0"/>
              <a:t> </a:t>
            </a:r>
            <a:r>
              <a:rPr lang="en-US" sz="1000" dirty="0" err="1"/>
              <a:t>бой</a:t>
            </a:r>
            <a:r>
              <a:rPr lang="en-US" sz="1000" dirty="0"/>
              <a:t> и с </a:t>
            </a:r>
            <a:r>
              <a:rPr lang="en-US" sz="1000" dirty="0" err="1"/>
              <a:t>наступлением</a:t>
            </a:r>
            <a:r>
              <a:rPr lang="en-US" sz="1000" dirty="0"/>
              <a:t> </a:t>
            </a:r>
            <a:r>
              <a:rPr lang="en-US" sz="1000" dirty="0" err="1"/>
              <a:t>темноты</a:t>
            </a:r>
            <a:r>
              <a:rPr lang="en-US" sz="1000" dirty="0"/>
              <a:t> </a:t>
            </a:r>
            <a:r>
              <a:rPr lang="en-US" sz="1000" dirty="0" err="1"/>
              <a:t>схватки</a:t>
            </a:r>
            <a:r>
              <a:rPr lang="en-US" sz="1000" dirty="0"/>
              <a:t> </a:t>
            </a:r>
            <a:r>
              <a:rPr lang="en-US" sz="1000" dirty="0" err="1"/>
              <a:t>прекратились</a:t>
            </a:r>
            <a:r>
              <a:rPr lang="en-US" sz="1000" dirty="0"/>
              <a:t>.</a:t>
            </a:r>
          </a:p>
        </p:txBody>
      </p:sp>
      <p:pic>
        <p:nvPicPr>
          <p:cNvPr id="3" name="Рисунок 2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D0B38CD-7832-437D-A88C-CAAA865B0B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6854" y="1"/>
            <a:ext cx="4015146" cy="42291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нешний, здание, небо, дерев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88610FD-43FF-4D7A-9657-10443CDEBD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4466" y="4239134"/>
            <a:ext cx="3987534" cy="2166039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ебо, природа, внешний, дерев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04474E5-02FF-4895-AB1F-A60FF32B51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09051" y="0"/>
            <a:ext cx="4071598" cy="196087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A4922D9-33C7-4D7A-8D4B-318378FCBD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109053" y="1960973"/>
            <a:ext cx="4095413" cy="49261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FA62B2D-4D4D-404D-BBBD-EE728090B527}"/>
              </a:ext>
            </a:extLst>
          </p:cNvPr>
          <p:cNvSpPr txBox="1"/>
          <p:nvPr/>
        </p:nvSpPr>
        <p:spPr>
          <a:xfrm>
            <a:off x="4588412" y="1467591"/>
            <a:ext cx="313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Вид с Воробьевых гор в наши дни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8633A-9390-4552-822E-1A0D367644BC}"/>
              </a:ext>
            </a:extLst>
          </p:cNvPr>
          <p:cNvSpPr txBox="1"/>
          <p:nvPr/>
        </p:nvSpPr>
        <p:spPr>
          <a:xfrm>
            <a:off x="8647612" y="6416451"/>
            <a:ext cx="333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Донской монастырь в наши дни</a:t>
            </a:r>
          </a:p>
        </p:txBody>
      </p:sp>
    </p:spTree>
    <p:extLst>
      <p:ext uri="{BB962C8B-B14F-4D97-AF65-F5344CB8AC3E}">
        <p14:creationId xmlns:p14="http://schemas.microsoft.com/office/powerpoint/2010/main" val="1723591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821516" y="640263"/>
            <a:ext cx="6204984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latin typeface="+mj-lt"/>
                <a:ea typeface="+mj-ea"/>
                <a:cs typeface="+mj-cs"/>
              </a:rPr>
              <a:t>Вторая фаза боевых действий - отступление татар от Москвы и их преследование русскими войсками</a:t>
            </a:r>
            <a:endParaRPr lang="en-US" sz="280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821515" y="2121762"/>
            <a:ext cx="6204984" cy="3626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dirty="0" err="1"/>
              <a:t>Ночью</a:t>
            </a:r>
            <a:r>
              <a:rPr lang="en-US" sz="1100" dirty="0"/>
              <a:t> </a:t>
            </a:r>
            <a:r>
              <a:rPr lang="en-US" sz="1100" dirty="0" err="1"/>
              <a:t>со</a:t>
            </a:r>
            <a:r>
              <a:rPr lang="en-US" sz="1100" dirty="0"/>
              <a:t> </a:t>
            </a:r>
            <a:r>
              <a:rPr lang="en-US" sz="1100" dirty="0" err="1"/>
              <a:t>всех</a:t>
            </a:r>
            <a:r>
              <a:rPr lang="en-US" sz="1100" dirty="0"/>
              <a:t> </a:t>
            </a:r>
            <a:r>
              <a:rPr lang="en-US" sz="1100" dirty="0" err="1"/>
              <a:t>каменных</a:t>
            </a:r>
            <a:r>
              <a:rPr lang="en-US" sz="1100" dirty="0"/>
              <a:t> </a:t>
            </a:r>
            <a:r>
              <a:rPr lang="en-US" sz="1100" dirty="0" err="1"/>
              <a:t>крепостных</a:t>
            </a:r>
            <a:r>
              <a:rPr lang="en-US" sz="1100" dirty="0"/>
              <a:t> </a:t>
            </a:r>
            <a:r>
              <a:rPr lang="en-US" sz="1100" dirty="0" err="1"/>
              <a:t>стен</a:t>
            </a:r>
            <a:r>
              <a:rPr lang="en-US" sz="1100" dirty="0"/>
              <a:t> </a:t>
            </a:r>
            <a:r>
              <a:rPr lang="en-US" sz="1100" dirty="0" err="1"/>
              <a:t>Москвы</a:t>
            </a:r>
            <a:r>
              <a:rPr lang="en-US" sz="1100" dirty="0"/>
              <a:t> и </a:t>
            </a:r>
            <a:r>
              <a:rPr lang="en-US" sz="1100" dirty="0" err="1"/>
              <a:t>из</a:t>
            </a:r>
            <a:r>
              <a:rPr lang="en-US" sz="1100" dirty="0"/>
              <a:t> </a:t>
            </a:r>
            <a:r>
              <a:rPr lang="en-US" sz="1100" dirty="0" err="1"/>
              <a:t>обоза</a:t>
            </a:r>
            <a:r>
              <a:rPr lang="en-US" sz="1100" dirty="0"/>
              <a:t> </a:t>
            </a:r>
            <a:r>
              <a:rPr lang="en-US" sz="1100" dirty="0" err="1"/>
              <a:t>был</a:t>
            </a:r>
            <a:r>
              <a:rPr lang="en-US" sz="1100" dirty="0"/>
              <a:t> </a:t>
            </a:r>
            <a:r>
              <a:rPr lang="en-US" sz="1100" dirty="0" err="1"/>
              <a:t>открыт</a:t>
            </a:r>
            <a:r>
              <a:rPr lang="en-US" sz="1100" dirty="0"/>
              <a:t> </a:t>
            </a:r>
            <a:r>
              <a:rPr lang="en-US" sz="1100" dirty="0" err="1"/>
              <a:t>огонь</a:t>
            </a:r>
            <a:r>
              <a:rPr lang="en-US" sz="1100" dirty="0"/>
              <a:t> </a:t>
            </a:r>
            <a:r>
              <a:rPr lang="en-US" sz="1100" dirty="0" err="1"/>
              <a:t>из</a:t>
            </a:r>
            <a:r>
              <a:rPr lang="en-US" sz="1100" dirty="0"/>
              <a:t> </a:t>
            </a:r>
            <a:r>
              <a:rPr lang="en-US" sz="1100" dirty="0" err="1"/>
              <a:t>большого</a:t>
            </a:r>
            <a:r>
              <a:rPr lang="en-US" sz="1100" dirty="0"/>
              <a:t> </a:t>
            </a:r>
            <a:r>
              <a:rPr lang="en-US" sz="1100" dirty="0" err="1"/>
              <a:t>количества</a:t>
            </a:r>
            <a:r>
              <a:rPr lang="en-US" sz="1100" dirty="0"/>
              <a:t> </a:t>
            </a:r>
            <a:r>
              <a:rPr lang="en-US" sz="1100" dirty="0" err="1"/>
              <a:t>орудий</a:t>
            </a:r>
            <a:r>
              <a:rPr lang="en-US" sz="1100" dirty="0"/>
              <a:t>. </a:t>
            </a:r>
            <a:r>
              <a:rPr lang="en-US" sz="1100" dirty="0" err="1"/>
              <a:t>Можно</a:t>
            </a:r>
            <a:r>
              <a:rPr lang="en-US" sz="1100" dirty="0"/>
              <a:t> </a:t>
            </a:r>
            <a:r>
              <a:rPr lang="en-US" sz="1100" dirty="0" err="1"/>
              <a:t>полагать</a:t>
            </a:r>
            <a:r>
              <a:rPr lang="en-US" sz="1100" dirty="0"/>
              <a:t>, </a:t>
            </a:r>
            <a:r>
              <a:rPr lang="en-US" sz="1100" dirty="0" err="1"/>
              <a:t>что</a:t>
            </a:r>
            <a:r>
              <a:rPr lang="en-US" sz="1100" dirty="0"/>
              <a:t> </a:t>
            </a:r>
            <a:r>
              <a:rPr lang="en-US" sz="1100" dirty="0" err="1"/>
              <a:t>стрельба</a:t>
            </a:r>
            <a:r>
              <a:rPr lang="en-US" sz="1100" dirty="0"/>
              <a:t> </a:t>
            </a:r>
            <a:r>
              <a:rPr lang="en-US" sz="1100" dirty="0" err="1"/>
              <a:t>наряда</a:t>
            </a:r>
            <a:r>
              <a:rPr lang="en-US" sz="1100" dirty="0"/>
              <a:t> </a:t>
            </a:r>
            <a:r>
              <a:rPr lang="en-US" sz="1100" dirty="0" err="1"/>
              <a:t>предпринималась</a:t>
            </a:r>
            <a:r>
              <a:rPr lang="en-US" sz="1100" dirty="0"/>
              <a:t> с </a:t>
            </a:r>
            <a:r>
              <a:rPr lang="en-US" sz="1100" dirty="0" err="1"/>
              <a:t>целью</a:t>
            </a:r>
            <a:r>
              <a:rPr lang="en-US" sz="1100" dirty="0"/>
              <a:t> </a:t>
            </a:r>
            <a:r>
              <a:rPr lang="en-US" sz="1100" dirty="0" err="1"/>
              <a:t>предупреждения</a:t>
            </a:r>
            <a:r>
              <a:rPr lang="en-US" sz="1100" dirty="0"/>
              <a:t> </a:t>
            </a:r>
            <a:r>
              <a:rPr lang="en-US" sz="1100" dirty="0" err="1"/>
              <a:t>ночного</a:t>
            </a:r>
            <a:r>
              <a:rPr lang="en-US" sz="1100" dirty="0"/>
              <a:t> </a:t>
            </a:r>
            <a:r>
              <a:rPr lang="en-US" sz="1100" dirty="0" err="1"/>
              <a:t>штурма</a:t>
            </a:r>
            <a:r>
              <a:rPr lang="en-US" sz="1100" dirty="0"/>
              <a:t> </a:t>
            </a:r>
            <a:r>
              <a:rPr lang="en-US" sz="1100" dirty="0" err="1"/>
              <a:t>города</a:t>
            </a:r>
            <a:r>
              <a:rPr lang="en-US" sz="1100" dirty="0"/>
              <a:t> и </a:t>
            </a:r>
            <a:r>
              <a:rPr lang="en-US" sz="1100" dirty="0" err="1"/>
              <a:t>обоза</a:t>
            </a:r>
            <a:r>
              <a:rPr lang="en-US" sz="1100" dirty="0"/>
              <a:t> </a:t>
            </a:r>
            <a:r>
              <a:rPr lang="en-US" sz="1100" dirty="0" err="1"/>
              <a:t>татарами</a:t>
            </a:r>
            <a:r>
              <a:rPr lang="en-US" sz="1100" dirty="0"/>
              <a:t>, а </a:t>
            </a:r>
            <a:r>
              <a:rPr lang="en-US" sz="1100" dirty="0" err="1"/>
              <a:t>также</a:t>
            </a:r>
            <a:r>
              <a:rPr lang="en-US" sz="1100" dirty="0"/>
              <a:t> </a:t>
            </a:r>
            <a:r>
              <a:rPr lang="en-US" sz="1100" dirty="0" err="1"/>
              <a:t>для</a:t>
            </a:r>
            <a:r>
              <a:rPr lang="en-US" sz="1100" dirty="0"/>
              <a:t> </a:t>
            </a:r>
            <a:r>
              <a:rPr lang="en-US" sz="1100" dirty="0" err="1"/>
              <a:t>укрепления</a:t>
            </a:r>
            <a:r>
              <a:rPr lang="en-US" sz="1100" dirty="0"/>
              <a:t> </a:t>
            </a:r>
            <a:r>
              <a:rPr lang="en-US" sz="1100" dirty="0" err="1"/>
              <a:t>морального</a:t>
            </a:r>
            <a:r>
              <a:rPr lang="en-US" sz="1100" dirty="0"/>
              <a:t> </a:t>
            </a:r>
            <a:r>
              <a:rPr lang="en-US" sz="1100" dirty="0" err="1"/>
              <a:t>духа</a:t>
            </a:r>
            <a:r>
              <a:rPr lang="en-US" sz="1100" dirty="0"/>
              <a:t> </a:t>
            </a:r>
            <a:r>
              <a:rPr lang="en-US" sz="1100" dirty="0" err="1"/>
              <a:t>войска</a:t>
            </a:r>
            <a:r>
              <a:rPr lang="en-US" sz="1100" dirty="0"/>
              <a:t> и </a:t>
            </a:r>
            <a:r>
              <a:rPr lang="en-US" sz="1100" dirty="0" err="1"/>
              <a:t>населения</a:t>
            </a:r>
            <a:r>
              <a:rPr lang="en-US" sz="1100" dirty="0"/>
              <a:t> </a:t>
            </a:r>
            <a:r>
              <a:rPr lang="en-US" sz="1100" dirty="0" err="1"/>
              <a:t>столицы</a:t>
            </a:r>
            <a:r>
              <a:rPr lang="en-US" sz="1100" dirty="0"/>
              <a:t>. </a:t>
            </a:r>
            <a:r>
              <a:rPr lang="en-US" sz="1100" dirty="0" err="1"/>
              <a:t>Известно</a:t>
            </a:r>
            <a:r>
              <a:rPr lang="en-US" sz="1100" dirty="0"/>
              <a:t>, </a:t>
            </a:r>
            <a:r>
              <a:rPr lang="en-US" sz="1100" dirty="0" err="1"/>
              <a:t>что</a:t>
            </a:r>
            <a:r>
              <a:rPr lang="en-US" sz="1100" dirty="0"/>
              <a:t> </a:t>
            </a:r>
            <a:r>
              <a:rPr lang="en-US" sz="1100" dirty="0" err="1"/>
              <a:t>бездействие</a:t>
            </a:r>
            <a:r>
              <a:rPr lang="en-US" sz="1100" dirty="0"/>
              <a:t> в </a:t>
            </a:r>
            <a:r>
              <a:rPr lang="en-US" sz="1100" dirty="0" err="1"/>
              <a:t>ночной</a:t>
            </a:r>
            <a:r>
              <a:rPr lang="en-US" sz="1100" dirty="0"/>
              <a:t> </a:t>
            </a:r>
            <a:r>
              <a:rPr lang="en-US" sz="1100" dirty="0" err="1"/>
              <a:t>темноте</a:t>
            </a:r>
            <a:r>
              <a:rPr lang="en-US" sz="1100" dirty="0"/>
              <a:t> </a:t>
            </a:r>
            <a:r>
              <a:rPr lang="en-US" sz="1100" dirty="0" err="1"/>
              <a:t>угнетает</a:t>
            </a:r>
            <a:r>
              <a:rPr lang="en-US" sz="1100" dirty="0"/>
              <a:t>, </a:t>
            </a:r>
            <a:r>
              <a:rPr lang="en-US" sz="1100" dirty="0" err="1"/>
              <a:t>особенно</a:t>
            </a:r>
            <a:r>
              <a:rPr lang="en-US" sz="1100" dirty="0"/>
              <a:t> в </a:t>
            </a:r>
            <a:r>
              <a:rPr lang="en-US" sz="1100" dirty="0" err="1"/>
              <a:t>обстановке</a:t>
            </a:r>
            <a:r>
              <a:rPr lang="en-US" sz="1100" dirty="0"/>
              <a:t> </a:t>
            </a:r>
            <a:r>
              <a:rPr lang="en-US" sz="1100" dirty="0" err="1"/>
              <a:t>реальной</a:t>
            </a:r>
            <a:r>
              <a:rPr lang="en-US" sz="1100" dirty="0"/>
              <a:t> </a:t>
            </a:r>
            <a:r>
              <a:rPr lang="en-US" sz="1100" dirty="0" err="1"/>
              <a:t>угрозы</a:t>
            </a:r>
            <a:r>
              <a:rPr lang="en-US" sz="1100" dirty="0"/>
              <a:t> </a:t>
            </a:r>
            <a:r>
              <a:rPr lang="en-US" sz="1100" dirty="0" err="1"/>
              <a:t>нападения</a:t>
            </a:r>
            <a:r>
              <a:rPr lang="en-US" sz="1100" dirty="0"/>
              <a:t> </a:t>
            </a:r>
            <a:r>
              <a:rPr lang="en-US" sz="1100" dirty="0" err="1"/>
              <a:t>сильного</a:t>
            </a:r>
            <a:r>
              <a:rPr lang="en-US" sz="1100" dirty="0"/>
              <a:t> </a:t>
            </a:r>
            <a:r>
              <a:rPr lang="en-US" sz="1100" dirty="0" err="1"/>
              <a:t>врага</a:t>
            </a:r>
            <a:r>
              <a:rPr lang="en-US" sz="1100" dirty="0"/>
              <a:t>.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 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dirty="0" err="1"/>
              <a:t>Услышав</a:t>
            </a:r>
            <a:r>
              <a:rPr lang="en-US" sz="1100" dirty="0"/>
              <a:t> и </a:t>
            </a:r>
            <a:r>
              <a:rPr lang="en-US" sz="1100" dirty="0" err="1"/>
              <a:t>увидев</a:t>
            </a:r>
            <a:r>
              <a:rPr lang="en-US" sz="1100" dirty="0"/>
              <a:t> </a:t>
            </a:r>
            <a:r>
              <a:rPr lang="en-US" sz="1100" dirty="0" err="1"/>
              <a:t>пальбу</a:t>
            </a:r>
            <a:r>
              <a:rPr lang="en-US" sz="1100" dirty="0"/>
              <a:t> </a:t>
            </a:r>
            <a:r>
              <a:rPr lang="en-US" sz="1100" dirty="0" err="1"/>
              <a:t>из</a:t>
            </a:r>
            <a:r>
              <a:rPr lang="en-US" sz="1100" dirty="0"/>
              <a:t> </a:t>
            </a:r>
            <a:r>
              <a:rPr lang="en-US" sz="1100" dirty="0" err="1"/>
              <a:t>большого</a:t>
            </a:r>
            <a:r>
              <a:rPr lang="en-US" sz="1100" dirty="0"/>
              <a:t> </a:t>
            </a:r>
            <a:r>
              <a:rPr lang="en-US" sz="1100" dirty="0" err="1"/>
              <a:t>количества</a:t>
            </a:r>
            <a:r>
              <a:rPr lang="en-US" sz="1100" dirty="0"/>
              <a:t> </a:t>
            </a:r>
            <a:r>
              <a:rPr lang="en-US" sz="1100" dirty="0" err="1"/>
              <a:t>орудий</a:t>
            </a:r>
            <a:r>
              <a:rPr lang="en-US" sz="1100" dirty="0"/>
              <a:t>, </a:t>
            </a:r>
            <a:r>
              <a:rPr lang="en-US" sz="1100" dirty="0" err="1"/>
              <a:t>Казы-Гирей</a:t>
            </a:r>
            <a:r>
              <a:rPr lang="en-US" sz="1100" dirty="0"/>
              <a:t> </a:t>
            </a:r>
            <a:r>
              <a:rPr lang="en-US" sz="1100" dirty="0" err="1"/>
              <a:t>приказал</a:t>
            </a:r>
            <a:r>
              <a:rPr lang="en-US" sz="1100" dirty="0"/>
              <a:t> </a:t>
            </a:r>
            <a:r>
              <a:rPr lang="en-US" sz="1100" dirty="0" err="1"/>
              <a:t>допросить</a:t>
            </a:r>
            <a:r>
              <a:rPr lang="en-US" sz="1100" dirty="0"/>
              <a:t> </a:t>
            </a:r>
            <a:r>
              <a:rPr lang="en-US" sz="1100" dirty="0" err="1"/>
              <a:t>пленных</a:t>
            </a:r>
            <a:r>
              <a:rPr lang="en-US" sz="1100" dirty="0"/>
              <a:t> и </a:t>
            </a:r>
            <a:r>
              <a:rPr lang="en-US" sz="1100" dirty="0" err="1"/>
              <a:t>выяснить</a:t>
            </a:r>
            <a:r>
              <a:rPr lang="en-US" sz="1100" dirty="0"/>
              <a:t>, </a:t>
            </a:r>
            <a:r>
              <a:rPr lang="en-US" sz="1100" dirty="0" err="1"/>
              <a:t>что</a:t>
            </a:r>
            <a:r>
              <a:rPr lang="en-US" sz="1100" dirty="0"/>
              <a:t> </a:t>
            </a:r>
            <a:r>
              <a:rPr lang="en-US" sz="1100" dirty="0" err="1"/>
              <a:t>может</a:t>
            </a:r>
            <a:r>
              <a:rPr lang="en-US" sz="1100" dirty="0"/>
              <a:t> </a:t>
            </a:r>
            <a:r>
              <a:rPr lang="en-US" sz="1100" dirty="0" err="1"/>
              <a:t>означать</a:t>
            </a:r>
            <a:r>
              <a:rPr lang="en-US" sz="1100" dirty="0"/>
              <a:t> </a:t>
            </a:r>
            <a:r>
              <a:rPr lang="en-US" sz="1100" dirty="0" err="1"/>
              <a:t>эта</a:t>
            </a:r>
            <a:r>
              <a:rPr lang="en-US" sz="1100" dirty="0"/>
              <a:t> </a:t>
            </a:r>
            <a:r>
              <a:rPr lang="en-US" sz="1100" dirty="0" err="1"/>
              <a:t>стрельба</a:t>
            </a:r>
            <a:r>
              <a:rPr lang="en-US" sz="1100" dirty="0"/>
              <a:t>, </a:t>
            </a:r>
            <a:r>
              <a:rPr lang="en-US" sz="1100" dirty="0" err="1"/>
              <a:t>какова</a:t>
            </a:r>
            <a:r>
              <a:rPr lang="en-US" sz="1100" dirty="0"/>
              <a:t> </a:t>
            </a:r>
            <a:r>
              <a:rPr lang="en-US" sz="1100" dirty="0" err="1"/>
              <a:t>ее</a:t>
            </a:r>
            <a:r>
              <a:rPr lang="en-US" sz="1100" dirty="0"/>
              <a:t> </a:t>
            </a:r>
            <a:r>
              <a:rPr lang="en-US" sz="1100" dirty="0" err="1"/>
              <a:t>причина</a:t>
            </a:r>
            <a:r>
              <a:rPr lang="en-US" sz="1100" dirty="0"/>
              <a:t>. </a:t>
            </a:r>
            <a:r>
              <a:rPr lang="en-US" sz="1100" dirty="0" err="1"/>
              <a:t>Один</a:t>
            </a:r>
            <a:r>
              <a:rPr lang="en-US" sz="1100" dirty="0"/>
              <a:t> </a:t>
            </a:r>
            <a:r>
              <a:rPr lang="en-US" sz="1100" dirty="0" err="1"/>
              <a:t>из</a:t>
            </a:r>
            <a:r>
              <a:rPr lang="en-US" sz="1100" dirty="0"/>
              <a:t> </a:t>
            </a:r>
            <a:r>
              <a:rPr lang="en-US" sz="1100" dirty="0" err="1"/>
              <a:t>пленных</a:t>
            </a:r>
            <a:r>
              <a:rPr lang="en-US" sz="1100" dirty="0"/>
              <a:t> </a:t>
            </a:r>
            <a:r>
              <a:rPr lang="en-US" sz="1100" dirty="0" err="1"/>
              <a:t>показал</a:t>
            </a:r>
            <a:r>
              <a:rPr lang="en-US" sz="1100" dirty="0"/>
              <a:t>: «</a:t>
            </a:r>
            <a:r>
              <a:rPr lang="en-US" sz="1100" dirty="0" err="1"/>
              <a:t>Радость</a:t>
            </a:r>
            <a:r>
              <a:rPr lang="en-US" sz="1100" dirty="0"/>
              <a:t> в </a:t>
            </a:r>
            <a:r>
              <a:rPr lang="en-US" sz="1100" dirty="0" err="1"/>
              <a:t>городе</a:t>
            </a:r>
            <a:r>
              <a:rPr lang="en-US" sz="1100" dirty="0"/>
              <a:t> </a:t>
            </a:r>
            <a:r>
              <a:rPr lang="en-US" sz="1100" dirty="0" err="1"/>
              <a:t>из-за</a:t>
            </a:r>
            <a:r>
              <a:rPr lang="en-US" sz="1100" dirty="0"/>
              <a:t> </a:t>
            </a:r>
            <a:r>
              <a:rPr lang="en-US" sz="1100" dirty="0" err="1"/>
              <a:t>того</a:t>
            </a:r>
            <a:r>
              <a:rPr lang="en-US" sz="1100" dirty="0"/>
              <a:t>, </a:t>
            </a:r>
            <a:r>
              <a:rPr lang="en-US" sz="1100" dirty="0" err="1"/>
              <a:t>что</a:t>
            </a:r>
            <a:r>
              <a:rPr lang="en-US" sz="1100" dirty="0"/>
              <a:t> </a:t>
            </a:r>
            <a:r>
              <a:rPr lang="en-US" sz="1100" dirty="0" err="1"/>
              <a:t>из</a:t>
            </a:r>
            <a:r>
              <a:rPr lang="en-US" sz="1100" dirty="0"/>
              <a:t> </a:t>
            </a:r>
            <a:r>
              <a:rPr lang="en-US" sz="1100" dirty="0" err="1"/>
              <a:t>западных</a:t>
            </a:r>
            <a:r>
              <a:rPr lang="en-US" sz="1100" dirty="0"/>
              <a:t> </a:t>
            </a:r>
            <a:r>
              <a:rPr lang="en-US" sz="1100" dirty="0" err="1"/>
              <a:t>стран</a:t>
            </a:r>
            <a:r>
              <a:rPr lang="en-US" sz="1100" dirty="0"/>
              <a:t>, </a:t>
            </a:r>
            <a:r>
              <a:rPr lang="en-US" sz="1100" dirty="0" err="1"/>
              <a:t>из</a:t>
            </a:r>
            <a:r>
              <a:rPr lang="en-US" sz="1100" dirty="0"/>
              <a:t> </a:t>
            </a:r>
            <a:r>
              <a:rPr lang="en-US" sz="1100" dirty="0" err="1"/>
              <a:t>земель</a:t>
            </a:r>
            <a:r>
              <a:rPr lang="en-US" sz="1100" dirty="0"/>
              <a:t> </a:t>
            </a:r>
            <a:r>
              <a:rPr lang="en-US" sz="1100" dirty="0" err="1"/>
              <a:t>Новгородской</a:t>
            </a:r>
            <a:r>
              <a:rPr lang="en-US" sz="1100" dirty="0"/>
              <a:t> и </a:t>
            </a:r>
            <a:r>
              <a:rPr lang="en-US" sz="1100" dirty="0" err="1"/>
              <a:t>Псковской</a:t>
            </a:r>
            <a:r>
              <a:rPr lang="en-US" sz="1100" dirty="0"/>
              <a:t>, </a:t>
            </a:r>
            <a:r>
              <a:rPr lang="en-US" sz="1100" dirty="0" err="1"/>
              <a:t>согласно</a:t>
            </a:r>
            <a:r>
              <a:rPr lang="en-US" sz="1100" dirty="0"/>
              <a:t> </a:t>
            </a:r>
            <a:r>
              <a:rPr lang="en-US" sz="1100" dirty="0" err="1"/>
              <a:t>ранее</a:t>
            </a:r>
            <a:r>
              <a:rPr lang="en-US" sz="1100" dirty="0"/>
              <a:t> </a:t>
            </a:r>
            <a:r>
              <a:rPr lang="en-US" sz="1100" dirty="0" err="1"/>
              <a:t>посланным</a:t>
            </a:r>
            <a:r>
              <a:rPr lang="en-US" sz="1100" dirty="0"/>
              <a:t> </a:t>
            </a:r>
            <a:r>
              <a:rPr lang="en-US" sz="1100" dirty="0" err="1"/>
              <a:t>царем</a:t>
            </a:r>
            <a:r>
              <a:rPr lang="en-US" sz="1100" dirty="0"/>
              <a:t> </a:t>
            </a:r>
            <a:r>
              <a:rPr lang="en-US" sz="1100" dirty="0" err="1"/>
              <a:t>приказам</a:t>
            </a:r>
            <a:r>
              <a:rPr lang="en-US" sz="1100" dirty="0"/>
              <a:t>, </a:t>
            </a:r>
            <a:r>
              <a:rPr lang="en-US" sz="1100" dirty="0" err="1"/>
              <a:t>на</a:t>
            </a:r>
            <a:r>
              <a:rPr lang="en-US" sz="1100" dirty="0"/>
              <a:t> </a:t>
            </a:r>
            <a:r>
              <a:rPr lang="en-US" sz="1100" dirty="0" err="1"/>
              <a:t>помощь</a:t>
            </a:r>
            <a:r>
              <a:rPr lang="en-US" sz="1100" dirty="0"/>
              <a:t> </a:t>
            </a:r>
            <a:r>
              <a:rPr lang="en-US" sz="1100" dirty="0" err="1"/>
              <a:t>ему</a:t>
            </a:r>
            <a:r>
              <a:rPr lang="en-US" sz="1100" dirty="0"/>
              <a:t>, </a:t>
            </a:r>
            <a:r>
              <a:rPr lang="en-US" sz="1100" dirty="0" err="1"/>
              <a:t>соединившись</a:t>
            </a:r>
            <a:r>
              <a:rPr lang="en-US" sz="1100" dirty="0"/>
              <a:t> </a:t>
            </a:r>
            <a:r>
              <a:rPr lang="en-US" sz="1100" dirty="0" err="1"/>
              <a:t>вместе</a:t>
            </a:r>
            <a:r>
              <a:rPr lang="en-US" sz="1100" dirty="0"/>
              <a:t>, </a:t>
            </a:r>
            <a:r>
              <a:rPr lang="en-US" sz="1100" dirty="0" err="1"/>
              <a:t>быстро</a:t>
            </a:r>
            <a:r>
              <a:rPr lang="en-US" sz="1100" dirty="0"/>
              <a:t> </a:t>
            </a:r>
            <a:r>
              <a:rPr lang="en-US" sz="1100" dirty="0" err="1"/>
              <a:t>вошли</a:t>
            </a:r>
            <a:r>
              <a:rPr lang="en-US" sz="1100" dirty="0"/>
              <a:t> в </a:t>
            </a:r>
            <a:r>
              <a:rPr lang="en-US" sz="1100" dirty="0" err="1"/>
              <a:t>город</a:t>
            </a:r>
            <a:r>
              <a:rPr lang="en-US" sz="1100" dirty="0"/>
              <a:t> </a:t>
            </a:r>
            <a:r>
              <a:rPr lang="en-US" sz="1100" dirty="0" err="1"/>
              <a:t>многочисленные</a:t>
            </a:r>
            <a:r>
              <a:rPr lang="en-US" sz="1100" dirty="0"/>
              <a:t> </a:t>
            </a:r>
            <a:r>
              <a:rPr lang="en-US" sz="1100" dirty="0" err="1"/>
              <a:t>вооруженные</a:t>
            </a:r>
            <a:r>
              <a:rPr lang="en-US" sz="1100" dirty="0"/>
              <a:t> </a:t>
            </a:r>
            <a:r>
              <a:rPr lang="en-US" sz="1100" dirty="0" err="1"/>
              <a:t>войска</a:t>
            </a:r>
            <a:r>
              <a:rPr lang="en-US" sz="1100" dirty="0"/>
              <a:t>, </a:t>
            </a:r>
            <a:r>
              <a:rPr lang="en-US" sz="1100" dirty="0" err="1"/>
              <a:t>которых</a:t>
            </a:r>
            <a:r>
              <a:rPr lang="en-US" sz="1100" dirty="0"/>
              <a:t> </a:t>
            </a:r>
            <a:r>
              <a:rPr lang="en-US" sz="1100" dirty="0" err="1"/>
              <a:t>царь</a:t>
            </a:r>
            <a:r>
              <a:rPr lang="en-US" sz="1100" dirty="0"/>
              <a:t> и </a:t>
            </a:r>
            <a:r>
              <a:rPr lang="en-US" sz="1100" dirty="0" err="1"/>
              <a:t>жители</a:t>
            </a:r>
            <a:r>
              <a:rPr lang="en-US" sz="1100" dirty="0"/>
              <a:t> </a:t>
            </a:r>
            <a:r>
              <a:rPr lang="en-US" sz="1100" dirty="0" err="1"/>
              <a:t>города</a:t>
            </a:r>
            <a:r>
              <a:rPr lang="en-US" sz="1100" dirty="0"/>
              <a:t> с </a:t>
            </a:r>
            <a:r>
              <a:rPr lang="en-US" sz="1100" dirty="0" err="1"/>
              <a:t>нетерпением</a:t>
            </a:r>
            <a:r>
              <a:rPr lang="en-US" sz="1100" dirty="0"/>
              <a:t> </a:t>
            </a:r>
            <a:r>
              <a:rPr lang="en-US" sz="1100" dirty="0" err="1"/>
              <a:t>ожидали</a:t>
            </a:r>
            <a:r>
              <a:rPr lang="en-US" sz="1100" dirty="0"/>
              <a:t>».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 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dirty="0" err="1"/>
              <a:t>Обстановка</a:t>
            </a:r>
            <a:r>
              <a:rPr lang="en-US" sz="1100" dirty="0"/>
              <a:t> </a:t>
            </a:r>
            <a:r>
              <a:rPr lang="en-US" sz="1100" dirty="0" err="1"/>
              <a:t>для</a:t>
            </a:r>
            <a:r>
              <a:rPr lang="en-US" sz="1100" dirty="0"/>
              <a:t> </a:t>
            </a:r>
            <a:r>
              <a:rPr lang="en-US" sz="1100" dirty="0" err="1"/>
              <a:t>татар</a:t>
            </a:r>
            <a:r>
              <a:rPr lang="en-US" sz="1100" dirty="0"/>
              <a:t>, </a:t>
            </a:r>
            <a:r>
              <a:rPr lang="en-US" sz="1100" dirty="0" err="1"/>
              <a:t>как</a:t>
            </a:r>
            <a:r>
              <a:rPr lang="en-US" sz="1100" dirty="0"/>
              <a:t> </a:t>
            </a:r>
            <a:r>
              <a:rPr lang="en-US" sz="1100" dirty="0" err="1"/>
              <a:t>казалось</a:t>
            </a:r>
            <a:r>
              <a:rPr lang="en-US" sz="1100" dirty="0"/>
              <a:t> </a:t>
            </a:r>
            <a:r>
              <a:rPr lang="en-US" sz="1100" dirty="0" err="1"/>
              <a:t>крымскому</a:t>
            </a:r>
            <a:r>
              <a:rPr lang="en-US" sz="1100" dirty="0"/>
              <a:t> </a:t>
            </a:r>
            <a:r>
              <a:rPr lang="en-US" sz="1100" dirty="0" err="1"/>
              <a:t>хану</a:t>
            </a:r>
            <a:r>
              <a:rPr lang="en-US" sz="1100" dirty="0"/>
              <a:t>, </a:t>
            </a:r>
            <a:r>
              <a:rPr lang="en-US" sz="1100" dirty="0" err="1"/>
              <a:t>складывалась</a:t>
            </a:r>
            <a:r>
              <a:rPr lang="en-US" sz="1100" dirty="0"/>
              <a:t> </a:t>
            </a:r>
            <a:r>
              <a:rPr lang="en-US" sz="1100" dirty="0" err="1"/>
              <a:t>неблагоприятно</a:t>
            </a:r>
            <a:r>
              <a:rPr lang="en-US" sz="1100" dirty="0"/>
              <a:t>. </a:t>
            </a:r>
            <a:r>
              <a:rPr lang="en-US" sz="1100" dirty="0" err="1"/>
              <a:t>Несмотря</a:t>
            </a:r>
            <a:r>
              <a:rPr lang="en-US" sz="1100" dirty="0"/>
              <a:t> </a:t>
            </a:r>
            <a:r>
              <a:rPr lang="en-US" sz="1100" dirty="0" err="1"/>
              <a:t>на</a:t>
            </a:r>
            <a:r>
              <a:rPr lang="en-US" sz="1100" dirty="0"/>
              <a:t> </a:t>
            </a:r>
            <a:r>
              <a:rPr lang="en-US" sz="1100" dirty="0" err="1"/>
              <a:t>все</a:t>
            </a:r>
            <a:r>
              <a:rPr lang="en-US" sz="1100" dirty="0"/>
              <a:t> </a:t>
            </a:r>
            <a:r>
              <a:rPr lang="en-US" sz="1100" dirty="0" err="1"/>
              <a:t>принятые</a:t>
            </a:r>
            <a:r>
              <a:rPr lang="en-US" sz="1100" dirty="0"/>
              <a:t> </a:t>
            </a:r>
            <a:r>
              <a:rPr lang="en-US" sz="1100" dirty="0" err="1"/>
              <a:t>меры</a:t>
            </a:r>
            <a:r>
              <a:rPr lang="en-US" sz="1100" dirty="0"/>
              <a:t> </a:t>
            </a:r>
            <a:r>
              <a:rPr lang="en-US" sz="1100" dirty="0" err="1"/>
              <a:t>для</a:t>
            </a:r>
            <a:r>
              <a:rPr lang="en-US" sz="1100" dirty="0"/>
              <a:t> </a:t>
            </a:r>
            <a:r>
              <a:rPr lang="en-US" sz="1100" dirty="0" err="1"/>
              <a:t>внезапного</a:t>
            </a:r>
            <a:r>
              <a:rPr lang="en-US" sz="1100" dirty="0"/>
              <a:t> </a:t>
            </a:r>
            <a:r>
              <a:rPr lang="en-US" sz="1100" dirty="0" err="1"/>
              <a:t>похода</a:t>
            </a:r>
            <a:r>
              <a:rPr lang="en-US" sz="1100" dirty="0"/>
              <a:t> </a:t>
            </a:r>
            <a:r>
              <a:rPr lang="en-US" sz="1100" dirty="0" err="1"/>
              <a:t>на</a:t>
            </a:r>
            <a:r>
              <a:rPr lang="en-US" sz="1100" dirty="0"/>
              <a:t> </a:t>
            </a:r>
            <a:r>
              <a:rPr lang="en-US" sz="1100" dirty="0" err="1"/>
              <a:t>Москву</a:t>
            </a:r>
            <a:r>
              <a:rPr lang="en-US" sz="1100" dirty="0"/>
              <a:t> (</a:t>
            </a:r>
            <a:r>
              <a:rPr lang="en-US" sz="1100" dirty="0" err="1"/>
              <a:t>скрытность</a:t>
            </a:r>
            <a:r>
              <a:rPr lang="en-US" sz="1100" dirty="0"/>
              <a:t> </a:t>
            </a:r>
            <a:r>
              <a:rPr lang="en-US" sz="1100" dirty="0" err="1"/>
              <a:t>подготовки</a:t>
            </a:r>
            <a:r>
              <a:rPr lang="en-US" sz="1100" dirty="0"/>
              <a:t>, </a:t>
            </a:r>
            <a:r>
              <a:rPr lang="en-US" sz="1100" dirty="0" err="1"/>
              <a:t>обман</a:t>
            </a:r>
            <a:r>
              <a:rPr lang="en-US" sz="1100" dirty="0"/>
              <a:t> </a:t>
            </a:r>
            <a:r>
              <a:rPr lang="en-US" sz="1100" dirty="0" err="1"/>
              <a:t>русского</a:t>
            </a:r>
            <a:r>
              <a:rPr lang="en-US" sz="1100" dirty="0"/>
              <a:t> </a:t>
            </a:r>
            <a:r>
              <a:rPr lang="en-US" sz="1100" dirty="0" err="1"/>
              <a:t>посла</a:t>
            </a:r>
            <a:r>
              <a:rPr lang="en-US" sz="1100" dirty="0"/>
              <a:t>, </a:t>
            </a:r>
            <a:r>
              <a:rPr lang="en-US" sz="1100" dirty="0" err="1"/>
              <a:t>быстрый</a:t>
            </a:r>
            <a:r>
              <a:rPr lang="en-US" sz="1100" dirty="0"/>
              <a:t> </a:t>
            </a:r>
            <a:r>
              <a:rPr lang="en-US" sz="1100" dirty="0" err="1"/>
              <a:t>марш</a:t>
            </a:r>
            <a:r>
              <a:rPr lang="en-US" sz="1100" dirty="0"/>
              <a:t> </a:t>
            </a:r>
            <a:r>
              <a:rPr lang="en-US" sz="1100" dirty="0" err="1"/>
              <a:t>сосредоточенными</a:t>
            </a:r>
            <a:r>
              <a:rPr lang="en-US" sz="1100" dirty="0"/>
              <a:t> </a:t>
            </a:r>
            <a:r>
              <a:rPr lang="en-US" sz="1100" dirty="0" err="1"/>
              <a:t>силами</a:t>
            </a:r>
            <a:r>
              <a:rPr lang="en-US" sz="1100" dirty="0"/>
              <a:t>), </a:t>
            </a:r>
            <a:r>
              <a:rPr lang="en-US" sz="1100" dirty="0" err="1"/>
              <a:t>Казы-Гирей</a:t>
            </a:r>
            <a:r>
              <a:rPr lang="en-US" sz="1100" dirty="0"/>
              <a:t> </a:t>
            </a:r>
            <a:r>
              <a:rPr lang="en-US" sz="1100" dirty="0" err="1"/>
              <a:t>встретил</a:t>
            </a:r>
            <a:r>
              <a:rPr lang="en-US" sz="1100" dirty="0"/>
              <a:t> </a:t>
            </a:r>
            <a:r>
              <a:rPr lang="en-US" sz="1100" dirty="0" err="1"/>
              <a:t>хорошо</a:t>
            </a:r>
            <a:r>
              <a:rPr lang="en-US" sz="1100" dirty="0"/>
              <a:t> </a:t>
            </a:r>
            <a:r>
              <a:rPr lang="en-US" sz="1100" dirty="0" err="1"/>
              <a:t>организованную</a:t>
            </a:r>
            <a:r>
              <a:rPr lang="en-US" sz="1100" dirty="0"/>
              <a:t> </a:t>
            </a:r>
            <a:r>
              <a:rPr lang="en-US" sz="1100" dirty="0" err="1"/>
              <a:t>оборону</a:t>
            </a:r>
            <a:r>
              <a:rPr lang="en-US" sz="1100" dirty="0"/>
              <a:t>. </a:t>
            </a:r>
            <a:r>
              <a:rPr lang="en-US" sz="1100" dirty="0" err="1"/>
              <a:t>За</a:t>
            </a:r>
            <a:r>
              <a:rPr lang="en-US" sz="1100" dirty="0"/>
              <a:t> </a:t>
            </a:r>
            <a:r>
              <a:rPr lang="en-US" sz="1100" dirty="0" err="1"/>
              <a:t>день</a:t>
            </a:r>
            <a:r>
              <a:rPr lang="en-US" sz="1100" dirty="0"/>
              <a:t> «</a:t>
            </a:r>
            <a:r>
              <a:rPr lang="en-US" sz="1100" dirty="0" err="1"/>
              <a:t>травли</a:t>
            </a:r>
            <a:r>
              <a:rPr lang="en-US" sz="1100" dirty="0"/>
              <a:t>» </a:t>
            </a:r>
            <a:r>
              <a:rPr lang="en-US" sz="1100" dirty="0" err="1"/>
              <a:t>татары</a:t>
            </a:r>
            <a:r>
              <a:rPr lang="en-US" sz="1100" dirty="0"/>
              <a:t> </a:t>
            </a:r>
            <a:r>
              <a:rPr lang="en-US" sz="1100" dirty="0" err="1"/>
              <a:t>имели</a:t>
            </a:r>
            <a:r>
              <a:rPr lang="en-US" sz="1100" dirty="0"/>
              <a:t> </a:t>
            </a:r>
            <a:r>
              <a:rPr lang="en-US" sz="1100" dirty="0" err="1"/>
              <a:t>значительные</a:t>
            </a:r>
            <a:r>
              <a:rPr lang="en-US" sz="1100" dirty="0"/>
              <a:t> </a:t>
            </a:r>
            <a:r>
              <a:rPr lang="en-US" sz="1100" dirty="0" err="1"/>
              <a:t>потери</a:t>
            </a:r>
            <a:r>
              <a:rPr lang="en-US" sz="1100" dirty="0"/>
              <a:t>, </a:t>
            </a:r>
            <a:r>
              <a:rPr lang="en-US" sz="1100" dirty="0" err="1"/>
              <a:t>увидели</a:t>
            </a:r>
            <a:r>
              <a:rPr lang="en-US" sz="1100" dirty="0"/>
              <a:t> </a:t>
            </a:r>
            <a:r>
              <a:rPr lang="en-US" sz="1100" dirty="0" err="1"/>
              <a:t>сосредоточенные</a:t>
            </a:r>
            <a:r>
              <a:rPr lang="en-US" sz="1100" dirty="0"/>
              <a:t> </a:t>
            </a:r>
            <a:r>
              <a:rPr lang="en-US" sz="1100" dirty="0" err="1"/>
              <a:t>крупные</a:t>
            </a:r>
            <a:r>
              <a:rPr lang="en-US" sz="1100" dirty="0"/>
              <a:t> </a:t>
            </a:r>
            <a:r>
              <a:rPr lang="en-US" sz="1100" dirty="0" err="1"/>
              <a:t>силы</a:t>
            </a:r>
            <a:r>
              <a:rPr lang="en-US" sz="1100" dirty="0"/>
              <a:t> </a:t>
            </a:r>
            <a:r>
              <a:rPr lang="en-US" sz="1100" dirty="0" err="1"/>
              <a:t>русских</a:t>
            </a:r>
            <a:r>
              <a:rPr lang="en-US" sz="1100" dirty="0"/>
              <a:t> и </a:t>
            </a:r>
            <a:r>
              <a:rPr lang="en-US" sz="1100" dirty="0" err="1"/>
              <a:t>хорошо</a:t>
            </a:r>
            <a:r>
              <a:rPr lang="en-US" sz="1100" dirty="0"/>
              <a:t> </a:t>
            </a:r>
            <a:r>
              <a:rPr lang="en-US" sz="1100" dirty="0" err="1"/>
              <a:t>расположенный</a:t>
            </a:r>
            <a:r>
              <a:rPr lang="en-US" sz="1100" dirty="0"/>
              <a:t> </a:t>
            </a:r>
            <a:r>
              <a:rPr lang="en-US" sz="1100" dirty="0" err="1"/>
              <a:t>обоз</a:t>
            </a:r>
            <a:r>
              <a:rPr lang="en-US" sz="1100" dirty="0"/>
              <a:t> с </a:t>
            </a:r>
            <a:r>
              <a:rPr lang="en-US" sz="1100" dirty="0" err="1"/>
              <a:t>огнестрельным</a:t>
            </a:r>
            <a:r>
              <a:rPr lang="en-US" sz="1100" dirty="0"/>
              <a:t> </a:t>
            </a:r>
            <a:r>
              <a:rPr lang="en-US" sz="1100" dirty="0" err="1"/>
              <a:t>нарядом</a:t>
            </a:r>
            <a:r>
              <a:rPr lang="en-US" sz="1100" dirty="0"/>
              <a:t>, </a:t>
            </a:r>
            <a:r>
              <a:rPr lang="en-US" sz="1100" dirty="0" err="1"/>
              <a:t>выявили</a:t>
            </a:r>
            <a:r>
              <a:rPr lang="en-US" sz="1100" dirty="0"/>
              <a:t> </a:t>
            </a:r>
            <a:r>
              <a:rPr lang="en-US" sz="1100" dirty="0" err="1"/>
              <a:t>высокий</a:t>
            </a:r>
            <a:r>
              <a:rPr lang="en-US" sz="1100" dirty="0"/>
              <a:t> </a:t>
            </a:r>
            <a:r>
              <a:rPr lang="en-US" sz="1100" dirty="0" err="1"/>
              <a:t>моральный</a:t>
            </a:r>
            <a:r>
              <a:rPr lang="en-US" sz="1100" dirty="0"/>
              <a:t> </a:t>
            </a:r>
            <a:r>
              <a:rPr lang="en-US" sz="1100" dirty="0" err="1"/>
              <a:t>дух</a:t>
            </a:r>
            <a:r>
              <a:rPr lang="en-US" sz="1100" dirty="0"/>
              <a:t> </a:t>
            </a:r>
            <a:r>
              <a:rPr lang="en-US" sz="1100" dirty="0" err="1"/>
              <a:t>русской</a:t>
            </a:r>
            <a:r>
              <a:rPr lang="en-US" sz="1100" dirty="0"/>
              <a:t> </a:t>
            </a:r>
            <a:r>
              <a:rPr lang="en-US" sz="1100" dirty="0" err="1"/>
              <a:t>рати</a:t>
            </a:r>
            <a:r>
              <a:rPr lang="en-US" sz="1100" dirty="0"/>
              <a:t>. С </a:t>
            </a:r>
            <a:r>
              <a:rPr lang="en-US" sz="1100" dirty="0" err="1"/>
              <a:t>прибытием</a:t>
            </a:r>
            <a:r>
              <a:rPr lang="en-US" sz="1100" dirty="0"/>
              <a:t> </a:t>
            </a:r>
            <a:r>
              <a:rPr lang="en-US" sz="1100" dirty="0" err="1"/>
              <a:t>новых</a:t>
            </a:r>
            <a:r>
              <a:rPr lang="en-US" sz="1100" dirty="0"/>
              <a:t> </a:t>
            </a:r>
            <a:r>
              <a:rPr lang="en-US" sz="1100" dirty="0" err="1"/>
              <a:t>войск</a:t>
            </a:r>
            <a:r>
              <a:rPr lang="en-US" sz="1100" dirty="0"/>
              <a:t> в </a:t>
            </a:r>
            <a:r>
              <a:rPr lang="en-US" sz="1100" dirty="0" err="1"/>
              <a:t>Москву</a:t>
            </a:r>
            <a:r>
              <a:rPr lang="en-US" sz="1100" dirty="0"/>
              <a:t> </a:t>
            </a:r>
            <a:r>
              <a:rPr lang="en-US" sz="1100" dirty="0" err="1"/>
              <a:t>можно</a:t>
            </a:r>
            <a:r>
              <a:rPr lang="en-US" sz="1100" dirty="0"/>
              <a:t> </a:t>
            </a:r>
            <a:r>
              <a:rPr lang="en-US" sz="1100" dirty="0" err="1"/>
              <a:t>было</a:t>
            </a:r>
            <a:r>
              <a:rPr lang="en-US" sz="1100" dirty="0"/>
              <a:t> </a:t>
            </a:r>
            <a:r>
              <a:rPr lang="en-US" sz="1100" dirty="0" err="1"/>
              <a:t>ожидать</a:t>
            </a:r>
            <a:r>
              <a:rPr lang="en-US" sz="1100" dirty="0"/>
              <a:t> </a:t>
            </a:r>
            <a:r>
              <a:rPr lang="en-US" sz="1100" dirty="0" err="1"/>
              <a:t>перехода</a:t>
            </a:r>
            <a:r>
              <a:rPr lang="en-US" sz="1100" dirty="0"/>
              <a:t> </a:t>
            </a:r>
            <a:r>
              <a:rPr lang="en-US" sz="1100" dirty="0" err="1"/>
              <a:t>русских</a:t>
            </a:r>
            <a:r>
              <a:rPr lang="en-US" sz="1100" dirty="0"/>
              <a:t> </a:t>
            </a:r>
            <a:r>
              <a:rPr lang="en-US" sz="1100" dirty="0" err="1"/>
              <a:t>войск</a:t>
            </a:r>
            <a:r>
              <a:rPr lang="en-US" sz="1100" dirty="0"/>
              <a:t> в </a:t>
            </a:r>
            <a:r>
              <a:rPr lang="en-US" sz="1100" dirty="0" err="1"/>
              <a:t>наступление</a:t>
            </a:r>
            <a:r>
              <a:rPr lang="en-US" sz="1100" dirty="0"/>
              <a:t> </a:t>
            </a:r>
            <a:r>
              <a:rPr lang="en-US" sz="1100" dirty="0" err="1"/>
              <a:t>утром</a:t>
            </a:r>
            <a:r>
              <a:rPr lang="en-US" sz="1100" dirty="0"/>
              <a:t> 5 </a:t>
            </a:r>
            <a:r>
              <a:rPr lang="en-US" sz="1100" dirty="0" err="1"/>
              <a:t>июля</a:t>
            </a:r>
            <a:r>
              <a:rPr lang="en-US" sz="1100" dirty="0"/>
              <a:t>. </a:t>
            </a:r>
          </a:p>
        </p:txBody>
      </p:sp>
      <p:pic>
        <p:nvPicPr>
          <p:cNvPr id="5" name="Рисунок 4" descr="Изображение выглядит как внешний, фотография, трава, стар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F0E4BCE-52E1-41B4-8611-A5BD622492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360" y="306909"/>
            <a:ext cx="1748790" cy="2286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0335F3-9FDC-4F1A-9BED-775EB24B94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938" y="2828925"/>
            <a:ext cx="2575635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2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ешний, небо, здание, земл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FCCD91E-7861-4F83-9C01-D3429C094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9" name="Рисунок 8" descr="Изображение выглядит как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302F499-95AC-4EDE-8B8A-569D25F5C0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6981825" y="3619546"/>
            <a:ext cx="4943093" cy="3177230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804998" y="486174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Бегство</a:t>
            </a:r>
            <a:r>
              <a:rPr lang="en-US" sz="4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Казы-Гирея</a:t>
            </a:r>
            <a:endParaRPr lang="en-US" sz="40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804997" y="1419496"/>
            <a:ext cx="4803637" cy="4952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spcAft>
                <a:spcPts val="600"/>
              </a:spcAft>
            </a:pPr>
            <a:r>
              <a:rPr lang="en-US" sz="1000" dirty="0" err="1">
                <a:solidFill>
                  <a:srgbClr val="000000"/>
                </a:solidFill>
              </a:rPr>
              <a:t>Учтя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всю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действительную</a:t>
            </a:r>
            <a:r>
              <a:rPr lang="en-US" sz="1000" dirty="0">
                <a:solidFill>
                  <a:srgbClr val="000000"/>
                </a:solidFill>
              </a:rPr>
              <a:t> и </a:t>
            </a:r>
            <a:r>
              <a:rPr lang="en-US" sz="1000" dirty="0" err="1">
                <a:solidFill>
                  <a:srgbClr val="000000"/>
                </a:solidFill>
              </a:rPr>
              <a:t>мнимую</a:t>
            </a:r>
            <a:r>
              <a:rPr lang="en-US" sz="1000" dirty="0">
                <a:solidFill>
                  <a:srgbClr val="000000"/>
                </a:solidFill>
              </a:rPr>
              <a:t> («</a:t>
            </a:r>
            <a:r>
              <a:rPr lang="en-US" sz="1000" dirty="0" err="1">
                <a:solidFill>
                  <a:srgbClr val="000000"/>
                </a:solidFill>
              </a:rPr>
              <a:t>прибытие</a:t>
            </a:r>
            <a:r>
              <a:rPr lang="en-US" sz="1000" dirty="0">
                <a:solidFill>
                  <a:srgbClr val="000000"/>
                </a:solidFill>
              </a:rPr>
              <a:t>» </a:t>
            </a:r>
            <a:r>
              <a:rPr lang="en-US" sz="1000" dirty="0" err="1">
                <a:solidFill>
                  <a:srgbClr val="000000"/>
                </a:solidFill>
              </a:rPr>
              <a:t>войск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из-под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Новгорода</a:t>
            </a:r>
            <a:r>
              <a:rPr lang="en-US" sz="1000" dirty="0">
                <a:solidFill>
                  <a:srgbClr val="000000"/>
                </a:solidFill>
              </a:rPr>
              <a:t>) </a:t>
            </a:r>
            <a:r>
              <a:rPr lang="en-US" sz="1000" dirty="0" err="1">
                <a:solidFill>
                  <a:srgbClr val="000000"/>
                </a:solidFill>
              </a:rPr>
              <a:t>обстановку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Казы-Гирей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принял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решение</a:t>
            </a:r>
            <a:r>
              <a:rPr lang="en-US" sz="1000" dirty="0">
                <a:solidFill>
                  <a:srgbClr val="000000"/>
                </a:solidFill>
              </a:rPr>
              <a:t> о </a:t>
            </a:r>
            <a:r>
              <a:rPr lang="en-US" sz="1000" dirty="0" err="1">
                <a:solidFill>
                  <a:srgbClr val="000000"/>
                </a:solidFill>
              </a:rPr>
              <a:t>немедленном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отступлении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под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покровом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темноты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короткой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июльской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ночи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  <a:r>
              <a:rPr lang="en-US" sz="1000" dirty="0" err="1">
                <a:solidFill>
                  <a:srgbClr val="000000"/>
                </a:solidFill>
              </a:rPr>
              <a:t>Для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введения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русских</a:t>
            </a:r>
            <a:r>
              <a:rPr lang="en-US" sz="1000" dirty="0">
                <a:solidFill>
                  <a:srgbClr val="000000"/>
                </a:solidFill>
              </a:rPr>
              <a:t> в </a:t>
            </a:r>
            <a:r>
              <a:rPr lang="en-US" sz="1000" dirty="0" err="1">
                <a:solidFill>
                  <a:srgbClr val="000000"/>
                </a:solidFill>
              </a:rPr>
              <a:t>заблуждение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он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приказал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оставить</a:t>
            </a:r>
            <a:r>
              <a:rPr lang="en-US" sz="1000" dirty="0">
                <a:solidFill>
                  <a:srgbClr val="000000"/>
                </a:solidFill>
              </a:rPr>
              <a:t> в </a:t>
            </a:r>
            <a:r>
              <a:rPr lang="en-US" sz="1000" dirty="0" err="1">
                <a:solidFill>
                  <a:srgbClr val="000000"/>
                </a:solidFill>
              </a:rPr>
              <a:t>лагере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костры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которые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горели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до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рассвета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  <a:r>
              <a:rPr lang="en-US" sz="1000" dirty="0" err="1">
                <a:solidFill>
                  <a:srgbClr val="000000"/>
                </a:solidFill>
              </a:rPr>
              <a:t>Под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Коломенским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татары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бросили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значительную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часть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своего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обоза</a:t>
            </a:r>
            <a:r>
              <a:rPr lang="en-US" sz="1000" dirty="0">
                <a:solidFill>
                  <a:srgbClr val="000000"/>
                </a:solidFill>
              </a:rPr>
              <a:t> и </a:t>
            </a:r>
            <a:r>
              <a:rPr lang="en-US" sz="1000" dirty="0" err="1">
                <a:solidFill>
                  <a:srgbClr val="000000"/>
                </a:solidFill>
              </a:rPr>
              <a:t>через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сутки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уже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переправлялись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через</a:t>
            </a:r>
            <a:r>
              <a:rPr lang="en-US" sz="1000" dirty="0">
                <a:solidFill>
                  <a:srgbClr val="000000"/>
                </a:solidFill>
              </a:rPr>
              <a:t> р. </a:t>
            </a:r>
            <a:r>
              <a:rPr lang="en-US" sz="1000" dirty="0" err="1">
                <a:solidFill>
                  <a:srgbClr val="000000"/>
                </a:solidFill>
              </a:rPr>
              <a:t>Оку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пройдя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около</a:t>
            </a:r>
            <a:r>
              <a:rPr lang="en-US" sz="1000" dirty="0">
                <a:solidFill>
                  <a:srgbClr val="000000"/>
                </a:solidFill>
              </a:rPr>
              <a:t> 100 </a:t>
            </a:r>
            <a:r>
              <a:rPr lang="en-US" sz="1000" dirty="0" err="1">
                <a:solidFill>
                  <a:srgbClr val="000000"/>
                </a:solidFill>
              </a:rPr>
              <a:t>км</a:t>
            </a:r>
            <a:r>
              <a:rPr lang="en-US" sz="1000" dirty="0">
                <a:solidFill>
                  <a:srgbClr val="000000"/>
                </a:solidFill>
              </a:rPr>
              <a:t>.</a:t>
            </a:r>
          </a:p>
          <a:p>
            <a:pPr algn="just" defTabSz="914400">
              <a:spcAft>
                <a:spcPts val="600"/>
              </a:spcAft>
            </a:pPr>
            <a:r>
              <a:rPr lang="en-US" sz="1000" dirty="0" err="1">
                <a:solidFill>
                  <a:srgbClr val="000000"/>
                </a:solidFill>
              </a:rPr>
              <a:t>Утром</a:t>
            </a:r>
            <a:r>
              <a:rPr lang="en-US" sz="1000" dirty="0">
                <a:solidFill>
                  <a:srgbClr val="000000"/>
                </a:solidFill>
              </a:rPr>
              <a:t> 5 </a:t>
            </a:r>
            <a:r>
              <a:rPr lang="en-US" sz="1000" dirty="0" err="1">
                <a:solidFill>
                  <a:srgbClr val="000000"/>
                </a:solidFill>
              </a:rPr>
              <a:t>июля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русские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воеводы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не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обнаружили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противника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которому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удалось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начать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отступление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незамеченным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  <a:r>
              <a:rPr lang="en-US" sz="1000" dirty="0" err="1">
                <a:solidFill>
                  <a:srgbClr val="000000"/>
                </a:solidFill>
              </a:rPr>
              <a:t>Этот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факт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свидетельствует</a:t>
            </a:r>
            <a:r>
              <a:rPr lang="en-US" sz="1000" dirty="0">
                <a:solidFill>
                  <a:srgbClr val="000000"/>
                </a:solidFill>
              </a:rPr>
              <a:t> о </a:t>
            </a:r>
            <a:r>
              <a:rPr lang="en-US" sz="1000" dirty="0" err="1">
                <a:solidFill>
                  <a:srgbClr val="000000"/>
                </a:solidFill>
              </a:rPr>
              <a:t>том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что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наблюдение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за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врагом</a:t>
            </a:r>
            <a:r>
              <a:rPr lang="en-US" sz="1000" dirty="0">
                <a:solidFill>
                  <a:srgbClr val="000000"/>
                </a:solidFill>
              </a:rPr>
              <a:t> и </a:t>
            </a:r>
            <a:r>
              <a:rPr lang="en-US" sz="1000" dirty="0" err="1">
                <a:solidFill>
                  <a:srgbClr val="000000"/>
                </a:solidFill>
              </a:rPr>
              <a:t>разведка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ночью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организованы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не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были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  <a:r>
              <a:rPr lang="en-US" sz="1000" dirty="0" err="1">
                <a:solidFill>
                  <a:srgbClr val="000000"/>
                </a:solidFill>
              </a:rPr>
              <a:t>Русское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командование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полагалось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на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надежность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крепостных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стен</a:t>
            </a:r>
            <a:r>
              <a:rPr lang="en-US" sz="1000" dirty="0">
                <a:solidFill>
                  <a:srgbClr val="000000"/>
                </a:solidFill>
              </a:rPr>
              <a:t> и </a:t>
            </a:r>
            <a:r>
              <a:rPr lang="en-US" sz="1000" dirty="0" err="1">
                <a:solidFill>
                  <a:srgbClr val="000000"/>
                </a:solidFill>
              </a:rPr>
              <a:t>обоза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не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стремясь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выявить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намерения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татар</a:t>
            </a:r>
            <a:r>
              <a:rPr lang="en-US" sz="1000" dirty="0">
                <a:solidFill>
                  <a:srgbClr val="000000"/>
                </a:solidFill>
              </a:rPr>
              <a:t>.</a:t>
            </a:r>
          </a:p>
          <a:p>
            <a:pPr algn="just" defTabSz="914400">
              <a:spcAft>
                <a:spcPts val="600"/>
              </a:spcAft>
            </a:pPr>
            <a:r>
              <a:rPr lang="en-US" sz="1000" dirty="0">
                <a:solidFill>
                  <a:srgbClr val="000000"/>
                </a:solidFill>
              </a:rPr>
              <a:t>«</a:t>
            </a:r>
            <a:r>
              <a:rPr lang="en-US" sz="1000" dirty="0" err="1">
                <a:solidFill>
                  <a:srgbClr val="000000"/>
                </a:solidFill>
              </a:rPr>
              <a:t>Скорые</a:t>
            </a:r>
            <a:r>
              <a:rPr lang="en-US" sz="1000" dirty="0">
                <a:solidFill>
                  <a:srgbClr val="000000"/>
                </a:solidFill>
              </a:rPr>
              <a:t>» (</a:t>
            </a:r>
            <a:r>
              <a:rPr lang="en-US" sz="1000" dirty="0" err="1">
                <a:solidFill>
                  <a:srgbClr val="000000"/>
                </a:solidFill>
              </a:rPr>
              <a:t>легкие</a:t>
            </a:r>
            <a:r>
              <a:rPr lang="en-US" sz="1000" dirty="0">
                <a:solidFill>
                  <a:srgbClr val="000000"/>
                </a:solidFill>
              </a:rPr>
              <a:t>) </a:t>
            </a:r>
            <a:r>
              <a:rPr lang="en-US" sz="1000" dirty="0" err="1">
                <a:solidFill>
                  <a:srgbClr val="000000"/>
                </a:solidFill>
              </a:rPr>
              <a:t>полки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были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высланы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для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преследования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тогда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когда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враг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был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уже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далеко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  <a:r>
              <a:rPr lang="en-US" sz="1000" dirty="0" err="1">
                <a:solidFill>
                  <a:srgbClr val="000000"/>
                </a:solidFill>
              </a:rPr>
              <a:t>Этим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полкам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удалось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догнать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арьергардные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отряды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татар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лишь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под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Тулой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где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они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были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разбиты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  <a:r>
              <a:rPr lang="en-US" sz="1000" dirty="0" err="1">
                <a:solidFill>
                  <a:srgbClr val="000000"/>
                </a:solidFill>
              </a:rPr>
              <a:t>Преследование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противника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продолжалось</a:t>
            </a:r>
            <a:r>
              <a:rPr lang="en-US" sz="1000" dirty="0">
                <a:solidFill>
                  <a:srgbClr val="000000"/>
                </a:solidFill>
              </a:rPr>
              <a:t> и в </a:t>
            </a:r>
            <a:r>
              <a:rPr lang="en-US" sz="1000" dirty="0" err="1">
                <a:solidFill>
                  <a:srgbClr val="000000"/>
                </a:solidFill>
              </a:rPr>
              <a:t>степи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  <a:r>
              <a:rPr lang="en-US" sz="1000" dirty="0" err="1">
                <a:solidFill>
                  <a:srgbClr val="000000"/>
                </a:solidFill>
              </a:rPr>
              <a:t>Казы-Гирей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был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ранен</a:t>
            </a:r>
            <a:r>
              <a:rPr lang="en-US" sz="1000" dirty="0">
                <a:solidFill>
                  <a:srgbClr val="000000"/>
                </a:solidFill>
              </a:rPr>
              <a:t> и </a:t>
            </a:r>
            <a:r>
              <a:rPr lang="en-US" sz="1000" dirty="0" err="1">
                <a:solidFill>
                  <a:srgbClr val="000000"/>
                </a:solidFill>
              </a:rPr>
              <a:t>возвратился</a:t>
            </a:r>
            <a:r>
              <a:rPr lang="en-US" sz="1000" dirty="0">
                <a:solidFill>
                  <a:srgbClr val="000000"/>
                </a:solidFill>
              </a:rPr>
              <a:t> в </a:t>
            </a:r>
            <a:r>
              <a:rPr lang="en-US" sz="1000" dirty="0" err="1">
                <a:solidFill>
                  <a:srgbClr val="000000"/>
                </a:solidFill>
              </a:rPr>
              <a:t>Крым</a:t>
            </a:r>
            <a:r>
              <a:rPr lang="en-US" sz="1000" dirty="0">
                <a:solidFill>
                  <a:srgbClr val="000000"/>
                </a:solidFill>
              </a:rPr>
              <a:t> с </a:t>
            </a:r>
            <a:r>
              <a:rPr lang="en-US" sz="1000" dirty="0" err="1">
                <a:solidFill>
                  <a:srgbClr val="000000"/>
                </a:solidFill>
              </a:rPr>
              <a:t>деморализованным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войском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  <a:r>
              <a:rPr lang="en-US" sz="1000" dirty="0" err="1">
                <a:solidFill>
                  <a:srgbClr val="000000"/>
                </a:solidFill>
              </a:rPr>
              <a:t>Поход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Казы-Гирея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оказался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последним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походом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крымских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татар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на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русскую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землю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во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время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которого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им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удалось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дойти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до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Москвы</a:t>
            </a:r>
            <a:r>
              <a:rPr lang="en-US" sz="1000" dirty="0">
                <a:solidFill>
                  <a:srgbClr val="000000"/>
                </a:solidFill>
              </a:rPr>
              <a:t>.</a:t>
            </a:r>
          </a:p>
          <a:p>
            <a:pPr algn="just" defTabSz="914400">
              <a:spcAft>
                <a:spcPts val="600"/>
              </a:spcAft>
            </a:pPr>
            <a:r>
              <a:rPr lang="en-US" sz="1000" dirty="0">
                <a:solidFill>
                  <a:srgbClr val="000000"/>
                </a:solidFill>
              </a:rPr>
              <a:t>В </a:t>
            </a:r>
            <a:r>
              <a:rPr lang="en-US" sz="1000" dirty="0" err="1">
                <a:solidFill>
                  <a:srgbClr val="000000"/>
                </a:solidFill>
              </a:rPr>
              <a:t>том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же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году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на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месте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где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стоял</a:t>
            </a:r>
            <a:r>
              <a:rPr lang="en-US" sz="1000" dirty="0">
                <a:solidFill>
                  <a:srgbClr val="000000"/>
                </a:solidFill>
              </a:rPr>
              <a:t> «</a:t>
            </a:r>
            <a:r>
              <a:rPr lang="en-US" sz="1000" dirty="0" err="1">
                <a:solidFill>
                  <a:srgbClr val="000000"/>
                </a:solidFill>
              </a:rPr>
              <a:t>обоз</a:t>
            </a:r>
            <a:r>
              <a:rPr lang="en-US" sz="1000" dirty="0">
                <a:solidFill>
                  <a:srgbClr val="000000"/>
                </a:solidFill>
              </a:rPr>
              <a:t>», </a:t>
            </a:r>
            <a:r>
              <a:rPr lang="en-US" sz="1000" dirty="0" err="1">
                <a:solidFill>
                  <a:srgbClr val="000000"/>
                </a:solidFill>
              </a:rPr>
              <a:t>был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отстроен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собор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Донской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иконы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Божией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Матери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ставший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ядром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Донского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монастыря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  <a:r>
              <a:rPr lang="en-US" sz="1000" dirty="0" err="1">
                <a:solidFill>
                  <a:srgbClr val="000000"/>
                </a:solidFill>
              </a:rPr>
              <a:t>Таким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образом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между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Даниловым</a:t>
            </a:r>
            <a:r>
              <a:rPr lang="en-US" sz="1000" dirty="0">
                <a:solidFill>
                  <a:srgbClr val="000000"/>
                </a:solidFill>
              </a:rPr>
              <a:t> и </a:t>
            </a:r>
            <a:r>
              <a:rPr lang="en-US" sz="1000" dirty="0" err="1">
                <a:solidFill>
                  <a:srgbClr val="000000"/>
                </a:solidFill>
              </a:rPr>
              <a:t>Новодевичьим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монастырями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возникла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Донская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обитель</a:t>
            </a:r>
            <a:r>
              <a:rPr lang="en-US" sz="1000" dirty="0">
                <a:solidFill>
                  <a:srgbClr val="000000"/>
                </a:solidFill>
              </a:rPr>
              <a:t> – </a:t>
            </a:r>
            <a:r>
              <a:rPr lang="en-US" sz="1000" dirty="0" err="1">
                <a:solidFill>
                  <a:srgbClr val="000000"/>
                </a:solidFill>
              </a:rPr>
              <a:t>новая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монашеская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крепость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которая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завершила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формирование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московского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оборонительного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кольца</a:t>
            </a:r>
            <a:r>
              <a:rPr lang="en-US" sz="1000" dirty="0">
                <a:solidFill>
                  <a:srgbClr val="000000"/>
                </a:solidFill>
              </a:rPr>
              <a:t>. В </a:t>
            </a:r>
            <a:r>
              <a:rPr lang="en-US" sz="1000" dirty="0" err="1">
                <a:solidFill>
                  <a:srgbClr val="000000"/>
                </a:solidFill>
              </a:rPr>
              <a:t>дальнейшем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для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укрепления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южной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границы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Борис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Годунов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приказал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усилить</a:t>
            </a:r>
            <a:r>
              <a:rPr lang="en-US" sz="1000" dirty="0">
                <a:solidFill>
                  <a:srgbClr val="000000"/>
                </a:solidFill>
              </a:rPr>
              <a:t> «</a:t>
            </a:r>
            <a:r>
              <a:rPr lang="en-US" sz="1000" dirty="0" err="1">
                <a:solidFill>
                  <a:srgbClr val="000000"/>
                </a:solidFill>
              </a:rPr>
              <a:t>Черту</a:t>
            </a:r>
            <a:r>
              <a:rPr lang="en-US" sz="1000" dirty="0">
                <a:solidFill>
                  <a:srgbClr val="000000"/>
                </a:solidFill>
              </a:rPr>
              <a:t>», </a:t>
            </a:r>
            <a:r>
              <a:rPr lang="en-US" sz="1000" dirty="0" err="1">
                <a:solidFill>
                  <a:srgbClr val="000000"/>
                </a:solidFill>
              </a:rPr>
              <a:t>восстановив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разрушенные</a:t>
            </a:r>
            <a:r>
              <a:rPr lang="en-US" sz="1000" dirty="0">
                <a:solidFill>
                  <a:srgbClr val="000000"/>
                </a:solidFill>
              </a:rPr>
              <a:t> и </a:t>
            </a:r>
            <a:r>
              <a:rPr lang="en-US" sz="1000" dirty="0" err="1">
                <a:solidFill>
                  <a:srgbClr val="000000"/>
                </a:solidFill>
              </a:rPr>
              <a:t>пришедшие</a:t>
            </a:r>
            <a:r>
              <a:rPr lang="en-US" sz="1000" dirty="0">
                <a:solidFill>
                  <a:srgbClr val="000000"/>
                </a:solidFill>
              </a:rPr>
              <a:t> в </a:t>
            </a:r>
            <a:r>
              <a:rPr lang="en-US" sz="1000" dirty="0" err="1">
                <a:solidFill>
                  <a:srgbClr val="000000"/>
                </a:solidFill>
              </a:rPr>
              <a:t>ветхость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оборонительные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сооружения</a:t>
            </a:r>
            <a:r>
              <a:rPr lang="en-US" sz="1000" dirty="0">
                <a:solidFill>
                  <a:srgbClr val="000000"/>
                </a:solidFill>
              </a:rPr>
              <a:t>, а </a:t>
            </a:r>
            <a:r>
              <a:rPr lang="en-US" sz="1000" dirty="0" err="1">
                <a:solidFill>
                  <a:srgbClr val="000000"/>
                </a:solidFill>
              </a:rPr>
              <a:t>также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построить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засеку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от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Брянска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до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Мурома</a:t>
            </a:r>
            <a:r>
              <a:rPr lang="en-US" sz="1000" dirty="0">
                <a:solidFill>
                  <a:srgbClr val="000000"/>
                </a:solidFill>
              </a:rPr>
              <a:t> и </a:t>
            </a:r>
            <a:r>
              <a:rPr lang="en-US" sz="1000" dirty="0" err="1">
                <a:solidFill>
                  <a:srgbClr val="000000"/>
                </a:solidFill>
              </a:rPr>
              <a:t>новые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крепости</a:t>
            </a:r>
            <a:r>
              <a:rPr lang="en-US" sz="1000" dirty="0">
                <a:solidFill>
                  <a:srgbClr val="000000"/>
                </a:solidFill>
              </a:rPr>
              <a:t> — </a:t>
            </a:r>
            <a:r>
              <a:rPr lang="en-US" sz="1000" dirty="0" err="1">
                <a:solidFill>
                  <a:srgbClr val="000000"/>
                </a:solidFill>
              </a:rPr>
              <a:t>Ливны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Кромы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Воронеж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Белгород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Оскол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Валуйки</a:t>
            </a:r>
            <a:r>
              <a:rPr lang="en-US" sz="1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2DBA86-AC86-4E4F-AE29-4ED46EBD5A69}"/>
              </a:ext>
            </a:extLst>
          </p:cNvPr>
          <p:cNvSpPr txBox="1"/>
          <p:nvPr/>
        </p:nvSpPr>
        <p:spPr>
          <a:xfrm>
            <a:off x="8886825" y="6191250"/>
            <a:ext cx="2829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Оборонительные рубежи «Черты»</a:t>
            </a:r>
          </a:p>
        </p:txBody>
      </p:sp>
    </p:spTree>
    <p:extLst>
      <p:ext uri="{BB962C8B-B14F-4D97-AF65-F5344CB8AC3E}">
        <p14:creationId xmlns:p14="http://schemas.microsoft.com/office/powerpoint/2010/main" val="1518152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850</Words>
  <Application>Microsoft Office PowerPoint</Application>
  <PresentationFormat>Широкоэкранный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Metalnikov</dc:creator>
  <cp:lastModifiedBy>Denis Metalnikov</cp:lastModifiedBy>
  <cp:revision>2</cp:revision>
  <dcterms:created xsi:type="dcterms:W3CDTF">2018-10-20T17:52:50Z</dcterms:created>
  <dcterms:modified xsi:type="dcterms:W3CDTF">2018-10-20T17:55:28Z</dcterms:modified>
</cp:coreProperties>
</file>