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2" r:id="rId2"/>
    <p:sldId id="263" r:id="rId3"/>
    <p:sldId id="264"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0" d="100"/>
          <a:sy n="110" d="100"/>
        </p:scale>
        <p:origin x="492"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D3D8A8D6-75D3-4B45-8BCA-E3BC32025DAA}" type="datetimeFigureOut">
              <a:rPr lang="ru-RU" smtClean="0"/>
              <a:t>18.02.2019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3FCBDEA-C2D4-4E34-9F27-75577BA44E40}" type="slidenum">
              <a:rPr lang="ru-RU" smtClean="0"/>
              <a:t>‹#›</a:t>
            </a:fld>
            <a:endParaRPr lang="ru-RU"/>
          </a:p>
        </p:txBody>
      </p:sp>
    </p:spTree>
    <p:extLst>
      <p:ext uri="{BB962C8B-B14F-4D97-AF65-F5344CB8AC3E}">
        <p14:creationId xmlns:p14="http://schemas.microsoft.com/office/powerpoint/2010/main" val="1680199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3D8A8D6-75D3-4B45-8BCA-E3BC32025DAA}" type="datetimeFigureOut">
              <a:rPr lang="ru-RU" smtClean="0"/>
              <a:t>18.02.2019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3FCBDEA-C2D4-4E34-9F27-75577BA44E40}" type="slidenum">
              <a:rPr lang="ru-RU" smtClean="0"/>
              <a:t>‹#›</a:t>
            </a:fld>
            <a:endParaRPr lang="ru-RU"/>
          </a:p>
        </p:txBody>
      </p:sp>
    </p:spTree>
    <p:extLst>
      <p:ext uri="{BB962C8B-B14F-4D97-AF65-F5344CB8AC3E}">
        <p14:creationId xmlns:p14="http://schemas.microsoft.com/office/powerpoint/2010/main" val="222409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3D8A8D6-75D3-4B45-8BCA-E3BC32025DAA}" type="datetimeFigureOut">
              <a:rPr lang="ru-RU" smtClean="0"/>
              <a:t>18.02.2019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3FCBDEA-C2D4-4E34-9F27-75577BA44E40}" type="slidenum">
              <a:rPr lang="ru-RU" smtClean="0"/>
              <a:t>‹#›</a:t>
            </a:fld>
            <a:endParaRPr lang="ru-RU"/>
          </a:p>
        </p:txBody>
      </p:sp>
    </p:spTree>
    <p:extLst>
      <p:ext uri="{BB962C8B-B14F-4D97-AF65-F5344CB8AC3E}">
        <p14:creationId xmlns:p14="http://schemas.microsoft.com/office/powerpoint/2010/main" val="103235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3D8A8D6-75D3-4B45-8BCA-E3BC32025DAA}" type="datetimeFigureOut">
              <a:rPr lang="ru-RU" smtClean="0"/>
              <a:t>18.02.2019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3FCBDEA-C2D4-4E34-9F27-75577BA44E40}" type="slidenum">
              <a:rPr lang="ru-RU" smtClean="0"/>
              <a:t>‹#›</a:t>
            </a:fld>
            <a:endParaRPr lang="ru-RU"/>
          </a:p>
        </p:txBody>
      </p:sp>
    </p:spTree>
    <p:extLst>
      <p:ext uri="{BB962C8B-B14F-4D97-AF65-F5344CB8AC3E}">
        <p14:creationId xmlns:p14="http://schemas.microsoft.com/office/powerpoint/2010/main" val="3852081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3D8A8D6-75D3-4B45-8BCA-E3BC32025DAA}" type="datetimeFigureOut">
              <a:rPr lang="ru-RU" smtClean="0"/>
              <a:t>18.02.2019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3FCBDEA-C2D4-4E34-9F27-75577BA44E40}" type="slidenum">
              <a:rPr lang="ru-RU" smtClean="0"/>
              <a:t>‹#›</a:t>
            </a:fld>
            <a:endParaRPr lang="ru-RU"/>
          </a:p>
        </p:txBody>
      </p:sp>
    </p:spTree>
    <p:extLst>
      <p:ext uri="{BB962C8B-B14F-4D97-AF65-F5344CB8AC3E}">
        <p14:creationId xmlns:p14="http://schemas.microsoft.com/office/powerpoint/2010/main" val="2796434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D3D8A8D6-75D3-4B45-8BCA-E3BC32025DAA}" type="datetimeFigureOut">
              <a:rPr lang="ru-RU" smtClean="0"/>
              <a:t>18.02.2019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3FCBDEA-C2D4-4E34-9F27-75577BA44E40}" type="slidenum">
              <a:rPr lang="ru-RU" smtClean="0"/>
              <a:t>‹#›</a:t>
            </a:fld>
            <a:endParaRPr lang="ru-RU"/>
          </a:p>
        </p:txBody>
      </p:sp>
    </p:spTree>
    <p:extLst>
      <p:ext uri="{BB962C8B-B14F-4D97-AF65-F5344CB8AC3E}">
        <p14:creationId xmlns:p14="http://schemas.microsoft.com/office/powerpoint/2010/main" val="119899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D3D8A8D6-75D3-4B45-8BCA-E3BC32025DAA}" type="datetimeFigureOut">
              <a:rPr lang="ru-RU" smtClean="0"/>
              <a:t>18.02.2019</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3FCBDEA-C2D4-4E34-9F27-75577BA44E40}" type="slidenum">
              <a:rPr lang="ru-RU" smtClean="0"/>
              <a:t>‹#›</a:t>
            </a:fld>
            <a:endParaRPr lang="ru-RU"/>
          </a:p>
        </p:txBody>
      </p:sp>
    </p:spTree>
    <p:extLst>
      <p:ext uri="{BB962C8B-B14F-4D97-AF65-F5344CB8AC3E}">
        <p14:creationId xmlns:p14="http://schemas.microsoft.com/office/powerpoint/2010/main" val="3875781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D3D8A8D6-75D3-4B45-8BCA-E3BC32025DAA}" type="datetimeFigureOut">
              <a:rPr lang="ru-RU" smtClean="0"/>
              <a:t>18.02.2019</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3FCBDEA-C2D4-4E34-9F27-75577BA44E40}" type="slidenum">
              <a:rPr lang="ru-RU" smtClean="0"/>
              <a:t>‹#›</a:t>
            </a:fld>
            <a:endParaRPr lang="ru-RU"/>
          </a:p>
        </p:txBody>
      </p:sp>
    </p:spTree>
    <p:extLst>
      <p:ext uri="{BB962C8B-B14F-4D97-AF65-F5344CB8AC3E}">
        <p14:creationId xmlns:p14="http://schemas.microsoft.com/office/powerpoint/2010/main" val="4230832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D8A8D6-75D3-4B45-8BCA-E3BC32025DAA}" type="datetimeFigureOut">
              <a:rPr lang="ru-RU" smtClean="0"/>
              <a:t>18.02.2019</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C3FCBDEA-C2D4-4E34-9F27-75577BA44E40}" type="slidenum">
              <a:rPr lang="ru-RU" smtClean="0"/>
              <a:t>‹#›</a:t>
            </a:fld>
            <a:endParaRPr lang="ru-RU"/>
          </a:p>
        </p:txBody>
      </p:sp>
    </p:spTree>
    <p:extLst>
      <p:ext uri="{BB962C8B-B14F-4D97-AF65-F5344CB8AC3E}">
        <p14:creationId xmlns:p14="http://schemas.microsoft.com/office/powerpoint/2010/main" val="550712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D3D8A8D6-75D3-4B45-8BCA-E3BC32025DAA}" type="datetimeFigureOut">
              <a:rPr lang="ru-RU" smtClean="0"/>
              <a:t>18.02.2019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3FCBDEA-C2D4-4E34-9F27-75577BA44E40}" type="slidenum">
              <a:rPr lang="ru-RU" smtClean="0"/>
              <a:t>‹#›</a:t>
            </a:fld>
            <a:endParaRPr lang="ru-RU"/>
          </a:p>
        </p:txBody>
      </p:sp>
    </p:spTree>
    <p:extLst>
      <p:ext uri="{BB962C8B-B14F-4D97-AF65-F5344CB8AC3E}">
        <p14:creationId xmlns:p14="http://schemas.microsoft.com/office/powerpoint/2010/main" val="1734028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D3D8A8D6-75D3-4B45-8BCA-E3BC32025DAA}" type="datetimeFigureOut">
              <a:rPr lang="ru-RU" smtClean="0"/>
              <a:t>18.02.2019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3FCBDEA-C2D4-4E34-9F27-75577BA44E40}" type="slidenum">
              <a:rPr lang="ru-RU" smtClean="0"/>
              <a:t>‹#›</a:t>
            </a:fld>
            <a:endParaRPr lang="ru-RU"/>
          </a:p>
        </p:txBody>
      </p:sp>
    </p:spTree>
    <p:extLst>
      <p:ext uri="{BB962C8B-B14F-4D97-AF65-F5344CB8AC3E}">
        <p14:creationId xmlns:p14="http://schemas.microsoft.com/office/powerpoint/2010/main" val="3975623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D8A8D6-75D3-4B45-8BCA-E3BC32025DAA}" type="datetimeFigureOut">
              <a:rPr lang="ru-RU" smtClean="0"/>
              <a:t>18.02.2019</a:t>
            </a:fld>
            <a:endParaRPr lang="ru-R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FCBDEA-C2D4-4E34-9F27-75577BA44E40}" type="slidenum">
              <a:rPr lang="ru-RU" smtClean="0"/>
              <a:t>‹#›</a:t>
            </a:fld>
            <a:endParaRPr lang="ru-RU"/>
          </a:p>
        </p:txBody>
      </p:sp>
    </p:spTree>
    <p:extLst>
      <p:ext uri="{BB962C8B-B14F-4D97-AF65-F5344CB8AC3E}">
        <p14:creationId xmlns:p14="http://schemas.microsoft.com/office/powerpoint/2010/main" val="25918413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0BC0E90-1F3E-4F29-904C-2E540E3D49EF}"/>
              </a:ext>
            </a:extLst>
          </p:cNvPr>
          <p:cNvSpPr txBox="1"/>
          <p:nvPr/>
        </p:nvSpPr>
        <p:spPr>
          <a:xfrm>
            <a:off x="655320" y="365125"/>
            <a:ext cx="5120114" cy="1692794"/>
          </a:xfrm>
          <a:prstGeom prst="rect">
            <a:avLst/>
          </a:prstGeom>
        </p:spPr>
        <p:txBody>
          <a:bodyPr vert="horz" lIns="91440" tIns="45720" rIns="91440" bIns="45720" rtlCol="0" anchor="ctr">
            <a:normAutofit/>
          </a:bodyPr>
          <a:lstStyle/>
          <a:p>
            <a:pPr defTabSz="914400">
              <a:lnSpc>
                <a:spcPct val="90000"/>
              </a:lnSpc>
              <a:spcBef>
                <a:spcPct val="0"/>
              </a:spcBef>
              <a:spcAft>
                <a:spcPts val="600"/>
              </a:spcAft>
            </a:pPr>
            <a:r>
              <a:rPr lang="ru-RU" sz="4400" b="1" dirty="0">
                <a:effectLst>
                  <a:outerShdw blurRad="38100" dist="38100" dir="2700000" algn="tl">
                    <a:srgbClr val="000000">
                      <a:alpha val="43137"/>
                    </a:srgbClr>
                  </a:outerShdw>
                </a:effectLst>
                <a:latin typeface="+mj-lt"/>
                <a:ea typeface="+mj-ea"/>
                <a:cs typeface="+mj-cs"/>
              </a:rPr>
              <a:t>Теремной дворец – царская резиденция</a:t>
            </a:r>
          </a:p>
        </p:txBody>
      </p:sp>
      <p:cxnSp>
        <p:nvCxnSpPr>
          <p:cNvPr id="56" name="Straight Arrow Connector 55">
            <a:extLst>
              <a:ext uri="{FF2B5EF4-FFF2-40B4-BE49-F238E27FC236}">
                <a16:creationId xmlns:a16="http://schemas.microsoft.com/office/drawing/2014/main" id="{E4A809D5-3600-46D4-A466-67F2349A54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5320" y="2316480"/>
            <a:ext cx="45720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4D8AD23D-1895-4FAA-9F80-9E45774B0FAB}"/>
              </a:ext>
            </a:extLst>
          </p:cNvPr>
          <p:cNvSpPr txBox="1"/>
          <p:nvPr/>
        </p:nvSpPr>
        <p:spPr>
          <a:xfrm>
            <a:off x="655321" y="2575034"/>
            <a:ext cx="5120113" cy="3462228"/>
          </a:xfrm>
          <a:prstGeom prst="rect">
            <a:avLst/>
          </a:prstGeom>
        </p:spPr>
        <p:txBody>
          <a:bodyPr vert="horz" lIns="91440" tIns="45720" rIns="91440" bIns="45720" rtlCol="0">
            <a:normAutofit/>
          </a:bodyPr>
          <a:lstStyle/>
          <a:p>
            <a:pPr algn="just" defTabSz="914400">
              <a:lnSpc>
                <a:spcPct val="90000"/>
              </a:lnSpc>
              <a:spcAft>
                <a:spcPts val="600"/>
              </a:spcAft>
            </a:pPr>
            <a:r>
              <a:rPr lang="ru-RU" sz="1300" dirty="0"/>
              <a:t>Теремной дворец - памятник архитектуры XVII века, расположенный на территории Московского Кремля. Дворец был построен в 1635-1636 годах по приказу царя Михаила Фёдоровича как парадные царские покои. К моменту восшествия на престол Михаила Фёдоровича Царский дворец Кремля находился в плохом состоянии: после Смутного времени многое было сожжено, разграблено или уничтожено. Возведение новых каменных царских палат велось мастерами Ларионом Ушаковым, </a:t>
            </a:r>
            <a:r>
              <a:rPr lang="ru-RU" sz="1300" dirty="0" err="1"/>
              <a:t>Баженом</a:t>
            </a:r>
            <a:r>
              <a:rPr lang="ru-RU" sz="1300" dirty="0"/>
              <a:t> Огурцовым и </a:t>
            </a:r>
            <a:r>
              <a:rPr lang="ru-RU" sz="1300" dirty="0" err="1"/>
              <a:t>Трефилом</a:t>
            </a:r>
            <a:r>
              <a:rPr lang="ru-RU" sz="1300" dirty="0"/>
              <a:t> </a:t>
            </a:r>
            <a:r>
              <a:rPr lang="ru-RU" sz="1300" dirty="0" err="1"/>
              <a:t>Шарутиным</a:t>
            </a:r>
            <a:r>
              <a:rPr lang="ru-RU" sz="1300" dirty="0"/>
              <a:t> под руководством Антипы Константинова. </a:t>
            </a:r>
          </a:p>
          <a:p>
            <a:pPr indent="-228600" algn="just" defTabSz="914400">
              <a:lnSpc>
                <a:spcPct val="90000"/>
              </a:lnSpc>
              <a:spcAft>
                <a:spcPts val="600"/>
              </a:spcAft>
              <a:buFont typeface="Arial" panose="020B0604020202020204" pitchFamily="34" charset="0"/>
              <a:buChar char="•"/>
            </a:pPr>
            <a:endParaRPr lang="ru-RU" sz="1300" dirty="0"/>
          </a:p>
          <a:p>
            <a:pPr algn="just" defTabSz="914400">
              <a:lnSpc>
                <a:spcPct val="90000"/>
              </a:lnSpc>
              <a:spcAft>
                <a:spcPts val="600"/>
              </a:spcAft>
            </a:pPr>
            <a:r>
              <a:rPr lang="ru-RU" sz="1300" dirty="0"/>
              <a:t>Основанием для возведения новых царских покоев были построенные </a:t>
            </a:r>
            <a:r>
              <a:rPr lang="ru-RU" sz="1300" dirty="0" err="1"/>
              <a:t>Алевизом</a:t>
            </a:r>
            <a:r>
              <a:rPr lang="ru-RU" sz="1300" dirty="0"/>
              <a:t> Фрязином палаты Ивана III. Три новых этажа надстроили над двумя существующими. Последний этаж, «Верхний теремок», был достроен в 1637 году.</a:t>
            </a:r>
          </a:p>
          <a:p>
            <a:pPr indent="-228600" algn="just" defTabSz="914400">
              <a:lnSpc>
                <a:spcPct val="90000"/>
              </a:lnSpc>
              <a:spcAft>
                <a:spcPts val="600"/>
              </a:spcAft>
              <a:buFont typeface="Arial" panose="020B0604020202020204" pitchFamily="34" charset="0"/>
              <a:buChar char="•"/>
            </a:pPr>
            <a:endParaRPr lang="ru-RU" sz="1300" dirty="0"/>
          </a:p>
          <a:p>
            <a:pPr algn="just" defTabSz="914400">
              <a:lnSpc>
                <a:spcPct val="90000"/>
              </a:lnSpc>
              <a:spcAft>
                <a:spcPts val="600"/>
              </a:spcAft>
            </a:pPr>
            <a:r>
              <a:rPr lang="ru-RU" sz="1300" dirty="0"/>
              <a:t>В настоящее время дворец входит в ансамбль Большого Кремлёвского дворца и является резиденцией президента России.</a:t>
            </a:r>
          </a:p>
        </p:txBody>
      </p:sp>
      <p:pic>
        <p:nvPicPr>
          <p:cNvPr id="3" name="Рисунок 2" descr="Изображение выглядит как внешний, здание, небо&#10;&#10;Описание создано автоматически">
            <a:extLst>
              <a:ext uri="{FF2B5EF4-FFF2-40B4-BE49-F238E27FC236}">
                <a16:creationId xmlns:a16="http://schemas.microsoft.com/office/drawing/2014/main" id="{439DC7C4-D808-46DF-A42F-16276E9CDF37}"/>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5878849" y="10"/>
            <a:ext cx="6313150" cy="6857987"/>
          </a:xfrm>
          <a:custGeom>
            <a:avLst/>
            <a:gdLst>
              <a:gd name="connsiteX0" fmla="*/ 65565 w 6313150"/>
              <a:gd name="connsiteY0" fmla="*/ 0 h 6857997"/>
              <a:gd name="connsiteX1" fmla="*/ 6313150 w 6313150"/>
              <a:gd name="connsiteY1" fmla="*/ 0 h 6857997"/>
              <a:gd name="connsiteX2" fmla="*/ 6313150 w 6313150"/>
              <a:gd name="connsiteY2" fmla="*/ 6857997 h 6857997"/>
              <a:gd name="connsiteX3" fmla="*/ 3293946 w 6313150"/>
              <a:gd name="connsiteY3" fmla="*/ 6857997 h 6857997"/>
              <a:gd name="connsiteX4" fmla="*/ 3235857 w 6313150"/>
              <a:gd name="connsiteY4" fmla="*/ 6823061 h 6857997"/>
              <a:gd name="connsiteX5" fmla="*/ 0 w 6313150"/>
              <a:gd name="connsiteY5" fmla="*/ 951803 h 6857997"/>
              <a:gd name="connsiteX6" fmla="*/ 31536 w 6313150"/>
              <a:gd name="connsiteY6" fmla="*/ 285771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p:spPr>
      </p:pic>
    </p:spTree>
    <p:extLst>
      <p:ext uri="{BB962C8B-B14F-4D97-AF65-F5344CB8AC3E}">
        <p14:creationId xmlns:p14="http://schemas.microsoft.com/office/powerpoint/2010/main" val="4064175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Рисунок 5" descr="Изображение выглядит как пол, внутренний, стол, комната&#10;&#10;Описание создано автоматически">
            <a:extLst>
              <a:ext uri="{FF2B5EF4-FFF2-40B4-BE49-F238E27FC236}">
                <a16:creationId xmlns:a16="http://schemas.microsoft.com/office/drawing/2014/main" id="{00BDCC6A-5283-4CE1-A697-7CF15EE57DFF}"/>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4296867" y="5"/>
            <a:ext cx="4831627" cy="4520011"/>
          </a:xfrm>
          <a:custGeom>
            <a:avLst/>
            <a:gdLst>
              <a:gd name="connsiteX0" fmla="*/ 0 w 4831627"/>
              <a:gd name="connsiteY0" fmla="*/ 0 h 4520011"/>
              <a:gd name="connsiteX1" fmla="*/ 4831627 w 4831627"/>
              <a:gd name="connsiteY1" fmla="*/ 0 h 4520011"/>
              <a:gd name="connsiteX2" fmla="*/ 1416677 w 4831627"/>
              <a:gd name="connsiteY2" fmla="*/ 4520011 h 4520011"/>
            </a:gdLst>
            <a:ahLst/>
            <a:cxnLst>
              <a:cxn ang="0">
                <a:pos x="connsiteX0" y="connsiteY0"/>
              </a:cxn>
              <a:cxn ang="0">
                <a:pos x="connsiteX1" y="connsiteY1"/>
              </a:cxn>
              <a:cxn ang="0">
                <a:pos x="connsiteX2" y="connsiteY2"/>
              </a:cxn>
            </a:cxnLst>
            <a:rect l="l" t="t" r="r" b="b"/>
            <a:pathLst>
              <a:path w="4831627" h="4520011">
                <a:moveTo>
                  <a:pt x="0" y="0"/>
                </a:moveTo>
                <a:lnTo>
                  <a:pt x="4831627" y="0"/>
                </a:lnTo>
                <a:lnTo>
                  <a:pt x="1416677" y="4520011"/>
                </a:lnTo>
                <a:close/>
              </a:path>
            </a:pathLst>
          </a:custGeom>
        </p:spPr>
      </p:pic>
      <p:pic>
        <p:nvPicPr>
          <p:cNvPr id="3" name="Рисунок 2" descr="Изображение выглядит как фотография, здание, белый, старый&#10;&#10;Описание создано автоматически">
            <a:extLst>
              <a:ext uri="{FF2B5EF4-FFF2-40B4-BE49-F238E27FC236}">
                <a16:creationId xmlns:a16="http://schemas.microsoft.com/office/drawing/2014/main" id="{67733CB5-E997-4401-8E97-7F46686F01D9}"/>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3815896" y="-4"/>
            <a:ext cx="8365471" cy="6857999"/>
          </a:xfrm>
          <a:custGeom>
            <a:avLst/>
            <a:gdLst>
              <a:gd name="connsiteX0" fmla="*/ 5181344 w 8139373"/>
              <a:gd name="connsiteY0" fmla="*/ 0 h 6858000"/>
              <a:gd name="connsiteX1" fmla="*/ 8139373 w 8139373"/>
              <a:gd name="connsiteY1" fmla="*/ 0 h 6858000"/>
              <a:gd name="connsiteX2" fmla="*/ 8139373 w 8139373"/>
              <a:gd name="connsiteY2" fmla="*/ 6858000 h 6858000"/>
              <a:gd name="connsiteX3" fmla="*/ 0 w 8139373"/>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8139373" h="6858000">
                <a:moveTo>
                  <a:pt x="5181344" y="0"/>
                </a:moveTo>
                <a:lnTo>
                  <a:pt x="8139373" y="0"/>
                </a:lnTo>
                <a:lnTo>
                  <a:pt x="8139373" y="6858000"/>
                </a:lnTo>
                <a:lnTo>
                  <a:pt x="0" y="6858000"/>
                </a:lnTo>
                <a:close/>
              </a:path>
            </a:pathLst>
          </a:custGeom>
        </p:spPr>
      </p:pic>
      <p:sp>
        <p:nvSpPr>
          <p:cNvPr id="4" name="TextBox 3">
            <a:extLst>
              <a:ext uri="{FF2B5EF4-FFF2-40B4-BE49-F238E27FC236}">
                <a16:creationId xmlns:a16="http://schemas.microsoft.com/office/drawing/2014/main" id="{D0BC0E90-1F3E-4F29-904C-2E540E3D49EF}"/>
              </a:ext>
            </a:extLst>
          </p:cNvPr>
          <p:cNvSpPr txBox="1"/>
          <p:nvPr/>
        </p:nvSpPr>
        <p:spPr>
          <a:xfrm>
            <a:off x="853056" y="340154"/>
            <a:ext cx="3749061" cy="705102"/>
          </a:xfrm>
          <a:prstGeom prst="rect">
            <a:avLst/>
          </a:prstGeom>
        </p:spPr>
        <p:txBody>
          <a:bodyPr vert="horz" lIns="91440" tIns="45720" rIns="91440" bIns="45720" rtlCol="0" anchor="ctr">
            <a:normAutofit/>
          </a:bodyPr>
          <a:lstStyle/>
          <a:p>
            <a:pPr defTabSz="914400">
              <a:lnSpc>
                <a:spcPct val="90000"/>
              </a:lnSpc>
              <a:spcBef>
                <a:spcPct val="0"/>
              </a:spcBef>
              <a:spcAft>
                <a:spcPts val="600"/>
              </a:spcAft>
            </a:pPr>
            <a:r>
              <a:rPr lang="en-US" sz="3200" b="1" kern="1200" dirty="0" err="1">
                <a:solidFill>
                  <a:srgbClr val="828257"/>
                </a:solidFill>
                <a:effectLst>
                  <a:outerShdw blurRad="38100" dist="38100" dir="2700000" algn="tl">
                    <a:srgbClr val="000000">
                      <a:alpha val="43137"/>
                    </a:srgbClr>
                  </a:outerShdw>
                </a:effectLst>
                <a:latin typeface="+mj-lt"/>
                <a:ea typeface="+mj-ea"/>
                <a:cs typeface="+mj-cs"/>
              </a:rPr>
              <a:t>Облик</a:t>
            </a:r>
            <a:r>
              <a:rPr lang="en-US" sz="3200" b="1" kern="1200" dirty="0">
                <a:solidFill>
                  <a:srgbClr val="828257"/>
                </a:solidFill>
                <a:effectLst>
                  <a:outerShdw blurRad="38100" dist="38100" dir="2700000" algn="tl">
                    <a:srgbClr val="000000">
                      <a:alpha val="43137"/>
                    </a:srgbClr>
                  </a:outerShdw>
                </a:effectLst>
                <a:latin typeface="+mj-lt"/>
                <a:ea typeface="+mj-ea"/>
                <a:cs typeface="+mj-cs"/>
              </a:rPr>
              <a:t> </a:t>
            </a:r>
            <a:r>
              <a:rPr lang="en-US" sz="3200" b="1" kern="1200" dirty="0" err="1">
                <a:solidFill>
                  <a:srgbClr val="828257"/>
                </a:solidFill>
                <a:effectLst>
                  <a:outerShdw blurRad="38100" dist="38100" dir="2700000" algn="tl">
                    <a:srgbClr val="000000">
                      <a:alpha val="43137"/>
                    </a:srgbClr>
                  </a:outerShdw>
                </a:effectLst>
                <a:latin typeface="+mj-lt"/>
                <a:ea typeface="+mj-ea"/>
                <a:cs typeface="+mj-cs"/>
              </a:rPr>
              <a:t>дворца</a:t>
            </a:r>
            <a:endParaRPr lang="en-US" sz="3200" b="1" kern="1200" dirty="0">
              <a:solidFill>
                <a:srgbClr val="828257"/>
              </a:solidFill>
              <a:effectLst>
                <a:outerShdw blurRad="38100" dist="38100" dir="2700000" algn="tl">
                  <a:srgbClr val="000000">
                    <a:alpha val="43137"/>
                  </a:srgbClr>
                </a:outerShdw>
              </a:effectLst>
              <a:latin typeface="+mj-lt"/>
              <a:ea typeface="+mj-ea"/>
              <a:cs typeface="+mj-cs"/>
            </a:endParaRPr>
          </a:p>
        </p:txBody>
      </p:sp>
      <p:sp>
        <p:nvSpPr>
          <p:cNvPr id="56" name="Isosceles Triangle 55">
            <a:extLst>
              <a:ext uri="{FF2B5EF4-FFF2-40B4-BE49-F238E27FC236}">
                <a16:creationId xmlns:a16="http://schemas.microsoft.com/office/drawing/2014/main" id="{7EB6695E-BED5-4DA3-8C9B-AD301AEF47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435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7" name="TextBox 6">
            <a:extLst>
              <a:ext uri="{FF2B5EF4-FFF2-40B4-BE49-F238E27FC236}">
                <a16:creationId xmlns:a16="http://schemas.microsoft.com/office/drawing/2014/main" id="{4D8AD23D-1895-4FAA-9F80-9E45774B0FAB}"/>
              </a:ext>
            </a:extLst>
          </p:cNvPr>
          <p:cNvSpPr txBox="1"/>
          <p:nvPr/>
        </p:nvSpPr>
        <p:spPr>
          <a:xfrm>
            <a:off x="547806" y="1224585"/>
            <a:ext cx="3749061" cy="5533266"/>
          </a:xfrm>
          <a:prstGeom prst="rect">
            <a:avLst/>
          </a:prstGeom>
        </p:spPr>
        <p:txBody>
          <a:bodyPr vert="horz" lIns="91440" tIns="45720" rIns="91440" bIns="45720" rtlCol="0">
            <a:normAutofit/>
          </a:bodyPr>
          <a:lstStyle/>
          <a:p>
            <a:pPr algn="just" defTabSz="914400">
              <a:lnSpc>
                <a:spcPct val="90000"/>
              </a:lnSpc>
              <a:spcAft>
                <a:spcPts val="600"/>
              </a:spcAft>
            </a:pPr>
            <a:r>
              <a:rPr lang="ru-RU" sz="1000" dirty="0"/>
              <a:t>Возведение Теремного дворца стало для Михаила Фёдоровича важной частью большого строительства в Кремле. В 1637 году отделка новых каменных хором была завершена: мастер Иван Осипов расписал крышу серебром и сусальным золотом, в окна вставил цветные слюдяные окошки. Роспись комнат дворца проводилась под руководством иконописца Симона Ушакова.</a:t>
            </a:r>
          </a:p>
          <a:p>
            <a:pPr algn="just" defTabSz="914400">
              <a:lnSpc>
                <a:spcPct val="90000"/>
              </a:lnSpc>
              <a:spcAft>
                <a:spcPts val="600"/>
              </a:spcAft>
            </a:pPr>
            <a:r>
              <a:rPr lang="ru-RU" sz="1000" dirty="0"/>
              <a:t>Пятиэтажный дворец Михаила Фёдоровича был крупным и монументальным сооружением. В его облике соединились элементы древнерусского стиля с итальянским зодчеством. Наряду с традиционными приёмами декоративного убранства - орнаментальной плетёнкой, изразцами, резным золочёным гребнем на коньке крыши - архитекторы дворца применяли классические ордерные формы. Ярусная ступенчатая композиция с открытыми площадками и лестницами сохраняет черты хоромных построек древнерусского зодчества. Тем не менее, это был новый тип каменного строительства с характерной для дворцов более позднего времени анфиладой внутренних помещений.</a:t>
            </a:r>
          </a:p>
          <a:p>
            <a:pPr algn="just" defTabSz="914400">
              <a:lnSpc>
                <a:spcPct val="90000"/>
              </a:lnSpc>
              <a:spcAft>
                <a:spcPts val="600"/>
              </a:spcAft>
            </a:pPr>
            <a:r>
              <a:rPr lang="ru-RU" sz="1000" dirty="0"/>
              <a:t>Для сооружения нового дворца применялись инновационные для того времени технологии с использованием железных «связей». Это способствовало уменьшению толщины стен и, соответственно, увеличению внутреннего пространства здания. Другой особенностью Теремного дворца была его анфиладная планировка — это первый пример такой постройки на Руси.</a:t>
            </a:r>
          </a:p>
          <a:p>
            <a:pPr algn="just" defTabSz="914400">
              <a:lnSpc>
                <a:spcPct val="90000"/>
              </a:lnSpc>
              <a:spcAft>
                <a:spcPts val="600"/>
              </a:spcAft>
            </a:pPr>
            <a:r>
              <a:rPr lang="ru-RU" sz="1000" dirty="0"/>
              <a:t>Дворец выстроен из кирпича, отдельные его элементы - пилястры, оконные наличники, дверные порталы, парапеты - выполнены из белого камня. Архитектура строения выглядит нарядной благодаря резным наличникам окон с треугольными фронтонами, широким карнизам из цветных изразцов четвёртого этажа и Теремка, парапетам гульбищ, ширинки которых также украшены многоцветными изразцами. Пилястры, расположенные в простенках между окнами, использованы в декоративных целях. Многие мотивы внешнего убранства украшены резьбой в виде переплетающихся трав, цветов, плодов и изображением геральдических орлов, птиц, масок. </a:t>
            </a:r>
          </a:p>
        </p:txBody>
      </p:sp>
    </p:spTree>
    <p:extLst>
      <p:ext uri="{BB962C8B-B14F-4D97-AF65-F5344CB8AC3E}">
        <p14:creationId xmlns:p14="http://schemas.microsoft.com/office/powerpoint/2010/main" val="3786855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0BC0E90-1F3E-4F29-904C-2E540E3D49EF}"/>
              </a:ext>
            </a:extLst>
          </p:cNvPr>
          <p:cNvSpPr txBox="1"/>
          <p:nvPr/>
        </p:nvSpPr>
        <p:spPr>
          <a:xfrm>
            <a:off x="6400800" y="365761"/>
            <a:ext cx="5299586" cy="909610"/>
          </a:xfrm>
          <a:prstGeom prst="rect">
            <a:avLst/>
          </a:prstGeom>
          <a:ln>
            <a:noFill/>
          </a:ln>
        </p:spPr>
        <p:txBody>
          <a:bodyPr vert="horz" lIns="91440" tIns="45720" rIns="91440" bIns="45720" rtlCol="0" anchor="ctr">
            <a:normAutofit/>
          </a:bodyPr>
          <a:lstStyle/>
          <a:p>
            <a:pPr defTabSz="914400">
              <a:lnSpc>
                <a:spcPct val="90000"/>
              </a:lnSpc>
              <a:spcBef>
                <a:spcPct val="0"/>
              </a:spcBef>
              <a:spcAft>
                <a:spcPts val="600"/>
              </a:spcAft>
            </a:pPr>
            <a:r>
              <a:rPr lang="ru-RU" sz="4000" b="1" kern="1200" dirty="0">
                <a:solidFill>
                  <a:schemeClr val="tx1"/>
                </a:solidFill>
                <a:effectLst>
                  <a:outerShdw blurRad="38100" dist="38100" dir="2700000" algn="tl">
                    <a:srgbClr val="000000">
                      <a:alpha val="43137"/>
                    </a:srgbClr>
                  </a:outerShdw>
                </a:effectLst>
                <a:latin typeface="+mj-lt"/>
                <a:ea typeface="+mj-ea"/>
                <a:cs typeface="+mj-cs"/>
              </a:rPr>
              <a:t>Помещения дворца</a:t>
            </a:r>
          </a:p>
        </p:txBody>
      </p:sp>
      <p:pic>
        <p:nvPicPr>
          <p:cNvPr id="6" name="Рисунок 5" descr="Изображение выглядит как здание, внутренний, стена&#10;&#10;Описание создано автоматически">
            <a:extLst>
              <a:ext uri="{FF2B5EF4-FFF2-40B4-BE49-F238E27FC236}">
                <a16:creationId xmlns:a16="http://schemas.microsoft.com/office/drawing/2014/main" id="{FCB629C3-7255-475E-8FBA-93B684972B75}"/>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20" y="10"/>
            <a:ext cx="2917436" cy="3407764"/>
          </a:xfrm>
          <a:prstGeom prst="rect">
            <a:avLst/>
          </a:prstGeom>
        </p:spPr>
      </p:pic>
      <p:pic>
        <p:nvPicPr>
          <p:cNvPr id="9" name="Рисунок 8" descr="Изображение выглядит как внутренний, здание&#10;&#10;Описание создано автоматически">
            <a:extLst>
              <a:ext uri="{FF2B5EF4-FFF2-40B4-BE49-F238E27FC236}">
                <a16:creationId xmlns:a16="http://schemas.microsoft.com/office/drawing/2014/main" id="{DE9DA9D0-5839-48A1-88DD-A9ABFC521530}"/>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b="-2"/>
          <a:stretch/>
        </p:blipFill>
        <p:spPr>
          <a:xfrm>
            <a:off x="3008896" y="-2655"/>
            <a:ext cx="2917457" cy="3407774"/>
          </a:xfrm>
          <a:prstGeom prst="rect">
            <a:avLst/>
          </a:prstGeom>
        </p:spPr>
      </p:pic>
      <p:pic>
        <p:nvPicPr>
          <p:cNvPr id="3" name="Рисунок 2" descr="Изображение выглядит как здание, внешний&#10;&#10;Описание создано автоматически">
            <a:extLst>
              <a:ext uri="{FF2B5EF4-FFF2-40B4-BE49-F238E27FC236}">
                <a16:creationId xmlns:a16="http://schemas.microsoft.com/office/drawing/2014/main" id="{B747B54C-4C90-446D-A778-028843B34A0D}"/>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20" y="3494314"/>
            <a:ext cx="5926333" cy="3363686"/>
          </a:xfrm>
          <a:prstGeom prst="rect">
            <a:avLst/>
          </a:prstGeom>
        </p:spPr>
      </p:pic>
      <p:sp>
        <p:nvSpPr>
          <p:cNvPr id="7" name="TextBox 6">
            <a:extLst>
              <a:ext uri="{FF2B5EF4-FFF2-40B4-BE49-F238E27FC236}">
                <a16:creationId xmlns:a16="http://schemas.microsoft.com/office/drawing/2014/main" id="{4D8AD23D-1895-4FAA-9F80-9E45774B0FAB}"/>
              </a:ext>
            </a:extLst>
          </p:cNvPr>
          <p:cNvSpPr txBox="1"/>
          <p:nvPr/>
        </p:nvSpPr>
        <p:spPr>
          <a:xfrm>
            <a:off x="6400800" y="1275371"/>
            <a:ext cx="5118756" cy="5369269"/>
          </a:xfrm>
          <a:prstGeom prst="rect">
            <a:avLst/>
          </a:prstGeom>
        </p:spPr>
        <p:txBody>
          <a:bodyPr vert="horz" lIns="91440" tIns="45720" rIns="91440" bIns="45720" rtlCol="0">
            <a:normAutofit/>
          </a:bodyPr>
          <a:lstStyle/>
          <a:p>
            <a:pPr algn="just" defTabSz="914400">
              <a:spcAft>
                <a:spcPts val="600"/>
              </a:spcAft>
            </a:pPr>
            <a:r>
              <a:rPr lang="ru-RU" sz="1000" dirty="0"/>
              <a:t>Основными помещениями Теремного дворца в XVII веке были третий и четвёртый этажи, где находились царские покои и комнаты детей. На уровне третьего этажа были расположены два верхних каменных двора, один из которых соединял Царский дворец с домовыми церквями и Боярской площадкой, а другой был связан с церковью Рождества Богородицы и хоромами царицы.</a:t>
            </a:r>
          </a:p>
          <a:p>
            <a:pPr algn="just" defTabSz="914400">
              <a:spcAft>
                <a:spcPts val="600"/>
              </a:spcAft>
            </a:pPr>
            <a:r>
              <a:rPr lang="ru-RU" sz="1000" dirty="0"/>
              <a:t>Царские покои находились на четвёртом современном этаже. Первое помещение царских покоев — передняя или проходные сени — имеет низкие сомкнутые своды и парные стрельчатые окна с резными деревянными подоконниками, а также изразцовые печи. В XVII веке в сенях проходил утренний ритуал: собирались бояре, ожидая выхода царя. Позже здесь была устроена трапезная.</a:t>
            </a:r>
          </a:p>
          <a:p>
            <a:pPr algn="just" defTabSz="914400">
              <a:spcAft>
                <a:spcPts val="600"/>
              </a:spcAft>
            </a:pPr>
            <a:r>
              <a:rPr lang="ru-RU" sz="1000" dirty="0"/>
              <a:t>Вторая комната называлась гостиной, потому что в ней проходило «сидение царя с </a:t>
            </a:r>
            <a:r>
              <a:rPr lang="ru-RU" sz="1000" dirty="0" err="1"/>
              <a:t>бояры</a:t>
            </a:r>
            <a:r>
              <a:rPr lang="ru-RU" sz="1000" dirty="0"/>
              <a:t>» и в редких случаях принимались иностранные послы. Её также называли Соборной, или Думской палатой.</a:t>
            </a:r>
          </a:p>
          <a:p>
            <a:pPr algn="just" defTabSz="914400">
              <a:spcAft>
                <a:spcPts val="600"/>
              </a:spcAft>
            </a:pPr>
            <a:r>
              <a:rPr lang="ru-RU" sz="1000" dirty="0"/>
              <a:t>Далее располагалось наиболее богато украшенное помещение Теремного дворца — Золотая (или Престольная) палата. Её стены расписаны золотом по красному фону, двери обтянуты золоченой кожей. По периметру стен палаты изображены гербы земель Московского государства. На своде изображён Спаситель на престоле, вокруг него расположились вселенские и московские святители. В помещении также стоял обитый бархатом царский трон. Как правило, в престольной принимались только приближённые к царю бояре. Среднее окно комнаты называлось «челобитным»: из него на верёвке спускался ящик, куда подавались челобитные. В народе этот ящик прозвали «долгим», так как прошения подолгу лежали без рассмотрения. По преданию, именно отсюда пошла поговорка: «не откладывай дело в долгий ящик».</a:t>
            </a:r>
          </a:p>
          <a:p>
            <a:pPr algn="just" defTabSz="914400">
              <a:spcAft>
                <a:spcPts val="600"/>
              </a:spcAft>
            </a:pPr>
            <a:r>
              <a:rPr lang="ru-RU" sz="1000" dirty="0"/>
              <a:t>Сбоку престольной находится так называемая буфетная. На её стенах сохранилась уникальная орнаментальная роспись XVII века.</a:t>
            </a:r>
            <a:r>
              <a:rPr lang="en-US" sz="1000" dirty="0"/>
              <a:t> </a:t>
            </a:r>
            <a:r>
              <a:rPr lang="ru-RU" sz="1000" dirty="0"/>
              <a:t>Четвёртой палатой в царских покоях была опочивальня, в которой после реконструкции XIX века находится резная деревянная кровать с балдахином из китайского шёлка и пологом у изголовья. По стенам комнаты развешены медальоны с сюжетами из Священного Писания. Рядом с опочивальней находилась молельня, в которой в XVII веке хранились драгоценные иконы в серебряных и золотых окладах, отделанных самоцветами. Винтовая лестница соединяла царскую спальню с «</a:t>
            </a:r>
            <a:r>
              <a:rPr lang="ru-RU" sz="1000" dirty="0" err="1"/>
              <a:t>мыленкой</a:t>
            </a:r>
            <a:r>
              <a:rPr lang="ru-RU" sz="1000" dirty="0"/>
              <a:t>», вода в которую подавалась при помощи насоса из водонапорной башни Кремля. </a:t>
            </a:r>
          </a:p>
        </p:txBody>
      </p:sp>
    </p:spTree>
    <p:extLst>
      <p:ext uri="{BB962C8B-B14F-4D97-AF65-F5344CB8AC3E}">
        <p14:creationId xmlns:p14="http://schemas.microsoft.com/office/powerpoint/2010/main" val="177848213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782</Words>
  <PresentationFormat>Широкоэкранный</PresentationFormat>
  <Paragraphs>17</Paragraphs>
  <Slides>3</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3</vt:i4>
      </vt:variant>
    </vt:vector>
  </HeadingPairs>
  <TitlesOfParts>
    <vt:vector size="7" baseType="lpstr">
      <vt:lpstr>Arial</vt:lpstr>
      <vt:lpstr>Calibri</vt:lpstr>
      <vt:lpstr>Calibri Light</vt:lpstr>
      <vt:lpstr>Тема Office</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2019-02-18T17:24:46Z</dcterms:created>
  <dcterms:modified xsi:type="dcterms:W3CDTF">2019-02-18T17:26:43Z</dcterms:modified>
</cp:coreProperties>
</file>