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19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0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35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081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43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9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781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832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71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028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A8D6-75D3-4B45-8BCA-E3BC32025DAA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623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8A8D6-75D3-4B45-8BCA-E3BC32025DAA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CBDEA-C2D4-4E34-9F27-75577BA44E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84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5116879" y="696685"/>
            <a:ext cx="6422849" cy="929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Загадочное племя </a:t>
            </a:r>
            <a:r>
              <a:rPr lang="ru-RU" sz="4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айнов</a:t>
            </a:r>
            <a:endParaRPr lang="ru-RU" sz="44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A98BC887-4916-4227-9F48-3B078D23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643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9">
            <a:extLst>
              <a:ext uri="{FF2B5EF4-FFF2-40B4-BE49-F238E27FC236}">
                <a16:creationId xmlns:a16="http://schemas.microsoft.com/office/drawing/2014/main" id="{1AD6DCFA-0E71-4650-A5E4-3C20E73EB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4632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Рисунок 7" descr="Изображение выглядит как внешний, человек, текст, земля&#10;&#10;Описание создано автоматически">
            <a:extLst>
              <a:ext uri="{FF2B5EF4-FFF2-40B4-BE49-F238E27FC236}">
                <a16:creationId xmlns:a16="http://schemas.microsoft.com/office/drawing/2014/main" id="{DF62CE9D-A74E-438D-8925-5A5F66B0881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4672" y="803049"/>
            <a:ext cx="3026664" cy="2470743"/>
          </a:xfrm>
          <a:prstGeom prst="rect">
            <a:avLst/>
          </a:prstGeom>
          <a:effectLst/>
        </p:spPr>
      </p:pic>
      <p:pic>
        <p:nvPicPr>
          <p:cNvPr id="3" name="Рисунок 2" descr="Изображение выглядит как человек, фотография, группа, старый&#10;&#10;Описание создано автоматически">
            <a:extLst>
              <a:ext uri="{FF2B5EF4-FFF2-40B4-BE49-F238E27FC236}">
                <a16:creationId xmlns:a16="http://schemas.microsoft.com/office/drawing/2014/main" id="{ECB091FF-94EB-4698-995A-FA123B61793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4672" y="3461344"/>
            <a:ext cx="3026663" cy="2438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5116880" y="1854926"/>
            <a:ext cx="6422848" cy="4159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400" dirty="0"/>
              <a:t>Айны – одно из самых загадочных и древнейших племен в мире. Коренные жители Сахалина, Камчатских островов и … Японии. Айны – это племя искусных воинов и охотников, чьи боевые навыки и традиции легли в основу касты японских самураев. </a:t>
            </a:r>
            <a:r>
              <a:rPr lang="ru-RU" sz="1400" dirty="0" err="1"/>
              <a:t>Хокайдо</a:t>
            </a:r>
            <a:r>
              <a:rPr lang="ru-RU" sz="1400" dirty="0"/>
              <a:t> и все Северные острова принадлежат </a:t>
            </a:r>
            <a:r>
              <a:rPr lang="ru-RU" sz="1400" dirty="0" err="1"/>
              <a:t>айнам</a:t>
            </a:r>
            <a:r>
              <a:rPr lang="ru-RU" sz="1400" dirty="0"/>
              <a:t>, так писал в 1646 году мореплаватель Колобов, первым из русских, побывавший там и встретивший удивительный народ </a:t>
            </a:r>
            <a:r>
              <a:rPr lang="ru-RU" sz="1400" dirty="0" err="1"/>
              <a:t>айнов</a:t>
            </a:r>
            <a:r>
              <a:rPr lang="ru-RU" sz="1400" dirty="0"/>
              <a:t>.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400" dirty="0"/>
              <a:t> 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400" dirty="0"/>
              <a:t>После знакомства с русскими в XVII-XVIII вв. некоторые </a:t>
            </a:r>
            <a:r>
              <a:rPr lang="ru-RU" sz="1400" dirty="0" err="1"/>
              <a:t>айны</a:t>
            </a:r>
            <a:r>
              <a:rPr lang="ru-RU" sz="1400" dirty="0"/>
              <a:t> стали исповедовать православие. Айны охотно общались с русскими путешественниками. Последние в своих воспоминаниях нередко воздавали дань достоинствам этого народа. Так, знаменитый мореплаватель Крузенштерн охарактеризовал </a:t>
            </a:r>
            <a:r>
              <a:rPr lang="ru-RU" sz="1400" dirty="0" err="1"/>
              <a:t>айнов</a:t>
            </a:r>
            <a:r>
              <a:rPr lang="ru-RU" sz="1400" dirty="0"/>
              <a:t> следующим образом: «Такие подлинно редкие качества, коими обязаны они не возвышенному образованию, но одной только природе, возбудили во мне то чувствование, что я народ сей почитаю лучшим из всех прочих, которые доныне мне известны». 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endParaRPr lang="ru-RU" sz="1400" dirty="0"/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400" dirty="0"/>
              <a:t>Вторил ему и великий писатель </a:t>
            </a:r>
            <a:r>
              <a:rPr lang="ru-RU" sz="1400" dirty="0" err="1"/>
              <a:t>А.П.Чехов</a:t>
            </a:r>
            <a:r>
              <a:rPr lang="ru-RU" sz="1400" dirty="0"/>
              <a:t>: «Айны — это народ кроткий, скромный, добродушный, доверчивый, общительный, вежливый, уважающий собственность; на охоте смелый и… даже интеллигентный».</a:t>
            </a:r>
          </a:p>
        </p:txBody>
      </p:sp>
    </p:spTree>
    <p:extLst>
      <p:ext uri="{BB962C8B-B14F-4D97-AF65-F5344CB8AC3E}">
        <p14:creationId xmlns:p14="http://schemas.microsoft.com/office/powerpoint/2010/main" val="406417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400050" y="321732"/>
            <a:ext cx="3387106" cy="1242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3600" b="1" dirty="0">
                <a:latin typeface="+mj-lt"/>
                <a:ea typeface="+mj-ea"/>
                <a:cs typeface="+mj-cs"/>
              </a:rPr>
              <a:t>Происхождение </a:t>
            </a:r>
            <a:r>
              <a:rPr lang="ru-RU" sz="3600" b="1" dirty="0" err="1">
                <a:latin typeface="+mj-lt"/>
                <a:ea typeface="+mj-ea"/>
                <a:cs typeface="+mj-cs"/>
              </a:rPr>
              <a:t>айнов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400050" y="1564461"/>
            <a:ext cx="3791727" cy="49718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just" defTabSz="914400">
              <a:spcAft>
                <a:spcPts val="600"/>
              </a:spcAft>
            </a:pPr>
            <a:r>
              <a:rPr lang="ru-RU" sz="1200" dirty="0"/>
              <a:t>Откуда появились </a:t>
            </a:r>
            <a:r>
              <a:rPr lang="ru-RU" sz="1200" dirty="0" err="1"/>
              <a:t>айны</a:t>
            </a:r>
            <a:r>
              <a:rPr lang="ru-RU" sz="1200" dirty="0"/>
              <a:t> – до сих пор не известно. Ученые до сих пор спорят о происхождении этого загадочного народа. Доказано, что </a:t>
            </a:r>
            <a:r>
              <a:rPr lang="ru-RU" sz="1200" dirty="0" err="1"/>
              <a:t>айны</a:t>
            </a:r>
            <a:r>
              <a:rPr lang="ru-RU" sz="1200" dirty="0"/>
              <a:t> пришли на острова Японии 13 тысяч лет назад и основали неолитическую культуру </a:t>
            </a:r>
            <a:r>
              <a:rPr lang="ru-RU" sz="1200" dirty="0" err="1"/>
              <a:t>Дзёмон</a:t>
            </a:r>
            <a:r>
              <a:rPr lang="ru-RU" sz="1200" dirty="0"/>
              <a:t>. Достоверно не известно, откуда </a:t>
            </a:r>
            <a:r>
              <a:rPr lang="ru-RU" sz="1200" dirty="0" err="1"/>
              <a:t>айны</a:t>
            </a:r>
            <a:r>
              <a:rPr lang="ru-RU" sz="1200" dirty="0"/>
              <a:t> пришли, но известно, что в эпоху </a:t>
            </a:r>
            <a:r>
              <a:rPr lang="ru-RU" sz="1200" dirty="0" err="1"/>
              <a:t>Дзёмон</a:t>
            </a:r>
            <a:r>
              <a:rPr lang="ru-RU" sz="1200" dirty="0"/>
              <a:t> </a:t>
            </a:r>
            <a:r>
              <a:rPr lang="ru-RU" sz="1200" dirty="0" err="1"/>
              <a:t>айны</a:t>
            </a:r>
            <a:r>
              <a:rPr lang="ru-RU" sz="1200" dirty="0"/>
              <a:t> населяли все Японские острова — от Рюкю до Хоккайдо, а также южную половину Сахалина, Курильские острова и южную треть Камчатки - о чём свидетельствуют результаты археологических раскопок и данные топонимики.</a:t>
            </a:r>
          </a:p>
          <a:p>
            <a:pPr algn="just" defTabSz="914400">
              <a:spcAft>
                <a:spcPts val="600"/>
              </a:spcAft>
            </a:pPr>
            <a:endParaRPr lang="ru-RU" sz="1200" dirty="0"/>
          </a:p>
          <a:p>
            <a:pPr algn="just" defTabSz="914400">
              <a:spcAft>
                <a:spcPts val="600"/>
              </a:spcAft>
            </a:pPr>
            <a:r>
              <a:rPr lang="ru-RU" sz="1200" dirty="0"/>
              <a:t>Европейцы, столкнувшиеся с </a:t>
            </a:r>
            <a:r>
              <a:rPr lang="ru-RU" sz="1200" dirty="0" err="1"/>
              <a:t>айнами</a:t>
            </a:r>
            <a:r>
              <a:rPr lang="ru-RU" sz="1200" dirty="0"/>
              <a:t> в XVII веке, были поражены их внешним видом. В отличие от привычного вида людей монголоидной расы с жёлтой кожей, монгольской складкой века, редкими волосами на лице, </a:t>
            </a:r>
            <a:r>
              <a:rPr lang="ru-RU" sz="1200" dirty="0" err="1"/>
              <a:t>айны</a:t>
            </a:r>
            <a:r>
              <a:rPr lang="ru-RU" sz="1200" dirty="0"/>
              <a:t> обладали необыкновенно густыми волосами, покрывающими голову, носили огромные бороды и усы (во время еды придерживая их особыми палочками), черты лица их были похожи на европейские. Женщины тоже старались не отставать и делали татуировки вокруг рта, которые изображали усы и бородку. Достаточно сказать, что когда на острова </a:t>
            </a:r>
            <a:r>
              <a:rPr lang="ru-RU" sz="1200" dirty="0" err="1"/>
              <a:t>айнов</a:t>
            </a:r>
            <a:r>
              <a:rPr lang="ru-RU" sz="1200" dirty="0"/>
              <a:t> в XVII веке прибыли русские моряки, они на полном серьезе приняли </a:t>
            </a:r>
            <a:r>
              <a:rPr lang="ru-RU" sz="1200" dirty="0" err="1"/>
              <a:t>айнов</a:t>
            </a:r>
            <a:r>
              <a:rPr lang="ru-RU" sz="1200" dirty="0"/>
              <a:t> за русских, настолько они были похожи на нас и не похожи ни на один монголоидный народ.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BB6D9F6-3E47-45AD-8461-718A3C87E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8409" y="0"/>
            <a:ext cx="7653591" cy="6858000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3B16A00-A549-4B07-B8C2-4B3A966D9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60141" y="321732"/>
            <a:ext cx="4111054" cy="3674848"/>
          </a:xfrm>
          <a:prstGeom prst="rect">
            <a:avLst/>
          </a:prstGeom>
          <a:solidFill>
            <a:srgbClr val="FFFFFF"/>
          </a:solidFill>
          <a:ln w="158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Рисунок 10" descr="Изображение выглядит как текст&#10;&#10;Описание создано автоматически">
            <a:extLst>
              <a:ext uri="{FF2B5EF4-FFF2-40B4-BE49-F238E27FC236}">
                <a16:creationId xmlns:a16="http://schemas.microsoft.com/office/drawing/2014/main" id="{B25213A0-5AD6-4A5A-ABFC-1AFA48CFAA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9463" y="866398"/>
            <a:ext cx="3775899" cy="2577051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33B86BAE-87B4-4192-ABB2-627FFC965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8156" y="321732"/>
            <a:ext cx="2766017" cy="3026832"/>
          </a:xfrm>
          <a:prstGeom prst="rect">
            <a:avLst/>
          </a:prstGeom>
          <a:solidFill>
            <a:srgbClr val="FFFFFF"/>
          </a:solidFill>
          <a:ln w="158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Рисунок 8" descr="Изображение выглядит как внешний, человек, дерево&#10;&#10;Описание создано автоматически">
            <a:extLst>
              <a:ext uri="{FF2B5EF4-FFF2-40B4-BE49-F238E27FC236}">
                <a16:creationId xmlns:a16="http://schemas.microsoft.com/office/drawing/2014/main" id="{95B8B3AF-0622-45CE-A53E-73F47360744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88427" y="474133"/>
            <a:ext cx="1820926" cy="27178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2BB4F03-4463-45CC-89A7-8E03412E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60141" y="4155753"/>
            <a:ext cx="4111054" cy="2380509"/>
          </a:xfrm>
          <a:prstGeom prst="rect">
            <a:avLst/>
          </a:prstGeom>
          <a:solidFill>
            <a:srgbClr val="FFFFFF"/>
          </a:solidFill>
          <a:ln w="158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Рисунок 12" descr="Изображение выглядит как текст, карта&#10;&#10;Описание создано автоматически">
            <a:extLst>
              <a:ext uri="{FF2B5EF4-FFF2-40B4-BE49-F238E27FC236}">
                <a16:creationId xmlns:a16="http://schemas.microsoft.com/office/drawing/2014/main" id="{FC4F540B-F607-4763-BA2E-7CF5D276269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08525" y="4318312"/>
            <a:ext cx="3177775" cy="2065554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80E1AEAE-1F52-4C29-925C-27738417E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8156" y="3509431"/>
            <a:ext cx="2766017" cy="3026832"/>
          </a:xfrm>
          <a:prstGeom prst="rect">
            <a:avLst/>
          </a:prstGeom>
          <a:solidFill>
            <a:srgbClr val="FFFFFF"/>
          </a:solidFill>
          <a:ln w="158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Рисунок 4" descr="Изображение выглядит как человек, внешний, носит, шляпа&#10;&#10;Описание создано автоматически">
            <a:extLst>
              <a:ext uri="{FF2B5EF4-FFF2-40B4-BE49-F238E27FC236}">
                <a16:creationId xmlns:a16="http://schemas.microsoft.com/office/drawing/2014/main" id="{C0101A48-81B3-4AB8-88F3-BFFF66EC1FE2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30422" y="3670295"/>
            <a:ext cx="2136937" cy="271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8625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7521DD34-C6F2-4402-9A01-962807DB6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631612" y="495300"/>
            <a:ext cx="5154508" cy="933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Быт и верования </a:t>
            </a:r>
            <a:r>
              <a:rPr lang="ru-RU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айнов</a:t>
            </a:r>
            <a:endParaRPr lang="ru-RU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619760" y="1524000"/>
            <a:ext cx="5154507" cy="4902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lnSpc>
                <a:spcPct val="110000"/>
              </a:lnSpc>
              <a:spcAft>
                <a:spcPts val="600"/>
              </a:spcAft>
            </a:pPr>
            <a:r>
              <a:rPr lang="ru-RU" sz="1050" dirty="0"/>
              <a:t>Айны жили в гармонии с природой небольшими поселениями, достаточно удаленными друг от друга, в домах, напоминающих шалаш из веток. В быту были необычайно скромны. Айны не занимались земледелием или скотоводством. Вблизи моря они ловили рыбу, в глубине островов – охотились и занимались собирательством, а с приходом японцев активно грабили их или торговали.</a:t>
            </a:r>
          </a:p>
          <a:p>
            <a:pPr algn="just" defTabSz="914400">
              <a:lnSpc>
                <a:spcPct val="110000"/>
              </a:lnSpc>
              <a:spcAft>
                <a:spcPts val="600"/>
              </a:spcAft>
            </a:pPr>
            <a:r>
              <a:rPr lang="ru-RU" sz="1050" dirty="0"/>
              <a:t>Мифология </a:t>
            </a:r>
            <a:r>
              <a:rPr lang="ru-RU" sz="1050" dirty="0" err="1"/>
              <a:t>айнов</a:t>
            </a:r>
            <a:r>
              <a:rPr lang="ru-RU" sz="1050" dirty="0"/>
              <a:t> пронизана представлениями о том, что душу имеют не только люди, звери, рыбы, птицы, но и растения и вообще все предметы и явления окружающего мира. Одушевление всего сущего отразилось в религиозных и мифологических представлениях </a:t>
            </a:r>
            <a:r>
              <a:rPr lang="ru-RU" sz="1050" dirty="0" err="1"/>
              <a:t>айнов</a:t>
            </a:r>
            <a:r>
              <a:rPr lang="ru-RU" sz="1050" dirty="0"/>
              <a:t>. </a:t>
            </a:r>
          </a:p>
          <a:p>
            <a:pPr algn="just" defTabSz="914400">
              <a:lnSpc>
                <a:spcPct val="110000"/>
              </a:lnSpc>
              <a:spcAft>
                <a:spcPts val="600"/>
              </a:spcAft>
            </a:pPr>
            <a:r>
              <a:rPr lang="ru-RU" sz="1050" dirty="0"/>
              <a:t>Среди </a:t>
            </a:r>
            <a:r>
              <a:rPr lang="ru-RU" sz="1050" dirty="0" err="1"/>
              <a:t>айнов</a:t>
            </a:r>
            <a:r>
              <a:rPr lang="ru-RU" sz="1050" dirty="0"/>
              <a:t> вплоть до конца XIX века была широко распространена практика жертвоприношений. Жертвоприношения имели связь с культом медведя и орла. Медведь символизирует дух охотника. Медведей выращивали специально для проведения ритуала. Хозяин, в чьем доме проводился обряд, старался пригласить как можно больше гостей. Айны считали, что дух воина обитает в голове медведя, поэтому главной частью жертвоприношения было отсечение головы животного. После этого голову помещали у восточного окна дома, которое считалось сакральным. Присутствующие на церемонии должны были испить кровь убитого зверя из чаши, передаваемой по кругу, что символизировало причастность к ритуалу.</a:t>
            </a:r>
          </a:p>
          <a:p>
            <a:pPr algn="just" defTabSz="914400">
              <a:lnSpc>
                <a:spcPct val="110000"/>
              </a:lnSpc>
              <a:spcAft>
                <a:spcPts val="600"/>
              </a:spcAft>
            </a:pPr>
            <a:r>
              <a:rPr lang="ru-RU" sz="1050" dirty="0"/>
              <a:t>Айны отказывались фотографироваться или же быть зарисованными исследователями. Это объясняется тем, что </a:t>
            </a:r>
            <a:r>
              <a:rPr lang="ru-RU" sz="1050" dirty="0" err="1"/>
              <a:t>айны</a:t>
            </a:r>
            <a:r>
              <a:rPr lang="ru-RU" sz="1050" dirty="0"/>
              <a:t> верили в то, что фотографии и различные их изображения, забирали часть жизни изображенного на фотографии. Известно о нескольких случаях конфискации </a:t>
            </a:r>
            <a:r>
              <a:rPr lang="ru-RU" sz="1050" dirty="0" err="1"/>
              <a:t>айнами</a:t>
            </a:r>
            <a:r>
              <a:rPr lang="ru-RU" sz="1050" dirty="0"/>
              <a:t> зарисовок, сделанных исследователями, занимавшимися изучением </a:t>
            </a:r>
            <a:r>
              <a:rPr lang="ru-RU" sz="1050" dirty="0" err="1"/>
              <a:t>айнов</a:t>
            </a:r>
            <a:r>
              <a:rPr lang="ru-RU" sz="1050" dirty="0"/>
              <a:t>. К нашему времени это суеверие себя изжило и имело место лишь в конце XIX века.</a:t>
            </a:r>
          </a:p>
        </p:txBody>
      </p:sp>
      <p:pic>
        <p:nvPicPr>
          <p:cNvPr id="17" name="Рисунок 16" descr="Изображение выглядит как стол&#10;&#10;Описание создано автоматически">
            <a:extLst>
              <a:ext uri="{FF2B5EF4-FFF2-40B4-BE49-F238E27FC236}">
                <a16:creationId xmlns:a16="http://schemas.microsoft.com/office/drawing/2014/main" id="{2DD2AEEC-C6CF-480E-BC36-DFACC5C418B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 b="-1"/>
          <a:stretch/>
        </p:blipFill>
        <p:spPr>
          <a:xfrm>
            <a:off x="6417731" y="10"/>
            <a:ext cx="3270176" cy="3933487"/>
          </a:xfrm>
          <a:prstGeom prst="rect">
            <a:avLst/>
          </a:prstGeom>
        </p:spPr>
      </p:pic>
      <p:pic>
        <p:nvPicPr>
          <p:cNvPr id="8" name="Рисунок 7" descr="Изображение выглядит как внутренний, здание&#10;&#10;Описание создано автоматически">
            <a:extLst>
              <a:ext uri="{FF2B5EF4-FFF2-40B4-BE49-F238E27FC236}">
                <a16:creationId xmlns:a16="http://schemas.microsoft.com/office/drawing/2014/main" id="{2B7D768A-881E-4B3D-99D5-BD272642297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82174" y="10"/>
            <a:ext cx="2409826" cy="2538238"/>
          </a:xfrm>
          <a:prstGeom prst="rect">
            <a:avLst/>
          </a:prstGeom>
        </p:spPr>
      </p:pic>
      <p:pic>
        <p:nvPicPr>
          <p:cNvPr id="3" name="Рисунок 2" descr="Изображение выглядит как внешний, небо, трава, фотография&#10;&#10;Описание создано автоматически">
            <a:extLst>
              <a:ext uri="{FF2B5EF4-FFF2-40B4-BE49-F238E27FC236}">
                <a16:creationId xmlns:a16="http://schemas.microsoft.com/office/drawing/2014/main" id="{FAD761B9-6E72-4CE1-A16A-2A75C89B4BC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82176" y="2624474"/>
            <a:ext cx="2409827" cy="1309023"/>
          </a:xfrm>
          <a:prstGeom prst="rect">
            <a:avLst/>
          </a:prstGeom>
        </p:spPr>
      </p:pic>
      <p:pic>
        <p:nvPicPr>
          <p:cNvPr id="12" name="Рисунок 11" descr="Изображение выглядит как внешний, небо, трава, дерево&#10;&#10;Описание создано автоматически">
            <a:extLst>
              <a:ext uri="{FF2B5EF4-FFF2-40B4-BE49-F238E27FC236}">
                <a16:creationId xmlns:a16="http://schemas.microsoft.com/office/drawing/2014/main" id="{0271E660-51F6-4689-A715-10A9E99C333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17734" y="4019723"/>
            <a:ext cx="5774266" cy="283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35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5116879" y="705394"/>
            <a:ext cx="6422849" cy="11215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Айны – предки самураев?</a:t>
            </a:r>
            <a:endParaRPr lang="ru-RU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0" name="Rectangle 110">
            <a:extLst>
              <a:ext uri="{FF2B5EF4-FFF2-40B4-BE49-F238E27FC236}">
                <a16:creationId xmlns:a16="http://schemas.microsoft.com/office/drawing/2014/main" id="{DB3E22BB-95F7-47CD-9F96-4B89B59DE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4E5F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ounded Rectangle 9">
            <a:extLst>
              <a:ext uri="{FF2B5EF4-FFF2-40B4-BE49-F238E27FC236}">
                <a16:creationId xmlns:a16="http://schemas.microsoft.com/office/drawing/2014/main" id="{1ECC0F4B-6563-4575-9099-E27C6B6900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4632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Рисунок 8" descr="Изображение выглядит как человек, фотография, стоит, группа&#10;&#10;Описание создано автоматически">
            <a:extLst>
              <a:ext uri="{FF2B5EF4-FFF2-40B4-BE49-F238E27FC236}">
                <a16:creationId xmlns:a16="http://schemas.microsoft.com/office/drawing/2014/main" id="{2C83CA95-0796-4063-976A-23B167EB98C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804672" y="803050"/>
            <a:ext cx="3026664" cy="3111726"/>
          </a:xfrm>
          <a:prstGeom prst="rect">
            <a:avLst/>
          </a:prstGeom>
          <a:effectLst/>
        </p:spPr>
      </p:pic>
      <p:pic>
        <p:nvPicPr>
          <p:cNvPr id="14" name="Рисунок 13" descr="Изображение выглядит как человек&#10;&#10;Описание создано автоматически">
            <a:extLst>
              <a:ext uri="{FF2B5EF4-FFF2-40B4-BE49-F238E27FC236}">
                <a16:creationId xmlns:a16="http://schemas.microsoft.com/office/drawing/2014/main" id="{5F211E1D-9652-4C6A-9BC7-ACABB8B6D1C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"/>
          <a:stretch/>
        </p:blipFill>
        <p:spPr>
          <a:xfrm>
            <a:off x="804672" y="4061475"/>
            <a:ext cx="1432897" cy="1838269"/>
          </a:xfrm>
          <a:prstGeom prst="rect">
            <a:avLst/>
          </a:prstGeom>
        </p:spPr>
      </p:pic>
      <p:pic>
        <p:nvPicPr>
          <p:cNvPr id="5" name="Рисунок 4" descr="Изображение выглядит как текст, вода&#10;&#10;Описание создано автоматически">
            <a:extLst>
              <a:ext uri="{FF2B5EF4-FFF2-40B4-BE49-F238E27FC236}">
                <a16:creationId xmlns:a16="http://schemas.microsoft.com/office/drawing/2014/main" id="{DA3F24AA-F8E5-4BC8-BCE8-72C2FED9413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7" b="-8"/>
          <a:stretch/>
        </p:blipFill>
        <p:spPr>
          <a:xfrm>
            <a:off x="2398436" y="4061475"/>
            <a:ext cx="1432897" cy="18382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5116880" y="1950720"/>
            <a:ext cx="6422848" cy="42730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200" dirty="0"/>
              <a:t>Примерно в 3 тысячелетии до нашей эры на японские острова прибыли монголоидные племена, ставшие впоследствии предками японцев. Новые поселенцы принесли с собой культуру риса, позволявшую прокормиться большому количеству населения на относительно небольшой территории. Так начались тяжёлые времена в жизни </a:t>
            </a:r>
            <a:r>
              <a:rPr lang="ru-RU" sz="1200" dirty="0" err="1"/>
              <a:t>айнов</a:t>
            </a:r>
            <a:r>
              <a:rPr lang="ru-RU" sz="1200" dirty="0"/>
              <a:t>. Они вынуждены были переселяться на север, оставляя колонизаторам свои исконные земли. Но </a:t>
            </a:r>
            <a:r>
              <a:rPr lang="ru-RU" sz="1200" dirty="0" err="1"/>
              <a:t>айны</a:t>
            </a:r>
            <a:r>
              <a:rPr lang="ru-RU" sz="1200" dirty="0"/>
              <a:t> были искусными воинами, в совершенстве владевшими луком и мечом, и японцам долго не удавалось победить их. Очень долго, почти 1500 лет. Айны умели управляться с двумя мечами, а на правом бедре они носили два кинжала. Один из них (</a:t>
            </a:r>
            <a:r>
              <a:rPr lang="ru-RU" sz="1200" dirty="0" err="1"/>
              <a:t>чейки-макири</a:t>
            </a:r>
            <a:r>
              <a:rPr lang="ru-RU" sz="1200" dirty="0"/>
              <a:t>) служил ножом для совершения ритуального самоубийства — харакири.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200" dirty="0"/>
              <a:t> </a:t>
            </a:r>
          </a:p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ru-RU" sz="1200" dirty="0"/>
              <a:t>Самое, пожалуй, любопытное — это то, что известные всем самураи не появились бы без </a:t>
            </a:r>
            <a:r>
              <a:rPr lang="ru-RU" sz="1200" dirty="0" err="1"/>
              <a:t>айнов</a:t>
            </a:r>
            <a:r>
              <a:rPr lang="ru-RU" sz="1200" dirty="0"/>
              <a:t>. Прибывшие на острова японцы расселились далеко на сразу: они осваивали юг и буквально два с половиной тысячелетия отвоевывали у аборигенов эти земли, долго и упорно вытесняя местных на север. Даже в Средневековье треть всей нынешней Японии все еще была не японской, но айнской. Сильно утрируя, можно назвать первоначальных самураев чем-то вроде казаков. Они появились, когда правительство и японские лорды решили селить на границе с </a:t>
            </a:r>
            <a:r>
              <a:rPr lang="ru-RU" sz="1200" dirty="0" err="1"/>
              <a:t>айнами</a:t>
            </a:r>
            <a:r>
              <a:rPr lang="ru-RU" sz="1200" dirty="0"/>
              <a:t> военизированное сословие: часто солдатам безвозмездно раздавались земли прямо под боком у диких бородачей, с расчетом на то, что эти солдаты будут охранять новую собственность ценой своей жизни. В общем-то, так и вышло: из этого плавильного котла и вечной горячей точки и выросло то, что впоследствии стало культурой самураев. И даже больше: многое из того, что нас так в них удивляет — это именно наследие </a:t>
            </a:r>
            <a:r>
              <a:rPr lang="ru-RU" sz="1200" dirty="0" err="1"/>
              <a:t>айнов</a:t>
            </a:r>
            <a:r>
              <a:rPr lang="ru-RU" sz="1200" dirty="0"/>
              <a:t>, с которыми воевали, торговали и заключали браки японские воины: отточенная техника стрельбы из лука, искусство боя на мечах, традиция харакири, отношение к смерти и службе и т.д.</a:t>
            </a:r>
          </a:p>
        </p:txBody>
      </p:sp>
    </p:spTree>
    <p:extLst>
      <p:ext uri="{BB962C8B-B14F-4D97-AF65-F5344CB8AC3E}">
        <p14:creationId xmlns:p14="http://schemas.microsoft.com/office/powerpoint/2010/main" val="3357258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476794" y="3286989"/>
            <a:ext cx="5109950" cy="4783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Айны и русские</a:t>
            </a:r>
            <a:endParaRPr lang="ru-RU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Рисунок 7" descr="Изображение выглядит как человек, текст, фотография, книга&#10;&#10;Описание создано автоматически">
            <a:extLst>
              <a:ext uri="{FF2B5EF4-FFF2-40B4-BE49-F238E27FC236}">
                <a16:creationId xmlns:a16="http://schemas.microsoft.com/office/drawing/2014/main" id="{360B7A6F-B015-410F-8786-1038A8DA823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6794" y="1059507"/>
            <a:ext cx="3104606" cy="2049039"/>
          </a:xfrm>
          <a:prstGeom prst="rect">
            <a:avLst/>
          </a:prstGeom>
        </p:spPr>
      </p:pic>
      <p:sp>
        <p:nvSpPr>
          <p:cNvPr id="155" name="Freeform: Shape 154">
            <a:extLst>
              <a:ext uri="{FF2B5EF4-FFF2-40B4-BE49-F238E27FC236}">
                <a16:creationId xmlns:a16="http://schemas.microsoft.com/office/drawing/2014/main" id="{7BC0F8B1-F985-469B-8332-13DBC7665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1791963" y="451044"/>
            <a:ext cx="2308583" cy="2741196"/>
          </a:xfrm>
          <a:custGeom>
            <a:avLst/>
            <a:gdLst>
              <a:gd name="connsiteX0" fmla="*/ 2308583 w 2308583"/>
              <a:gd name="connsiteY0" fmla="*/ 2741196 h 2741196"/>
              <a:gd name="connsiteX1" fmla="*/ 462 w 2308583"/>
              <a:gd name="connsiteY1" fmla="*/ 2741196 h 2741196"/>
              <a:gd name="connsiteX2" fmla="*/ 0 w 2308583"/>
              <a:gd name="connsiteY2" fmla="*/ 2469337 h 2741196"/>
              <a:gd name="connsiteX3" fmla="*/ 2022607 w 2308583"/>
              <a:gd name="connsiteY3" fmla="*/ 2470269 h 2741196"/>
              <a:gd name="connsiteX4" fmla="*/ 2022607 w 2308583"/>
              <a:gd name="connsiteY4" fmla="*/ 0 h 2741196"/>
              <a:gd name="connsiteX5" fmla="*/ 2308583 w 2308583"/>
              <a:gd name="connsiteY5" fmla="*/ 0 h 2741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8583" h="2741196">
                <a:moveTo>
                  <a:pt x="2308583" y="2741196"/>
                </a:moveTo>
                <a:lnTo>
                  <a:pt x="462" y="2741196"/>
                </a:lnTo>
                <a:cubicBezTo>
                  <a:pt x="-462" y="2647366"/>
                  <a:pt x="923" y="2563167"/>
                  <a:pt x="0" y="2469337"/>
                </a:cubicBezTo>
                <a:lnTo>
                  <a:pt x="2022607" y="2470269"/>
                </a:lnTo>
                <a:lnTo>
                  <a:pt x="2022607" y="0"/>
                </a:lnTo>
                <a:lnTo>
                  <a:pt x="2308583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75000"/>
            </a:schemeClr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6" name="Рисунок 15" descr="Изображение выглядит как мужчина, человек, текст, внутренний&#10;&#10;Описание создано автоматически">
            <a:extLst>
              <a:ext uri="{FF2B5EF4-FFF2-40B4-BE49-F238E27FC236}">
                <a16:creationId xmlns:a16="http://schemas.microsoft.com/office/drawing/2014/main" id="{E969B277-7140-4933-9432-52C53137A10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4107" y="451646"/>
            <a:ext cx="3779293" cy="2739987"/>
          </a:xfrm>
          <a:prstGeom prst="rect">
            <a:avLst/>
          </a:prstGeom>
        </p:spPr>
      </p:pic>
      <p:pic>
        <p:nvPicPr>
          <p:cNvPr id="13" name="Рисунок 12" descr="Изображение выглядит как внешний, фотография, человек, дерево&#10;&#10;Описание создано автоматически">
            <a:extLst>
              <a:ext uri="{FF2B5EF4-FFF2-40B4-BE49-F238E27FC236}">
                <a16:creationId xmlns:a16="http://schemas.microsoft.com/office/drawing/2014/main" id="{0EFC41E4-882F-444D-A539-B087EE9F493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79972" y="1054302"/>
            <a:ext cx="2743200" cy="1625346"/>
          </a:xfrm>
          <a:prstGeom prst="rect">
            <a:avLst/>
          </a:prstGeom>
        </p:spPr>
      </p:pic>
      <p:sp>
        <p:nvSpPr>
          <p:cNvPr id="157" name="Freeform: Shape 156">
            <a:extLst>
              <a:ext uri="{FF2B5EF4-FFF2-40B4-BE49-F238E27FC236}">
                <a16:creationId xmlns:a16="http://schemas.microsoft.com/office/drawing/2014/main" id="{89D15953-1642-4DD6-AD9E-01AA19247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9466977" y="434000"/>
            <a:ext cx="2308583" cy="1114404"/>
          </a:xfrm>
          <a:custGeom>
            <a:avLst/>
            <a:gdLst>
              <a:gd name="connsiteX0" fmla="*/ 462 w 2308583"/>
              <a:gd name="connsiteY0" fmla="*/ 1114404 h 1114404"/>
              <a:gd name="connsiteX1" fmla="*/ 2308583 w 2308583"/>
              <a:gd name="connsiteY1" fmla="*/ 1114404 h 1114404"/>
              <a:gd name="connsiteX2" fmla="*/ 2308583 w 2308583"/>
              <a:gd name="connsiteY2" fmla="*/ 0 h 1114404"/>
              <a:gd name="connsiteX3" fmla="*/ 2022607 w 2308583"/>
              <a:gd name="connsiteY3" fmla="*/ 0 h 1114404"/>
              <a:gd name="connsiteX4" fmla="*/ 2022607 w 2308583"/>
              <a:gd name="connsiteY4" fmla="*/ 843477 h 1114404"/>
              <a:gd name="connsiteX5" fmla="*/ 0 w 2308583"/>
              <a:gd name="connsiteY5" fmla="*/ 842545 h 1114404"/>
              <a:gd name="connsiteX6" fmla="*/ 462 w 2308583"/>
              <a:gd name="connsiteY6" fmla="*/ 1114404 h 1114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8583" h="1114404">
                <a:moveTo>
                  <a:pt x="462" y="1114404"/>
                </a:moveTo>
                <a:lnTo>
                  <a:pt x="2308583" y="1114404"/>
                </a:lnTo>
                <a:lnTo>
                  <a:pt x="2308583" y="0"/>
                </a:lnTo>
                <a:lnTo>
                  <a:pt x="2022607" y="0"/>
                </a:lnTo>
                <a:lnTo>
                  <a:pt x="2022607" y="843477"/>
                </a:lnTo>
                <a:lnTo>
                  <a:pt x="0" y="842545"/>
                </a:lnTo>
                <a:cubicBezTo>
                  <a:pt x="923" y="936375"/>
                  <a:pt x="-462" y="1020574"/>
                  <a:pt x="462" y="1114404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  <a:alpha val="7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476794" y="3860075"/>
            <a:ext cx="5619206" cy="2739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spcAft>
                <a:spcPts val="600"/>
              </a:spcAft>
            </a:pPr>
            <a:r>
              <a:rPr lang="ru-RU" sz="1000" dirty="0"/>
              <a:t>Впервые камчатские </a:t>
            </a:r>
            <a:r>
              <a:rPr lang="ru-RU" sz="1000" dirty="0" err="1"/>
              <a:t>айны</a:t>
            </a:r>
            <a:r>
              <a:rPr lang="ru-RU" sz="1000" dirty="0"/>
              <a:t> вошли в контакт с русскими купцами в конце XVII века. В 1697 году отряд якутского казака Атласова достиг Камчатки, исследовал восточное и западное побережье полуострова, дошел до южной оконечности. Владимир Атласов установил на реке </a:t>
            </a:r>
            <a:r>
              <a:rPr lang="ru-RU" sz="1000" dirty="0" err="1"/>
              <a:t>Кануч</a:t>
            </a:r>
            <a:r>
              <a:rPr lang="ru-RU" sz="1000" dirty="0"/>
              <a:t> памятный крест, свидетельствующий о принадлежности острова России, а на реке Камчатке заложил </a:t>
            </a:r>
            <a:r>
              <a:rPr lang="ru-RU" sz="1000" dirty="0" err="1"/>
              <a:t>Верхнекамчатский</a:t>
            </a:r>
            <a:r>
              <a:rPr lang="ru-RU" sz="1000" dirty="0"/>
              <a:t> острог. Представители айнского этноса, жившие на юге Камчатки и Курильских островах, обозначались русскими как «</a:t>
            </a:r>
            <a:r>
              <a:rPr lang="ru-RU" sz="1000" dirty="0" err="1"/>
              <a:t>курилы</a:t>
            </a:r>
            <a:r>
              <a:rPr lang="ru-RU" sz="1000" dirty="0"/>
              <a:t>», «</a:t>
            </a:r>
            <a:r>
              <a:rPr lang="ru-RU" sz="1000" dirty="0" err="1"/>
              <a:t>курильцы</a:t>
            </a:r>
            <a:r>
              <a:rPr lang="ru-RU" sz="1000" dirty="0"/>
              <a:t>», «мохнатые </a:t>
            </a:r>
            <a:r>
              <a:rPr lang="ru-RU" sz="1000" dirty="0" err="1"/>
              <a:t>курильцы</a:t>
            </a:r>
            <a:r>
              <a:rPr lang="ru-RU" sz="1000" dirty="0"/>
              <a:t>». Айны считали русских, отличавшихся расой от их японских врагов, друзьями. Даже японцы не могли отличить </a:t>
            </a:r>
            <a:r>
              <a:rPr lang="ru-RU" sz="1000" dirty="0" err="1"/>
              <a:t>айнов</a:t>
            </a:r>
            <a:r>
              <a:rPr lang="ru-RU" sz="1000" dirty="0"/>
              <a:t> от русских из-за их внешнего сходства (белая кожа и австралоидные черты лица, которые по некоторому ряду черт сходны с европеоидными). Когда японцы впервые вошли в контакт с русскими, они назвали их Красные Айны (</a:t>
            </a:r>
            <a:r>
              <a:rPr lang="ru-RU" sz="1000" dirty="0" err="1"/>
              <a:t>айны</a:t>
            </a:r>
            <a:r>
              <a:rPr lang="ru-RU" sz="1000" dirty="0"/>
              <a:t> со светлыми волосами). Тем не менее, для русских </a:t>
            </a:r>
            <a:r>
              <a:rPr lang="ru-RU" sz="1000" dirty="0" err="1"/>
              <a:t>айны</a:t>
            </a:r>
            <a:r>
              <a:rPr lang="ru-RU" sz="1000" dirty="0"/>
              <a:t> были «волосатыми», «смуглыми», «темноглазыми» и «темноволосыми». Первые русские исследователи описывали </a:t>
            </a:r>
            <a:r>
              <a:rPr lang="ru-RU" sz="1000" dirty="0" err="1"/>
              <a:t>айнов</a:t>
            </a:r>
            <a:r>
              <a:rPr lang="ru-RU" sz="1000" dirty="0"/>
              <a:t> похожими на русских крестьян со смуглой кожей.</a:t>
            </a:r>
          </a:p>
          <a:p>
            <a:pPr algn="just" defTabSz="914400">
              <a:spcAft>
                <a:spcPts val="600"/>
              </a:spcAft>
            </a:pPr>
            <a:r>
              <a:rPr lang="ru-RU" sz="1000" dirty="0"/>
              <a:t> Айны были на стороне русских в течение русско-японских войн XIX века. Однако, после поражения в Русско-японской войне 1905 года, русские бросили их на произвол судьбы. Сотни </a:t>
            </a:r>
            <a:r>
              <a:rPr lang="ru-RU" sz="1000" dirty="0" err="1"/>
              <a:t>айнов</a:t>
            </a:r>
            <a:r>
              <a:rPr lang="ru-RU" sz="1000" dirty="0"/>
              <a:t> были уничтожены и их семьи насильно переправлены на Хоккайдо японцами. </a:t>
            </a:r>
          </a:p>
        </p:txBody>
      </p:sp>
      <p:pic>
        <p:nvPicPr>
          <p:cNvPr id="11" name="Рисунок 10" descr="Изображение выглядит как здание, внешний, человек, земля&#10;&#10;Описание создано автоматически">
            <a:extLst>
              <a:ext uri="{FF2B5EF4-FFF2-40B4-BE49-F238E27FC236}">
                <a16:creationId xmlns:a16="http://schemas.microsoft.com/office/drawing/2014/main" id="{E1B3977E-E8E9-4227-AAD6-5677D5AD1258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3851" y="3526158"/>
            <a:ext cx="1909549" cy="2307612"/>
          </a:xfrm>
          <a:prstGeom prst="rect">
            <a:avLst/>
          </a:prstGeom>
        </p:spPr>
      </p:pic>
      <p:pic>
        <p:nvPicPr>
          <p:cNvPr id="3" name="Рисунок 2" descr="Изображение выглядит как внешний, человек, дерево, проигрыватель&#10;&#10;Описание создано автоматически">
            <a:extLst>
              <a:ext uri="{FF2B5EF4-FFF2-40B4-BE49-F238E27FC236}">
                <a16:creationId xmlns:a16="http://schemas.microsoft.com/office/drawing/2014/main" id="{1FB1B436-180F-4381-A53D-964D8435CE7D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2360" y="3337927"/>
            <a:ext cx="2743200" cy="1995678"/>
          </a:xfrm>
          <a:prstGeom prst="rect">
            <a:avLst/>
          </a:prstGeom>
        </p:spPr>
      </p:pic>
      <p:sp>
        <p:nvSpPr>
          <p:cNvPr id="177" name="Freeform 6">
            <a:extLst>
              <a:ext uri="{FF2B5EF4-FFF2-40B4-BE49-F238E27FC236}">
                <a16:creationId xmlns:a16="http://schemas.microsoft.com/office/drawing/2014/main" id="{FBF3780C-749F-4B50-9E1D-F2B1F6DBB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76833" y="2919002"/>
            <a:ext cx="2525072" cy="3398994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  <a:alpha val="75000"/>
            </a:schemeClr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27729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>
            <a:extLst>
              <a:ext uri="{FF2B5EF4-FFF2-40B4-BE49-F238E27FC236}">
                <a16:creationId xmlns:a16="http://schemas.microsoft.com/office/drawing/2014/main" id="{DE09615D-24FD-4086-87D4-3BC6FF438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7" name="Picture 126">
            <a:extLst>
              <a:ext uri="{FF2B5EF4-FFF2-40B4-BE49-F238E27FC236}">
                <a16:creationId xmlns:a16="http://schemas.microsoft.com/office/drawing/2014/main" id="{2CD1987F-8813-4F4A-BE57-BB00FB4F0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BC0E90-1F3E-4F29-904C-2E540E3D49EF}"/>
              </a:ext>
            </a:extLst>
          </p:cNvPr>
          <p:cNvSpPr txBox="1"/>
          <p:nvPr/>
        </p:nvSpPr>
        <p:spPr>
          <a:xfrm>
            <a:off x="6734684" y="1020337"/>
            <a:ext cx="4333814" cy="8244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3600" b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Айны сегодня</a:t>
            </a:r>
            <a:endParaRPr lang="ru-RU" sz="3600" kern="12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9" name="Freeform 67">
            <a:extLst>
              <a:ext uri="{FF2B5EF4-FFF2-40B4-BE49-F238E27FC236}">
                <a16:creationId xmlns:a16="http://schemas.microsoft.com/office/drawing/2014/main" id="{68C00EAE-4816-44D0-8DA9-3F070179BA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53036"/>
            <a:ext cx="3242130" cy="2704964"/>
          </a:xfrm>
          <a:custGeom>
            <a:avLst/>
            <a:gdLst>
              <a:gd name="connsiteX0" fmla="*/ 1465277 w 3242130"/>
              <a:gd name="connsiteY0" fmla="*/ 0 h 2704964"/>
              <a:gd name="connsiteX1" fmla="*/ 3242130 w 3242130"/>
              <a:gd name="connsiteY1" fmla="*/ 1776853 h 2704964"/>
              <a:gd name="connsiteX2" fmla="*/ 3027674 w 3242130"/>
              <a:gd name="connsiteY2" fmla="*/ 2623807 h 2704964"/>
              <a:gd name="connsiteX3" fmla="*/ 2978369 w 3242130"/>
              <a:gd name="connsiteY3" fmla="*/ 2704964 h 2704964"/>
              <a:gd name="connsiteX4" fmla="*/ 0 w 3242130"/>
              <a:gd name="connsiteY4" fmla="*/ 2704964 h 2704964"/>
              <a:gd name="connsiteX5" fmla="*/ 0 w 3242130"/>
              <a:gd name="connsiteY5" fmla="*/ 772542 h 2704964"/>
              <a:gd name="connsiteX6" fmla="*/ 94171 w 3242130"/>
              <a:gd name="connsiteY6" fmla="*/ 646610 h 2704964"/>
              <a:gd name="connsiteX7" fmla="*/ 1465277 w 3242130"/>
              <a:gd name="connsiteY7" fmla="*/ 0 h 2704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2130" h="2704964">
                <a:moveTo>
                  <a:pt x="1465277" y="0"/>
                </a:moveTo>
                <a:cubicBezTo>
                  <a:pt x="2446606" y="0"/>
                  <a:pt x="3242130" y="795524"/>
                  <a:pt x="3242130" y="1776853"/>
                </a:cubicBezTo>
                <a:cubicBezTo>
                  <a:pt x="3242130" y="2083519"/>
                  <a:pt x="3164442" y="2372039"/>
                  <a:pt x="3027674" y="2623807"/>
                </a:cubicBezTo>
                <a:lnTo>
                  <a:pt x="2978369" y="2704964"/>
                </a:lnTo>
                <a:lnTo>
                  <a:pt x="0" y="2704964"/>
                </a:lnTo>
                <a:lnTo>
                  <a:pt x="0" y="772542"/>
                </a:lnTo>
                <a:lnTo>
                  <a:pt x="94171" y="646610"/>
                </a:lnTo>
                <a:cubicBezTo>
                  <a:pt x="420072" y="251709"/>
                  <a:pt x="913280" y="0"/>
                  <a:pt x="1465277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D5391212-5277-4C05-9E96-E724C9611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5971" y="2816635"/>
            <a:ext cx="2865340" cy="2865340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65">
            <a:extLst>
              <a:ext uri="{FF2B5EF4-FFF2-40B4-BE49-F238E27FC236}">
                <a16:creationId xmlns:a16="http://schemas.microsoft.com/office/drawing/2014/main" id="{0B331F10-0144-4133-AB48-EDEFB3546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090921" cy="3465906"/>
          </a:xfrm>
          <a:custGeom>
            <a:avLst/>
            <a:gdLst>
              <a:gd name="connsiteX0" fmla="*/ 0 w 4090921"/>
              <a:gd name="connsiteY0" fmla="*/ 0 h 3465906"/>
              <a:gd name="connsiteX1" fmla="*/ 3746474 w 4090921"/>
              <a:gd name="connsiteY1" fmla="*/ 0 h 3465906"/>
              <a:gd name="connsiteX2" fmla="*/ 3817144 w 4090921"/>
              <a:gd name="connsiteY2" fmla="*/ 116327 h 3465906"/>
              <a:gd name="connsiteX3" fmla="*/ 4090921 w 4090921"/>
              <a:gd name="connsiteY3" fmla="*/ 1197557 h 3465906"/>
              <a:gd name="connsiteX4" fmla="*/ 1822572 w 4090921"/>
              <a:gd name="connsiteY4" fmla="*/ 3465906 h 3465906"/>
              <a:gd name="connsiteX5" fmla="*/ 72204 w 4090921"/>
              <a:gd name="connsiteY5" fmla="*/ 2640438 h 3465906"/>
              <a:gd name="connsiteX6" fmla="*/ 0 w 4090921"/>
              <a:gd name="connsiteY6" fmla="*/ 2543882 h 3465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0921" h="3465906">
                <a:moveTo>
                  <a:pt x="0" y="0"/>
                </a:moveTo>
                <a:lnTo>
                  <a:pt x="3746474" y="0"/>
                </a:lnTo>
                <a:lnTo>
                  <a:pt x="3817144" y="116327"/>
                </a:lnTo>
                <a:cubicBezTo>
                  <a:pt x="3991744" y="437737"/>
                  <a:pt x="4090921" y="806065"/>
                  <a:pt x="4090921" y="1197557"/>
                </a:cubicBezTo>
                <a:cubicBezTo>
                  <a:pt x="4090921" y="2450332"/>
                  <a:pt x="3075348" y="3465906"/>
                  <a:pt x="1822572" y="3465906"/>
                </a:cubicBezTo>
                <a:cubicBezTo>
                  <a:pt x="1117886" y="3465906"/>
                  <a:pt x="488252" y="3144572"/>
                  <a:pt x="72204" y="2640438"/>
                </a:cubicBezTo>
                <a:lnTo>
                  <a:pt x="0" y="2543882"/>
                </a:ln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Рисунок 8" descr="Изображение выглядит как человек, сидит&#10;&#10;Описание создано автоматически">
            <a:extLst>
              <a:ext uri="{FF2B5EF4-FFF2-40B4-BE49-F238E27FC236}">
                <a16:creationId xmlns:a16="http://schemas.microsoft.com/office/drawing/2014/main" id="{7BF16EF7-D3EB-4EB9-B4AD-F3DD6D7DF5B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4310923"/>
            <a:ext cx="3083422" cy="2547077"/>
          </a:xfrm>
          <a:custGeom>
            <a:avLst/>
            <a:gdLst>
              <a:gd name="connsiteX0" fmla="*/ 1464476 w 3083442"/>
              <a:gd name="connsiteY0" fmla="*/ 0 h 2547077"/>
              <a:gd name="connsiteX1" fmla="*/ 3083442 w 3083442"/>
              <a:gd name="connsiteY1" fmla="*/ 1618966 h 2547077"/>
              <a:gd name="connsiteX2" fmla="*/ 2806948 w 3083442"/>
              <a:gd name="connsiteY2" fmla="*/ 2524145 h 2547077"/>
              <a:gd name="connsiteX3" fmla="*/ 2789800 w 3083442"/>
              <a:gd name="connsiteY3" fmla="*/ 2547077 h 2547077"/>
              <a:gd name="connsiteX4" fmla="*/ 139152 w 3083442"/>
              <a:gd name="connsiteY4" fmla="*/ 2547077 h 2547077"/>
              <a:gd name="connsiteX5" fmla="*/ 122004 w 3083442"/>
              <a:gd name="connsiteY5" fmla="*/ 2524145 h 2547077"/>
              <a:gd name="connsiteX6" fmla="*/ 40911 w 3083442"/>
              <a:gd name="connsiteY6" fmla="*/ 2390661 h 2547077"/>
              <a:gd name="connsiteX7" fmla="*/ 0 w 3083442"/>
              <a:gd name="connsiteY7" fmla="*/ 2305737 h 2547077"/>
              <a:gd name="connsiteX8" fmla="*/ 0 w 3083442"/>
              <a:gd name="connsiteY8" fmla="*/ 932195 h 2547077"/>
              <a:gd name="connsiteX9" fmla="*/ 40911 w 3083442"/>
              <a:gd name="connsiteY9" fmla="*/ 847271 h 2547077"/>
              <a:gd name="connsiteX10" fmla="*/ 1464476 w 3083442"/>
              <a:gd name="connsiteY10" fmla="*/ 0 h 254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83442" h="2547077">
                <a:moveTo>
                  <a:pt x="1464476" y="0"/>
                </a:moveTo>
                <a:cubicBezTo>
                  <a:pt x="2358607" y="0"/>
                  <a:pt x="3083442" y="724836"/>
                  <a:pt x="3083442" y="1618966"/>
                </a:cubicBezTo>
                <a:cubicBezTo>
                  <a:pt x="3083442" y="1954265"/>
                  <a:pt x="2981512" y="2265757"/>
                  <a:pt x="2806948" y="2524145"/>
                </a:cubicBezTo>
                <a:lnTo>
                  <a:pt x="2789800" y="2547077"/>
                </a:lnTo>
                <a:lnTo>
                  <a:pt x="139152" y="2547077"/>
                </a:lnTo>
                <a:lnTo>
                  <a:pt x="122004" y="2524145"/>
                </a:lnTo>
                <a:cubicBezTo>
                  <a:pt x="92910" y="2481081"/>
                  <a:pt x="65834" y="2436541"/>
                  <a:pt x="40911" y="2390661"/>
                </a:cubicBezTo>
                <a:lnTo>
                  <a:pt x="0" y="2305737"/>
                </a:lnTo>
                <a:lnTo>
                  <a:pt x="0" y="932195"/>
                </a:lnTo>
                <a:lnTo>
                  <a:pt x="40911" y="847271"/>
                </a:lnTo>
                <a:cubicBezTo>
                  <a:pt x="315065" y="342598"/>
                  <a:pt x="849762" y="0"/>
                  <a:pt x="1464476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12" name="Рисунок 11" descr="Изображение выглядит как человек, внешний, дерево, мужчина&#10;&#10;Описание создано автоматически">
            <a:extLst>
              <a:ext uri="{FF2B5EF4-FFF2-40B4-BE49-F238E27FC236}">
                <a16:creationId xmlns:a16="http://schemas.microsoft.com/office/drawing/2014/main" id="{E5A8AF15-5F4D-415B-BB53-23AFEF51E6B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32736" y="2984162"/>
            <a:ext cx="2555402" cy="2555402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5" name="Рисунок 4" descr="Изображение выглядит как человек, внешний, трава, здание&#10;&#10;Описание создано автоматически">
            <a:extLst>
              <a:ext uri="{FF2B5EF4-FFF2-40B4-BE49-F238E27FC236}">
                <a16:creationId xmlns:a16="http://schemas.microsoft.com/office/drawing/2014/main" id="{0F3534E6-E654-4A69-AB09-745A94EFFA7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-1"/>
            <a:ext cx="3943111" cy="3318096"/>
          </a:xfrm>
          <a:custGeom>
            <a:avLst/>
            <a:gdLst>
              <a:gd name="connsiteX0" fmla="*/ 73119 w 3943111"/>
              <a:gd name="connsiteY0" fmla="*/ 0 h 3318096"/>
              <a:gd name="connsiteX1" fmla="*/ 3572026 w 3943111"/>
              <a:gd name="connsiteY1" fmla="*/ 0 h 3318096"/>
              <a:gd name="connsiteX2" fmla="*/ 3580957 w 3943111"/>
              <a:gd name="connsiteY2" fmla="*/ 11944 h 3318096"/>
              <a:gd name="connsiteX3" fmla="*/ 3943111 w 3943111"/>
              <a:gd name="connsiteY3" fmla="*/ 1197557 h 3318096"/>
              <a:gd name="connsiteX4" fmla="*/ 1822572 w 3943111"/>
              <a:gd name="connsiteY4" fmla="*/ 3318096 h 3318096"/>
              <a:gd name="connsiteX5" fmla="*/ 64188 w 3943111"/>
              <a:gd name="connsiteY5" fmla="*/ 2383171 h 3318096"/>
              <a:gd name="connsiteX6" fmla="*/ 0 w 3943111"/>
              <a:gd name="connsiteY6" fmla="*/ 2277515 h 3318096"/>
              <a:gd name="connsiteX7" fmla="*/ 0 w 3943111"/>
              <a:gd name="connsiteY7" fmla="*/ 117600 h 3318096"/>
              <a:gd name="connsiteX8" fmla="*/ 64188 w 3943111"/>
              <a:gd name="connsiteY8" fmla="*/ 11944 h 3318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43111" h="3318096">
                <a:moveTo>
                  <a:pt x="73119" y="0"/>
                </a:moveTo>
                <a:lnTo>
                  <a:pt x="3572026" y="0"/>
                </a:lnTo>
                <a:lnTo>
                  <a:pt x="3580957" y="11944"/>
                </a:lnTo>
                <a:cubicBezTo>
                  <a:pt x="3809602" y="350384"/>
                  <a:pt x="3943111" y="758379"/>
                  <a:pt x="3943111" y="1197557"/>
                </a:cubicBezTo>
                <a:cubicBezTo>
                  <a:pt x="3943111" y="2368699"/>
                  <a:pt x="2993714" y="3318096"/>
                  <a:pt x="1822572" y="3318096"/>
                </a:cubicBezTo>
                <a:cubicBezTo>
                  <a:pt x="1090609" y="3318096"/>
                  <a:pt x="445264" y="2947238"/>
                  <a:pt x="64188" y="2383171"/>
                </a:cubicBezTo>
                <a:lnTo>
                  <a:pt x="0" y="2277515"/>
                </a:lnTo>
                <a:lnTo>
                  <a:pt x="0" y="117600"/>
                </a:lnTo>
                <a:lnTo>
                  <a:pt x="64188" y="11944"/>
                </a:lnTo>
                <a:close/>
              </a:path>
            </a:pathLst>
          </a:custGeom>
          <a:effectLst>
            <a:softEdge rad="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8AD23D-1895-4FAA-9F80-9E45774B0FAB}"/>
              </a:ext>
            </a:extLst>
          </p:cNvPr>
          <p:cNvSpPr txBox="1"/>
          <p:nvPr/>
        </p:nvSpPr>
        <p:spPr>
          <a:xfrm>
            <a:off x="6734684" y="1724297"/>
            <a:ext cx="4333468" cy="46155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 defTabSz="914400">
              <a:spcAft>
                <a:spcPts val="600"/>
              </a:spcAft>
            </a:pPr>
            <a:r>
              <a:rPr lang="ru-RU" sz="1000" dirty="0">
                <a:solidFill>
                  <a:srgbClr val="000000"/>
                </a:solidFill>
              </a:rPr>
              <a:t>К сожалению, раса, которая существовала дольше, чем вся человеческая цивилизованная история, практически исчезла: сейчас существует 25 тысяч </a:t>
            </a:r>
            <a:r>
              <a:rPr lang="ru-RU" sz="1000" dirty="0" err="1">
                <a:solidFill>
                  <a:srgbClr val="000000"/>
                </a:solidFill>
              </a:rPr>
              <a:t>айнов</a:t>
            </a:r>
            <a:r>
              <a:rPr lang="ru-RU" sz="1000" dirty="0">
                <a:solidFill>
                  <a:srgbClr val="000000"/>
                </a:solidFill>
              </a:rPr>
              <a:t>, и практически все они ассимилированы японцами, подарив тем самый высокий среди всех остальных азиатов уровень бородатости и воинственности. В наше время </a:t>
            </a:r>
            <a:r>
              <a:rPr lang="ru-RU" sz="1000" dirty="0" err="1">
                <a:solidFill>
                  <a:srgbClr val="000000"/>
                </a:solidFill>
              </a:rPr>
              <a:t>айны</a:t>
            </a:r>
            <a:r>
              <a:rPr lang="ru-RU" sz="1000" dirty="0">
                <a:solidFill>
                  <a:srgbClr val="000000"/>
                </a:solidFill>
              </a:rPr>
              <a:t> просят пересмотреть вопрос с Курилами, так как когда-то Япония присвоила себе земли, где жили первобытные собиратели и охотники. Чудом сохранившимся семьям приходилось скрывать свое подлинное происхождение. Так что имеют ли право Япония и Россия делить между собой эти земли? Еще в XIX веке местные старики говорили: «Сахалин — земля </a:t>
            </a:r>
            <a:r>
              <a:rPr lang="ru-RU" sz="1000" dirty="0" err="1">
                <a:solidFill>
                  <a:srgbClr val="000000"/>
                </a:solidFill>
              </a:rPr>
              <a:t>айнов</a:t>
            </a:r>
            <a:r>
              <a:rPr lang="ru-RU" sz="1000" dirty="0">
                <a:solidFill>
                  <a:srgbClr val="000000"/>
                </a:solidFill>
              </a:rPr>
              <a:t>, японской земли на Сахалине нет».</a:t>
            </a:r>
          </a:p>
          <a:p>
            <a:pPr algn="just" defTabSz="914400">
              <a:spcAft>
                <a:spcPts val="600"/>
              </a:spcAft>
            </a:pPr>
            <a:r>
              <a:rPr lang="ru-RU" sz="1000" dirty="0">
                <a:solidFill>
                  <a:srgbClr val="000000"/>
                </a:solidFill>
              </a:rPr>
              <a:t>В течение переписи 2010 года около 100 человек в России попытались зарегистрировать себя как </a:t>
            </a:r>
            <a:r>
              <a:rPr lang="ru-RU" sz="1000" dirty="0" err="1">
                <a:solidFill>
                  <a:srgbClr val="000000"/>
                </a:solidFill>
              </a:rPr>
              <a:t>айны</a:t>
            </a:r>
            <a:r>
              <a:rPr lang="ru-RU" sz="1000" dirty="0">
                <a:solidFill>
                  <a:srgbClr val="000000"/>
                </a:solidFill>
              </a:rPr>
              <a:t>, но правительство Камчатского края отклонило их претензии и записало их как камчадалов. В 2011 году глава Айнского сообщества Камчатки направил письмо губернатору Камчатки с просьбой включить </a:t>
            </a:r>
            <a:r>
              <a:rPr lang="ru-RU" sz="1000" dirty="0" err="1">
                <a:solidFill>
                  <a:srgbClr val="000000"/>
                </a:solidFill>
              </a:rPr>
              <a:t>айнов</a:t>
            </a:r>
            <a:r>
              <a:rPr lang="ru-RU" sz="1000" dirty="0">
                <a:solidFill>
                  <a:srgbClr val="000000"/>
                </a:solidFill>
              </a:rPr>
              <a:t> в Список коренных малочисленных народов Севера, Сибири и Дальнего Востока Российской Федерации. Запрос был также отклонён.</a:t>
            </a:r>
          </a:p>
          <a:p>
            <a:pPr algn="just" defTabSz="914400">
              <a:spcAft>
                <a:spcPts val="600"/>
              </a:spcAft>
            </a:pPr>
            <a:r>
              <a:rPr lang="ru-RU" sz="1000" dirty="0">
                <a:solidFill>
                  <a:srgbClr val="000000"/>
                </a:solidFill>
              </a:rPr>
              <a:t>Этнические </a:t>
            </a:r>
            <a:r>
              <a:rPr lang="ru-RU" sz="1000" dirty="0" err="1">
                <a:solidFill>
                  <a:srgbClr val="000000"/>
                </a:solidFill>
              </a:rPr>
              <a:t>айны</a:t>
            </a:r>
            <a:r>
              <a:rPr lang="ru-RU" sz="1000" dirty="0">
                <a:solidFill>
                  <a:srgbClr val="000000"/>
                </a:solidFill>
              </a:rPr>
              <a:t> Сахалинской области, Камчатки и Хабаровского края не организованны политически. В 2012 году в России отмечено 205 </a:t>
            </a:r>
            <a:r>
              <a:rPr lang="ru-RU" sz="1000" dirty="0" err="1">
                <a:solidFill>
                  <a:srgbClr val="000000"/>
                </a:solidFill>
              </a:rPr>
              <a:t>айнов</a:t>
            </a:r>
            <a:r>
              <a:rPr lang="ru-RU" sz="1000" dirty="0">
                <a:solidFill>
                  <a:srgbClr val="000000"/>
                </a:solidFill>
              </a:rPr>
              <a:t>, и они, как и курильские камчадалы, борются за официальное признание. Пока </a:t>
            </a:r>
            <a:r>
              <a:rPr lang="ru-RU" sz="1000" dirty="0" err="1">
                <a:solidFill>
                  <a:srgbClr val="000000"/>
                </a:solidFill>
              </a:rPr>
              <a:t>айну</a:t>
            </a:r>
            <a:r>
              <a:rPr lang="ru-RU" sz="1000" dirty="0">
                <a:solidFill>
                  <a:srgbClr val="000000"/>
                </a:solidFill>
              </a:rPr>
              <a:t> не признаны, они отмечаются как люди без национальности, как этнические русские или камчадалы. Поэтому в 2012 году и курильские </a:t>
            </a:r>
            <a:r>
              <a:rPr lang="ru-RU" sz="1000" dirty="0" err="1">
                <a:solidFill>
                  <a:srgbClr val="000000"/>
                </a:solidFill>
              </a:rPr>
              <a:t>айну</a:t>
            </a:r>
            <a:r>
              <a:rPr lang="ru-RU" sz="1000" dirty="0">
                <a:solidFill>
                  <a:srgbClr val="000000"/>
                </a:solidFill>
              </a:rPr>
              <a:t>, и курильские камчадалы были лишены прав на охоту и рыбалку, которая есть у малочисленных народов Дальнего Севера.</a:t>
            </a:r>
          </a:p>
        </p:txBody>
      </p:sp>
    </p:spTree>
    <p:extLst>
      <p:ext uri="{BB962C8B-B14F-4D97-AF65-F5344CB8AC3E}">
        <p14:creationId xmlns:p14="http://schemas.microsoft.com/office/powerpoint/2010/main" val="29639357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1125</Words>
  <Application>Microsoft Office PowerPoint</Application>
  <PresentationFormat>Широкоэкранный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Denis Metalnikov</cp:lastModifiedBy>
  <cp:revision>1</cp:revision>
  <dcterms:created xsi:type="dcterms:W3CDTF">2019-01-16T13:09:35Z</dcterms:created>
  <dcterms:modified xsi:type="dcterms:W3CDTF">2019-01-16T18:32:00Z</dcterms:modified>
</cp:coreProperties>
</file>