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2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9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7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4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5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3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9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9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11/14/2021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5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42" name="Top left">
            <a:extLst>
              <a:ext uri="{FF2B5EF4-FFF2-40B4-BE49-F238E27FC236}">
                <a16:creationId xmlns:a16="http://schemas.microsoft.com/office/drawing/2014/main" id="{0974E526-F210-41E6-B9C0-9D103E942C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3E046EDB-D738-4FC7-A351-6A68875C6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5AD11AE6-EDA3-42CC-A517-EBDDED7C3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A5B83C22-A2E5-4A5E-9EF7-08AD52371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349A1759-ED58-4D22-BF65-8C332BE4C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38036EA6-1960-4D4E-ACFC-B388074CB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73D5C44E-DE34-4F64-80D8-93FC400CA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208F5C19-A0C6-4486-830A-D6049F928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21788145-47B7-48A3-B085-EE2988159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10"/>
            <a:ext cx="7150793" cy="1379166"/>
          </a:xfrm>
        </p:spPr>
        <p:txBody>
          <a:bodyPr anchor="b">
            <a:normAutofit/>
          </a:bodyPr>
          <a:lstStyle/>
          <a:p>
            <a:pPr algn="l"/>
            <a:r>
              <a:rPr lang="ru-RU" sz="4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Государственная служба – главная обязанность дворян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2810546"/>
            <a:ext cx="7150792" cy="3318544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Повседневная жизнь высших слоев общества в эпоху Петра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претерпела кардинальные изменения. Поскольку Пётр видел в дворянах основную движущую силу преобразований, их жизнь должна была измениться в первую очередь. </a:t>
            </a:r>
          </a:p>
          <a:p>
            <a:pPr algn="l">
              <a:lnSpc>
                <a:spcPct val="100000"/>
              </a:lnSpc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Главной обязанностью дворян стала считаться государственная служба – военная или гражданская. Дети дворян призывались на службу в 15-16 лет и несли ее пожизненно. Всем дворянам следовало носить европейский мундир, усваивать приемы «полкового строя» по новому уставу, заниматься строевой и ратной подготовкой. Если же дворянин не мог исполнять военную службу по причине возраста, болезни или ранения, его переводили на гражданскую службу. Он мог быть назначен на любую должность, например, воеводой в провинции, чиновником в государственном учреждении или сборщиком податей. При этом все дворяне обязаны были получить образование. Дворянин мог поступить в одну из государственных специализированных школ, обучаться дома или изучать науки за границей. И без образования дворянин не мог рассчитывать не только на пользование всеми привилегиями дворянского сословия, он даже не имел права жениться.</a:t>
            </a:r>
          </a:p>
        </p:txBody>
      </p:sp>
      <p:pic>
        <p:nvPicPr>
          <p:cNvPr id="39" name="Рисунок 3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7F78C63C-2AA0-40E5-B2EF-6CB3C08F29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"/>
          <a:stretch/>
        </p:blipFill>
        <p:spPr>
          <a:xfrm>
            <a:off x="8388179" y="553657"/>
            <a:ext cx="3183771" cy="1863058"/>
          </a:xfrm>
          <a:prstGeom prst="rect">
            <a:avLst/>
          </a:prstGeom>
        </p:spPr>
      </p:pic>
      <p:grpSp>
        <p:nvGrpSpPr>
          <p:cNvPr id="152" name="Cross">
            <a:extLst>
              <a:ext uri="{FF2B5EF4-FFF2-40B4-BE49-F238E27FC236}">
                <a16:creationId xmlns:a16="http://schemas.microsoft.com/office/drawing/2014/main" id="{32A6955C-FA37-4B29-A0BC-1DA63F748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69307" y="434013"/>
            <a:ext cx="118872" cy="118872"/>
            <a:chOff x="1175347" y="3733800"/>
            <a:chExt cx="118872" cy="118872"/>
          </a:xfrm>
        </p:grpSpPr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86706A78-65F4-4770-91B9-EE52B7BB90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F4981742-BCFA-4D5D-B1EA-D91B74F0E9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23" name="Рисунок 22" descr="Изображение выглядит как текст, трава, внешний, группа&#10;&#10;Автоматически созданное описание">
            <a:extLst>
              <a:ext uri="{FF2B5EF4-FFF2-40B4-BE49-F238E27FC236}">
                <a16:creationId xmlns:a16="http://schemas.microsoft.com/office/drawing/2014/main" id="{FA7BEBCD-B9B6-49B5-B88B-160F8F3F946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" b="-6"/>
          <a:stretch/>
        </p:blipFill>
        <p:spPr>
          <a:xfrm>
            <a:off x="8398480" y="2496345"/>
            <a:ext cx="3183771" cy="1863058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человек, люди, группа&#10;&#10;Автоматически созданное описание">
            <a:extLst>
              <a:ext uri="{FF2B5EF4-FFF2-40B4-BE49-F238E27FC236}">
                <a16:creationId xmlns:a16="http://schemas.microsoft.com/office/drawing/2014/main" id="{ABF5DE48-95C0-40A2-A584-C87BE0AE38C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5" b="-7"/>
          <a:stretch/>
        </p:blipFill>
        <p:spPr>
          <a:xfrm>
            <a:off x="8405000" y="4427000"/>
            <a:ext cx="3183771" cy="1863058"/>
          </a:xfrm>
          <a:prstGeom prst="rect">
            <a:avLst/>
          </a:prstGeom>
        </p:spPr>
      </p:pic>
      <p:grpSp>
        <p:nvGrpSpPr>
          <p:cNvPr id="156" name="Bottom Right">
            <a:extLst>
              <a:ext uri="{FF2B5EF4-FFF2-40B4-BE49-F238E27FC236}">
                <a16:creationId xmlns:a16="http://schemas.microsoft.com/office/drawing/2014/main" id="{7140E20B-8087-4867-9267-FFD3BD830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157" name="Graphic 157">
              <a:extLst>
                <a:ext uri="{FF2B5EF4-FFF2-40B4-BE49-F238E27FC236}">
                  <a16:creationId xmlns:a16="http://schemas.microsoft.com/office/drawing/2014/main" id="{301894AA-BD3F-4F3F-A288-D3E7197A7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330A6FE5-2B68-40BC-B457-629EFB8ADC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4AA6F670-0F8C-4258-99C2-5DCE33EE04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F3655364-D754-49AE-B508-664094FBE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8421FEDA-99E7-47BD-9844-B1123C276D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B72CB94F-C95E-40A3-8522-0AE5CE50DE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0A58F966-7E2F-4B28-82D8-7256BA76D5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66C22099-E4B8-4812-B5A0-95FEC755D5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92C0BE43-12EB-46CA-9452-AFAE4B168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59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9" name="Rectangle 13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0" name="Rectangle 13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01" name="Top left">
            <a:extLst>
              <a:ext uri="{FF2B5EF4-FFF2-40B4-BE49-F238E27FC236}">
                <a16:creationId xmlns:a16="http://schemas.microsoft.com/office/drawing/2014/main" id="{768D6757-43DA-428B-9DD7-6A71B8BCF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25" y="-1543"/>
            <a:ext cx="2198951" cy="3349518"/>
            <a:chOff x="10849" y="-3086"/>
            <a:chExt cx="2198951" cy="3349518"/>
          </a:xfrm>
        </p:grpSpPr>
        <p:sp>
          <p:nvSpPr>
            <p:cNvPr id="202" name="Freeform: Shape 142">
              <a:extLst>
                <a:ext uri="{FF2B5EF4-FFF2-40B4-BE49-F238E27FC236}">
                  <a16:creationId xmlns:a16="http://schemas.microsoft.com/office/drawing/2014/main" id="{CD391D4A-CB15-4553-94DC-CF3C4B7A5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03" name="Freeform: Shape 143">
              <a:extLst>
                <a:ext uri="{FF2B5EF4-FFF2-40B4-BE49-F238E27FC236}">
                  <a16:creationId xmlns:a16="http://schemas.microsoft.com/office/drawing/2014/main" id="{2C8A3FFA-5C1D-4D00-9F94-576B549E81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4" name="Freeform: Shape 144">
              <a:extLst>
                <a:ext uri="{FF2B5EF4-FFF2-40B4-BE49-F238E27FC236}">
                  <a16:creationId xmlns:a16="http://schemas.microsoft.com/office/drawing/2014/main" id="{D57C5B19-33F5-4C10-B3CD-0F68DE358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5" name="Freeform: Shape 145">
              <a:extLst>
                <a:ext uri="{FF2B5EF4-FFF2-40B4-BE49-F238E27FC236}">
                  <a16:creationId xmlns:a16="http://schemas.microsoft.com/office/drawing/2014/main" id="{9CE206CF-ECF7-464E-AB9A-78B5D40CA5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6" name="Freeform: Shape 146">
              <a:extLst>
                <a:ext uri="{FF2B5EF4-FFF2-40B4-BE49-F238E27FC236}">
                  <a16:creationId xmlns:a16="http://schemas.microsoft.com/office/drawing/2014/main" id="{7649E775-A3B9-4297-9ABE-290270A01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7" name="Freeform: Shape 147">
              <a:extLst>
                <a:ext uri="{FF2B5EF4-FFF2-40B4-BE49-F238E27FC236}">
                  <a16:creationId xmlns:a16="http://schemas.microsoft.com/office/drawing/2014/main" id="{173BCD4C-546E-4E45-BC66-B781A1242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8" name="Freeform: Shape 148">
              <a:extLst>
                <a:ext uri="{FF2B5EF4-FFF2-40B4-BE49-F238E27FC236}">
                  <a16:creationId xmlns:a16="http://schemas.microsoft.com/office/drawing/2014/main" id="{781F6EA8-1B21-4253-8911-CCEA7A97A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9" name="Freeform: Shape 149">
              <a:extLst>
                <a:ext uri="{FF2B5EF4-FFF2-40B4-BE49-F238E27FC236}">
                  <a16:creationId xmlns:a16="http://schemas.microsoft.com/office/drawing/2014/main" id="{A0EA1D1E-735C-497A-8458-F3A06EAEA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2" y="744910"/>
            <a:ext cx="4303433" cy="864816"/>
          </a:xfrm>
        </p:spPr>
        <p:txBody>
          <a:bodyPr anchor="b">
            <a:normAutofit/>
          </a:bodyPr>
          <a:lstStyle/>
          <a:p>
            <a:pPr algn="l"/>
            <a:r>
              <a:rPr lang="ru-RU" sz="4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Дворянский быт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4" y="1876425"/>
            <a:ext cx="4303432" cy="425266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строго регламентировался и дворянский быт. Все дворяне даже вне службы обязаны были носить европейскую одежду и прически. Камзолы, чулки, башмаки, галстуки, шляпы стали привычными атрибутами во внешнем виде мужчин высшего сословия. При этом европейская одежда была не очень удобной и </a:t>
            </a:r>
            <a:r>
              <a:rPr lang="ru-RU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малопрактичной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Она попросту не была приспособлена к российским реалиям. Поэтому в зимний период на улицу позволялось одевать длинный кафтан или шубу, также поневоле пришлось оставить в ходу и меховые шапки. Бритье бород было непременным условием в дворянской среде. Если же дворянин не выполнял это условие, с него в лучшем случае взимался огромный налог на бороду, а в худшем случае дворянину грозила опала. Обязательными были посещения различных светских мероприятий (ассамблей, балов, маскарадов). В программу ассамблей входили еда, напитки, танцы, игры и беседы. Светское общество начало играть в карты и шахматы, танцевать полонез, менуэт и гросфатер. Появилось такое новшество, как курение табака. </a:t>
            </a:r>
          </a:p>
        </p:txBody>
      </p:sp>
      <p:grpSp>
        <p:nvGrpSpPr>
          <p:cNvPr id="210" name="Cross">
            <a:extLst>
              <a:ext uri="{FF2B5EF4-FFF2-40B4-BE49-F238E27FC236}">
                <a16:creationId xmlns:a16="http://schemas.microsoft.com/office/drawing/2014/main" id="{BA202D74-C58E-46BB-8671-BBD11C1E41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53649EF0-2F21-4019-A282-6F72261EA3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0B897FE0-A266-448F-BE13-2EDB83C8E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1" name="Bottom Right">
            <a:extLst>
              <a:ext uri="{FF2B5EF4-FFF2-40B4-BE49-F238E27FC236}">
                <a16:creationId xmlns:a16="http://schemas.microsoft.com/office/drawing/2014/main" id="{75166AAC-C71D-472C-B758-3E41713CC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976" y="3278144"/>
            <a:ext cx="4211600" cy="3581399"/>
            <a:chOff x="7980400" y="3276601"/>
            <a:chExt cx="4211600" cy="3581399"/>
          </a:xfrm>
        </p:grpSpPr>
        <p:grpSp>
          <p:nvGrpSpPr>
            <p:cNvPr id="157" name="Graphic 157">
              <a:extLst>
                <a:ext uri="{FF2B5EF4-FFF2-40B4-BE49-F238E27FC236}">
                  <a16:creationId xmlns:a16="http://schemas.microsoft.com/office/drawing/2014/main" id="{7C93CC1D-C85E-4399-BC08-FAAB073CB0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6"/>
              <a:chOff x="4114800" y="1423987"/>
              <a:chExt cx="3961542" cy="4007547"/>
            </a:xfrm>
            <a:noFill/>
          </p:grpSpPr>
          <p:sp>
            <p:nvSpPr>
              <p:cNvPr id="212" name="Freeform: Shape 158">
                <a:extLst>
                  <a:ext uri="{FF2B5EF4-FFF2-40B4-BE49-F238E27FC236}">
                    <a16:creationId xmlns:a16="http://schemas.microsoft.com/office/drawing/2014/main" id="{D4221A94-3C62-4CC8-9954-A09C78C25E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3" name="Freeform: Shape 159">
                <a:extLst>
                  <a:ext uri="{FF2B5EF4-FFF2-40B4-BE49-F238E27FC236}">
                    <a16:creationId xmlns:a16="http://schemas.microsoft.com/office/drawing/2014/main" id="{2F3428FC-EE97-4CE7-BA15-452786B19C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4" name="Freeform: Shape 160">
                <a:extLst>
                  <a:ext uri="{FF2B5EF4-FFF2-40B4-BE49-F238E27FC236}">
                    <a16:creationId xmlns:a16="http://schemas.microsoft.com/office/drawing/2014/main" id="{11E5D736-5A20-4A51-A4E7-BEDAFE66EE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5" name="Freeform: Shape 161">
                <a:extLst>
                  <a:ext uri="{FF2B5EF4-FFF2-40B4-BE49-F238E27FC236}">
                    <a16:creationId xmlns:a16="http://schemas.microsoft.com/office/drawing/2014/main" id="{7FAFA600-7C84-497F-AD88-9A067C4541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6" name="Freeform: Shape 162">
                <a:extLst>
                  <a:ext uri="{FF2B5EF4-FFF2-40B4-BE49-F238E27FC236}">
                    <a16:creationId xmlns:a16="http://schemas.microsoft.com/office/drawing/2014/main" id="{1581E512-DD52-4C30-89C7-F470D0187E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7" name="Freeform: Shape 163">
                <a:extLst>
                  <a:ext uri="{FF2B5EF4-FFF2-40B4-BE49-F238E27FC236}">
                    <a16:creationId xmlns:a16="http://schemas.microsoft.com/office/drawing/2014/main" id="{A008492B-E470-407A-B90A-46312C56B9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8" name="Freeform: Shape 164">
                <a:extLst>
                  <a:ext uri="{FF2B5EF4-FFF2-40B4-BE49-F238E27FC236}">
                    <a16:creationId xmlns:a16="http://schemas.microsoft.com/office/drawing/2014/main" id="{801F51B6-F24A-4E1F-8A18-A7344E2C49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219" name="Freeform: Shape 157">
              <a:extLst>
                <a:ext uri="{FF2B5EF4-FFF2-40B4-BE49-F238E27FC236}">
                  <a16:creationId xmlns:a16="http://schemas.microsoft.com/office/drawing/2014/main" id="{4CCABC59-AE08-4314-9746-495F734400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5" name="Рисунок 4" descr="Изображение выглядит как текст, ткань&#10;&#10;Автоматически созданное описание">
            <a:extLst>
              <a:ext uri="{FF2B5EF4-FFF2-40B4-BE49-F238E27FC236}">
                <a16:creationId xmlns:a16="http://schemas.microsoft.com/office/drawing/2014/main" id="{CFFDF88D-88CE-42C5-9B7E-31ECC3CC7CA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3703" y="739790"/>
            <a:ext cx="1906672" cy="2602967"/>
          </a:xfrm>
          <a:prstGeom prst="rect">
            <a:avLst/>
          </a:prstGeom>
        </p:spPr>
      </p:pic>
      <p:pic>
        <p:nvPicPr>
          <p:cNvPr id="12" name="Рисунок 11" descr="Изображение выглядит как внутренний, алтарь&#10;&#10;Автоматически созданное описание">
            <a:extLst>
              <a:ext uri="{FF2B5EF4-FFF2-40B4-BE49-F238E27FC236}">
                <a16:creationId xmlns:a16="http://schemas.microsoft.com/office/drawing/2014/main" id="{D5B3C09E-7A0E-4244-95DA-F3AAE0B675D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5570" y="902284"/>
            <a:ext cx="3109869" cy="2277979"/>
          </a:xfrm>
          <a:prstGeom prst="rect">
            <a:avLst/>
          </a:prstGeom>
        </p:spPr>
      </p:pic>
      <p:pic>
        <p:nvPicPr>
          <p:cNvPr id="10" name="Рисунок 9" descr="Изображение выглядит как внутренний, окно&#10;&#10;Автоматически созданное описание">
            <a:extLst>
              <a:ext uri="{FF2B5EF4-FFF2-40B4-BE49-F238E27FC236}">
                <a16:creationId xmlns:a16="http://schemas.microsoft.com/office/drawing/2014/main" id="{BC73AD3D-5D27-4CD2-A736-0C93A7B5843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2105" y="3780041"/>
            <a:ext cx="3109869" cy="2068062"/>
          </a:xfrm>
          <a:prstGeom prst="rect">
            <a:avLst/>
          </a:prstGeom>
        </p:spPr>
      </p:pic>
      <p:pic>
        <p:nvPicPr>
          <p:cNvPr id="8" name="Рисунок 7" descr="Изображение выглядит как текст, кукла, игрушка&#10;&#10;Автоматически созданное описание">
            <a:extLst>
              <a:ext uri="{FF2B5EF4-FFF2-40B4-BE49-F238E27FC236}">
                <a16:creationId xmlns:a16="http://schemas.microsoft.com/office/drawing/2014/main" id="{FD1AF19C-C793-4429-A0D4-6DF740FDD41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5570" y="3803365"/>
            <a:ext cx="3109869" cy="202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62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4" name="Rectangle 223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28" name="Top left">
            <a:extLst>
              <a:ext uri="{FF2B5EF4-FFF2-40B4-BE49-F238E27FC236}">
                <a16:creationId xmlns:a16="http://schemas.microsoft.com/office/drawing/2014/main" id="{5643E83A-A1FB-4A4F-8FCB-7099053D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71001476-F173-4C10-BF71-7A0C685EF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8BA4F8B6-EC3F-48AA-8994-43FCFDC48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A4624BFD-0BFC-418F-A813-810248089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6ADEB34C-F201-480B-8DDE-CB89724ED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101A65A1-9420-4E40-B6C2-1B5B5709E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865AB6A3-E664-49F6-8D63-A5629AA6C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79AC192-30A6-4BD5-A1E2-957FDC87E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AEFBBD80-1329-4A3F-8E1C-B5148E92A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925" y="744909"/>
            <a:ext cx="5797883" cy="2007533"/>
          </a:xfrm>
        </p:spPr>
        <p:txBody>
          <a:bodyPr anchor="b">
            <a:normAutofit fontScale="90000"/>
          </a:bodyPr>
          <a:lstStyle/>
          <a:p>
            <a:pPr algn="l"/>
            <a:r>
              <a:rPr lang="ru-RU" sz="4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Женщины – полноправные члены общества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794" y="2902834"/>
            <a:ext cx="5797882" cy="3226256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ассамблеях дворяне должны были появляться со своими женами и взрослыми дочерями. Наиболее сильно новые европейские веяния отразилась на внешнем виде светских дам. Вместо русских сарафанов дамы стали носить пышные платья с корсетами и открытыми плечами. Такая мода негативно сказалась на женском здоровье. Если девочек с семилетнего возраста начинали шнуровать в корсет, это оборачивалось деформацией фигуры к зрелому возрасту, что оканчивалось различными болезнями и трудностями при вынашивании детей. Самый больной удар русским традициям в женской одежде был нанесен в части головных уборах. На Руси замужняя женщина не должна была на людях показывать волосы – это считалось позором, поэтому голову обязательно покрывали. Пётр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ввел моду на женские европейские прически, что для замужних женщин стало настоящим шоком. Тем не менее, эти нововведения возвысили русскую женщину, сделав ее из теремной затворницы настоящим и полноправным членом общества.</a:t>
            </a:r>
          </a:p>
        </p:txBody>
      </p:sp>
      <p:grpSp>
        <p:nvGrpSpPr>
          <p:cNvPr id="238" name="Cross">
            <a:extLst>
              <a:ext uri="{FF2B5EF4-FFF2-40B4-BE49-F238E27FC236}">
                <a16:creationId xmlns:a16="http://schemas.microsoft.com/office/drawing/2014/main" id="{2B34C49B-33A5-4D25-AD6C-EBA858239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1BDB9BF4-1F5C-456B-8C52-8EE8670F49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5E3C20C9-75B8-4A4B-9DEC-6F0F790AA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E64C811-DDFC-43F0-B8CF-3E7F51356C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2926" y="533400"/>
            <a:ext cx="3257667" cy="2809738"/>
          </a:xfrm>
          <a:prstGeom prst="rect">
            <a:avLst/>
          </a:prstGeom>
        </p:spPr>
      </p:pic>
      <p:pic>
        <p:nvPicPr>
          <p:cNvPr id="9" name="Рисунок 8" descr="Изображение выглядит как внутренний, человек, рисует, ткань&#10;&#10;Автоматически созданное описание">
            <a:extLst>
              <a:ext uri="{FF2B5EF4-FFF2-40B4-BE49-F238E27FC236}">
                <a16:creationId xmlns:a16="http://schemas.microsoft.com/office/drawing/2014/main" id="{586D230A-3B4F-4BBF-B018-6517910CC7D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9368" y="3503298"/>
            <a:ext cx="4424783" cy="2809738"/>
          </a:xfrm>
          <a:prstGeom prst="rect">
            <a:avLst/>
          </a:prstGeom>
        </p:spPr>
      </p:pic>
      <p:grpSp>
        <p:nvGrpSpPr>
          <p:cNvPr id="242" name="Bottom Right">
            <a:extLst>
              <a:ext uri="{FF2B5EF4-FFF2-40B4-BE49-F238E27FC236}">
                <a16:creationId xmlns:a16="http://schemas.microsoft.com/office/drawing/2014/main" id="{10B26B1D-E006-423E-BDA7-817C16A0E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43" name="Graphic 157">
              <a:extLst>
                <a:ext uri="{FF2B5EF4-FFF2-40B4-BE49-F238E27FC236}">
                  <a16:creationId xmlns:a16="http://schemas.microsoft.com/office/drawing/2014/main" id="{F8C15E65-20E8-4910-A032-12247AAC0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id="{817F143C-2044-43B3-BC5A-000CFE00AF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id="{B8FE5D85-CD85-4705-A051-6237183DB2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7" name="Freeform: Shape 246">
                <a:extLst>
                  <a:ext uri="{FF2B5EF4-FFF2-40B4-BE49-F238E27FC236}">
                    <a16:creationId xmlns:a16="http://schemas.microsoft.com/office/drawing/2014/main" id="{57AA48F5-D48F-471E-B27C-F861F17840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id="{55FBE6EA-7167-41E6-BEAE-49130B8588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9" name="Freeform: Shape 248">
                <a:extLst>
                  <a:ext uri="{FF2B5EF4-FFF2-40B4-BE49-F238E27FC236}">
                    <a16:creationId xmlns:a16="http://schemas.microsoft.com/office/drawing/2014/main" id="{7EC1BE90-B964-4201-9064-FE47ED409F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0" name="Freeform: Shape 249">
                <a:extLst>
                  <a:ext uri="{FF2B5EF4-FFF2-40B4-BE49-F238E27FC236}">
                    <a16:creationId xmlns:a16="http://schemas.microsoft.com/office/drawing/2014/main" id="{3E5ED205-2210-488A-8A6A-07D1F0735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id="{15903D0D-041A-40DB-823C-793456CFF9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DF9D749A-CC55-4CAA-93B2-F04C63853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322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59" name="Top left">
            <a:extLst>
              <a:ext uri="{FF2B5EF4-FFF2-40B4-BE49-F238E27FC236}">
                <a16:creationId xmlns:a16="http://schemas.microsoft.com/office/drawing/2014/main" id="{5643E83A-A1FB-4A4F-8FCB-7099053D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71001476-F173-4C10-BF71-7A0C685EF1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8BA4F8B6-EC3F-48AA-8994-43FCFDC48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A4624BFD-0BFC-418F-A813-8102480899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ADEB34C-F201-480B-8DDE-CB89724ED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101A65A1-9420-4E40-B6C2-1B5B5709E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865AB6A3-E664-49F6-8D63-A5629AA6C4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479AC192-30A6-4BD5-A1E2-957FDC87E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AEFBBD80-1329-4A3F-8E1C-B5148E92A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7A1313-FD56-41D5-95DB-21AF02A97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925" y="904875"/>
            <a:ext cx="5797883" cy="1033303"/>
          </a:xfrm>
        </p:spPr>
        <p:txBody>
          <a:bodyPr anchor="b">
            <a:normAutofit/>
          </a:bodyPr>
          <a:lstStyle/>
          <a:p>
            <a:pPr algn="l"/>
            <a:r>
              <a:rPr lang="ru-RU" sz="5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Этикет</a:t>
            </a:r>
            <a:endParaRPr lang="ru-RU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2ECA8D-59AD-40AF-805E-0F163F7A7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794" y="2217825"/>
            <a:ext cx="5797882" cy="3911265"/>
          </a:xfrm>
        </p:spPr>
        <p:txBody>
          <a:bodyPr anchor="t"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Европеизация высшего света затронула не только внешний облик дворян. В 1717 году был напечатан своеобразный кодекс правил приличия в светском обществе «Юности честное зерцало». Задачей этого руководства было приблизить русских молодых дворян к идеалам «придворного человека», научить их хорошим манерам поведения в обществе. Конечно, еще в конце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XVII</a:t>
            </a: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 при царствовании Алексея Михайловича и правлении Софьи в России были введены польские манеры общения. Однако Пётр положил конец польскому влиянию и переориентировал дворян на французские традиции. С одной стороны, русские дворяне, пользуясь правилам этикета, стали вести себя по западному образцу, что упростило их общение с иностранцами. А с другой стороны, такое светское «обхождение» научило русских светской лжи: не противоречить и не всегда говорить правду из вежливости. Кроме того, в высший свет вошли множество европейских норм и традиций. Так, например, были введены европейские дворянские титулы, новое летоисчисление от Рождества Христова, а не от ветхозаветного Сотворения мира, игра на клавикордах, скрипке и флейте, праздники с фейерверками, театральные представления и т.д.</a:t>
            </a:r>
          </a:p>
          <a:p>
            <a:pPr algn="l">
              <a:lnSpc>
                <a:spcPct val="100000"/>
              </a:lnSpc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69" name="Cross">
            <a:extLst>
              <a:ext uri="{FF2B5EF4-FFF2-40B4-BE49-F238E27FC236}">
                <a16:creationId xmlns:a16="http://schemas.microsoft.com/office/drawing/2014/main" id="{2B34C49B-33A5-4D25-AD6C-EBA858239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45264" y="149792"/>
            <a:ext cx="118872" cy="118872"/>
            <a:chOff x="1175347" y="3733800"/>
            <a:chExt cx="118872" cy="118872"/>
          </a:xfrm>
        </p:grpSpPr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1BDB9BF4-1F5C-456B-8C52-8EE8670F49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5E3C20C9-75B8-4A4B-9DEC-6F0F790AA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5" name="Рисунок 14" descr="Изображение выглядит как текст, человек, внутренний, пол&#10;&#10;Автоматически созданное описание">
            <a:extLst>
              <a:ext uri="{FF2B5EF4-FFF2-40B4-BE49-F238E27FC236}">
                <a16:creationId xmlns:a16="http://schemas.microsoft.com/office/drawing/2014/main" id="{BC6DC6DC-BC85-4C1F-8AC7-EF13DC19EC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2500" y="533400"/>
            <a:ext cx="2458520" cy="2809738"/>
          </a:xfrm>
          <a:prstGeom prst="rect">
            <a:avLst/>
          </a:prstGeom>
        </p:spPr>
      </p:pic>
      <p:pic>
        <p:nvPicPr>
          <p:cNvPr id="13" name="Рисунок 1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B01E0F0-5DB8-4277-8D9D-26DFEDF8E4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8601" y="3503298"/>
            <a:ext cx="3746317" cy="2809738"/>
          </a:xfrm>
          <a:prstGeom prst="rect">
            <a:avLst/>
          </a:prstGeom>
        </p:spPr>
      </p:pic>
      <p:grpSp>
        <p:nvGrpSpPr>
          <p:cNvPr id="273" name="Bottom Right">
            <a:extLst>
              <a:ext uri="{FF2B5EF4-FFF2-40B4-BE49-F238E27FC236}">
                <a16:creationId xmlns:a16="http://schemas.microsoft.com/office/drawing/2014/main" id="{10B26B1D-E006-423E-BDA7-817C16A0E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74" name="Graphic 157">
              <a:extLst>
                <a:ext uri="{FF2B5EF4-FFF2-40B4-BE49-F238E27FC236}">
                  <a16:creationId xmlns:a16="http://schemas.microsoft.com/office/drawing/2014/main" id="{F8C15E65-20E8-4910-A032-12247AAC0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6" name="Freeform: Shape 275">
                <a:extLst>
                  <a:ext uri="{FF2B5EF4-FFF2-40B4-BE49-F238E27FC236}">
                    <a16:creationId xmlns:a16="http://schemas.microsoft.com/office/drawing/2014/main" id="{817F143C-2044-43B3-BC5A-000CFE00AF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7" name="Freeform: Shape 276">
                <a:extLst>
                  <a:ext uri="{FF2B5EF4-FFF2-40B4-BE49-F238E27FC236}">
                    <a16:creationId xmlns:a16="http://schemas.microsoft.com/office/drawing/2014/main" id="{B8FE5D85-CD85-4705-A051-6237183DB2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8" name="Freeform: Shape 277">
                <a:extLst>
                  <a:ext uri="{FF2B5EF4-FFF2-40B4-BE49-F238E27FC236}">
                    <a16:creationId xmlns:a16="http://schemas.microsoft.com/office/drawing/2014/main" id="{57AA48F5-D48F-471E-B27C-F861F17840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9" name="Freeform: Shape 278">
                <a:extLst>
                  <a:ext uri="{FF2B5EF4-FFF2-40B4-BE49-F238E27FC236}">
                    <a16:creationId xmlns:a16="http://schemas.microsoft.com/office/drawing/2014/main" id="{55FBE6EA-7167-41E6-BEAE-49130B8588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0" name="Freeform: Shape 279">
                <a:extLst>
                  <a:ext uri="{FF2B5EF4-FFF2-40B4-BE49-F238E27FC236}">
                    <a16:creationId xmlns:a16="http://schemas.microsoft.com/office/drawing/2014/main" id="{7EC1BE90-B964-4201-9064-FE47ED409F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1" name="Freeform: Shape 280">
                <a:extLst>
                  <a:ext uri="{FF2B5EF4-FFF2-40B4-BE49-F238E27FC236}">
                    <a16:creationId xmlns:a16="http://schemas.microsoft.com/office/drawing/2014/main" id="{3E5ED205-2210-488A-8A6A-07D1F07351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2" name="Freeform: Shape 281">
                <a:extLst>
                  <a:ext uri="{FF2B5EF4-FFF2-40B4-BE49-F238E27FC236}">
                    <a16:creationId xmlns:a16="http://schemas.microsoft.com/office/drawing/2014/main" id="{15903D0D-041A-40DB-823C-793456CFF9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DF9D749A-CC55-4CAA-93B2-F04C63853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4878482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695</Words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Avenir Next LT Pro</vt:lpstr>
      <vt:lpstr>AvenirNext LT Pro Medium</vt:lpstr>
      <vt:lpstr>Calibri</vt:lpstr>
      <vt:lpstr>Posterama</vt:lpstr>
      <vt:lpstr>ExploreVTI</vt:lpstr>
      <vt:lpstr>Государственная служба – главная обязанность дворян</vt:lpstr>
      <vt:lpstr>Дворянский быт</vt:lpstr>
      <vt:lpstr>Женщины – полноправные члены общества</vt:lpstr>
      <vt:lpstr>Этикет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2018-06-11T07:22:47Z</dcterms:created>
  <dcterms:modified xsi:type="dcterms:W3CDTF">2021-11-14T11:22:17Z</dcterms:modified>
</cp:coreProperties>
</file>