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45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28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29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679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544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553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7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48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38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692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395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3/28/2022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057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03" r:id="rId6"/>
    <p:sldLayoutId id="2147483699" r:id="rId7"/>
    <p:sldLayoutId id="2147483700" r:id="rId8"/>
    <p:sldLayoutId id="2147483701" r:id="rId9"/>
    <p:sldLayoutId id="2147483702" r:id="rId10"/>
    <p:sldLayoutId id="214748370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6" name="Rectangle 105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996DFAFB-BCE1-4BEC-82FB-D574234DE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10" name="Top left">
            <a:extLst>
              <a:ext uri="{FF2B5EF4-FFF2-40B4-BE49-F238E27FC236}">
                <a16:creationId xmlns:a16="http://schemas.microsoft.com/office/drawing/2014/main" id="{86B56C86-A94B-4668-913E-986E5C13F3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3A4E4D8E-1BD1-47F7-94E7-0DAF57968A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465B8AC7-FBA4-40A7-998D-A56F1911CF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851A4BDA-5781-40F9-82EC-7B8D0294BB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F5EBCEBA-A63F-4458-BC7B-4AE6844E4F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F618C9FA-437B-4BA5-A742-95AB2D5CEB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93FBC096-ED19-4206-8731-9FA9C59B79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D7B1D33F-6F8A-40D7-9259-A0D71F4302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AD0AA71C-BC79-4304-9954-5B6AA5523E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7A1313-FD56-41D5-95DB-21AF02A97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5653" y="169452"/>
            <a:ext cx="10583117" cy="2056572"/>
          </a:xfrm>
        </p:spPr>
        <p:txBody>
          <a:bodyPr anchor="ctr">
            <a:normAutofit/>
          </a:bodyPr>
          <a:lstStyle/>
          <a:p>
            <a:pPr algn="l"/>
            <a:r>
              <a:rPr lang="ru-RU" sz="5400" b="1"/>
              <a:t>Сражение под Кунерсдорфом – тактика победы</a:t>
            </a:r>
            <a:endParaRPr lang="ru-RU" sz="540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C2ECA8D-59AD-40AF-805E-0F163F7A7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2786" y="2402945"/>
            <a:ext cx="3376918" cy="3726145"/>
          </a:xfrm>
        </p:spPr>
        <p:txBody>
          <a:bodyPr anchor="t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ru-RU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Кунерсдорфское</a:t>
            </a:r>
            <a:r>
              <a:rPr lang="ru-R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сражение – сражение Семилетней войны 1756–1763 гг., состоявшееся между русско-австрийскими и прусскими войсками в августе 1759 года у селения </a:t>
            </a:r>
            <a:r>
              <a:rPr lang="ru-RU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Кунерсдорф</a:t>
            </a:r>
            <a:r>
              <a:rPr lang="ru-R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(современное </a:t>
            </a:r>
            <a:r>
              <a:rPr lang="ru-RU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Куновице</a:t>
            </a:r>
            <a:r>
              <a:rPr lang="ru-R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Западная Польша).</a:t>
            </a:r>
          </a:p>
          <a:p>
            <a:pPr algn="just">
              <a:lnSpc>
                <a:spcPct val="100000"/>
              </a:lnSpc>
            </a:pPr>
            <a:r>
              <a:rPr lang="ru-R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Прусская армия насчитывала 48 тысяч человек и 200 орудий. Главнокомандующий – Фридрих II Великий. Русско-австрийская армия имела превосходство в численности (41 тысячи русских солдат и 18,5 тысяч австрийцев) и в артиллерии - 248 орудий. Командовал объединенной армией генерал-аншеф </a:t>
            </a:r>
            <a:r>
              <a:rPr lang="ru-RU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П.С.Салтыков</a:t>
            </a:r>
            <a:r>
              <a:rPr lang="ru-R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</a:pPr>
            <a:r>
              <a:rPr lang="ru-RU" sz="1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Кунерсдорфское</a:t>
            </a:r>
            <a:r>
              <a:rPr lang="ru-R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сражение принято считать великой победой русского оружия, и это действительно так – она была выиграна за счет стойкости и мужества линейных офицеров и простых солдат, но не за счет великолепной тактики. И та, и другая сторона продемонстрировали ряд тактических просчетов, которые привели к бойне, где перевес оказался на стороне того, у кого больше войск и чей дух сильнее.</a:t>
            </a:r>
          </a:p>
        </p:txBody>
      </p:sp>
      <p:grpSp>
        <p:nvGrpSpPr>
          <p:cNvPr id="120" name="Cross">
            <a:extLst>
              <a:ext uri="{FF2B5EF4-FFF2-40B4-BE49-F238E27FC236}">
                <a16:creationId xmlns:a16="http://schemas.microsoft.com/office/drawing/2014/main" id="{E1B2CC16-E236-484A-8B48-29A75787A4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945264" y="149792"/>
            <a:ext cx="118872" cy="118872"/>
            <a:chOff x="1175347" y="3733800"/>
            <a:chExt cx="118872" cy="118872"/>
          </a:xfrm>
        </p:grpSpPr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A2F52009-0623-4DBE-B091-975F6ED0F1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758A51BF-F5FD-42A4-8EB6-6DCD8639C7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7" name="Рисунок 16" descr="Изображение выглядит как стена, человек&#10;&#10;Автоматически созданное описание">
            <a:extLst>
              <a:ext uri="{FF2B5EF4-FFF2-40B4-BE49-F238E27FC236}">
                <a16:creationId xmlns:a16="http://schemas.microsoft.com/office/drawing/2014/main" id="{AE8632C6-5804-4091-90C3-F4293609B1D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96395" y="2402224"/>
            <a:ext cx="3089567" cy="3733616"/>
          </a:xfrm>
          <a:prstGeom prst="rect">
            <a:avLst/>
          </a:prstGeom>
        </p:spPr>
      </p:pic>
      <p:pic>
        <p:nvPicPr>
          <p:cNvPr id="19" name="Рисунок 18" descr="Изображение выглядит как текст, внутренний, человек&#10;&#10;Автоматически созданное описание">
            <a:extLst>
              <a:ext uri="{FF2B5EF4-FFF2-40B4-BE49-F238E27FC236}">
                <a16:creationId xmlns:a16="http://schemas.microsoft.com/office/drawing/2014/main" id="{D16AFEB0-B1BE-43C8-B4BC-1689F387DEC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91323" y="2395474"/>
            <a:ext cx="3126903" cy="3733616"/>
          </a:xfrm>
          <a:prstGeom prst="rect">
            <a:avLst/>
          </a:prstGeom>
        </p:spPr>
      </p:pic>
      <p:grpSp>
        <p:nvGrpSpPr>
          <p:cNvPr id="124" name="Bottom Right">
            <a:extLst>
              <a:ext uri="{FF2B5EF4-FFF2-40B4-BE49-F238E27FC236}">
                <a16:creationId xmlns:a16="http://schemas.microsoft.com/office/drawing/2014/main" id="{4974683B-5112-461C-8C28-D36ED826E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125" name="Graphic 157">
              <a:extLst>
                <a:ext uri="{FF2B5EF4-FFF2-40B4-BE49-F238E27FC236}">
                  <a16:creationId xmlns:a16="http://schemas.microsoft.com/office/drawing/2014/main" id="{3E2E1F0E-C073-480E-9C7C-FE5AAD7120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127" name="Freeform: Shape 126">
                <a:extLst>
                  <a:ext uri="{FF2B5EF4-FFF2-40B4-BE49-F238E27FC236}">
                    <a16:creationId xmlns:a16="http://schemas.microsoft.com/office/drawing/2014/main" id="{90A76683-2FBC-4B9E-8FE6-04DA837819C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4" name="Freeform: Shape 173">
                <a:extLst>
                  <a:ext uri="{FF2B5EF4-FFF2-40B4-BE49-F238E27FC236}">
                    <a16:creationId xmlns:a16="http://schemas.microsoft.com/office/drawing/2014/main" id="{8D7A2BFC-CD5C-40E7-B7F0-03B9FAF6E01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5" name="Freeform: Shape 174">
                <a:extLst>
                  <a:ext uri="{FF2B5EF4-FFF2-40B4-BE49-F238E27FC236}">
                    <a16:creationId xmlns:a16="http://schemas.microsoft.com/office/drawing/2014/main" id="{FEFBCD30-B2C3-47D7-A543-43114D07AC9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6" name="Freeform: Shape 175">
                <a:extLst>
                  <a:ext uri="{FF2B5EF4-FFF2-40B4-BE49-F238E27FC236}">
                    <a16:creationId xmlns:a16="http://schemas.microsoft.com/office/drawing/2014/main" id="{11C3BA05-B86E-4636-ABDA-D7D780D891E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7" name="Freeform: Shape 176">
                <a:extLst>
                  <a:ext uri="{FF2B5EF4-FFF2-40B4-BE49-F238E27FC236}">
                    <a16:creationId xmlns:a16="http://schemas.microsoft.com/office/drawing/2014/main" id="{2FF12B91-8FD0-44E7-A663-B6420330348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8" name="Freeform: Shape 177">
                <a:extLst>
                  <a:ext uri="{FF2B5EF4-FFF2-40B4-BE49-F238E27FC236}">
                    <a16:creationId xmlns:a16="http://schemas.microsoft.com/office/drawing/2014/main" id="{FAE2F160-5987-493D-BE4F-A34A6183F1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9" name="Freeform: Shape 178">
                <a:extLst>
                  <a:ext uri="{FF2B5EF4-FFF2-40B4-BE49-F238E27FC236}">
                    <a16:creationId xmlns:a16="http://schemas.microsoft.com/office/drawing/2014/main" id="{46C11E46-6D94-4450-BB01-8E2D43E4EA2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9875E8CC-AEBE-48C9-8EF8-80D1AA95BF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81" name="Cross">
            <a:extLst>
              <a:ext uri="{FF2B5EF4-FFF2-40B4-BE49-F238E27FC236}">
                <a16:creationId xmlns:a16="http://schemas.microsoft.com/office/drawing/2014/main" id="{B3574FE3-8C6E-46AB-8AAB-8863AF8C05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92104" y="6150811"/>
            <a:ext cx="118872" cy="118872"/>
            <a:chOff x="1175347" y="3733800"/>
            <a:chExt cx="118872" cy="118872"/>
          </a:xfrm>
        </p:grpSpPr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id="{9AD69FFE-A14A-43BA-9DEB-678904B596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id="{343DA7A1-CA5D-4013-B068-5641701C29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97" name="Подзаголовок 2">
            <a:extLst>
              <a:ext uri="{FF2B5EF4-FFF2-40B4-BE49-F238E27FC236}">
                <a16:creationId xmlns:a16="http://schemas.microsoft.com/office/drawing/2014/main" id="{4DCB66E3-DBDA-46E7-A1F7-32E692F4F292}"/>
              </a:ext>
            </a:extLst>
          </p:cNvPr>
          <p:cNvSpPr txBox="1">
            <a:spLocks/>
          </p:cNvSpPr>
          <p:nvPr/>
        </p:nvSpPr>
        <p:spPr>
          <a:xfrm>
            <a:off x="4896395" y="6210247"/>
            <a:ext cx="3073899" cy="2845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ru-RU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Пётр Салтыков</a:t>
            </a:r>
          </a:p>
        </p:txBody>
      </p:sp>
      <p:sp>
        <p:nvSpPr>
          <p:cNvPr id="98" name="Подзаголовок 2">
            <a:extLst>
              <a:ext uri="{FF2B5EF4-FFF2-40B4-BE49-F238E27FC236}">
                <a16:creationId xmlns:a16="http://schemas.microsoft.com/office/drawing/2014/main" id="{5CF27775-E463-4F6B-B5DB-6B4E677537B5}"/>
              </a:ext>
            </a:extLst>
          </p:cNvPr>
          <p:cNvSpPr txBox="1">
            <a:spLocks/>
          </p:cNvSpPr>
          <p:nvPr/>
        </p:nvSpPr>
        <p:spPr>
          <a:xfrm>
            <a:off x="8189563" y="6200515"/>
            <a:ext cx="3073899" cy="2845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ru-RU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Фридрих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</a:t>
            </a:r>
            <a:r>
              <a:rPr lang="ru-RU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Великий</a:t>
            </a:r>
          </a:p>
        </p:txBody>
      </p:sp>
    </p:spTree>
    <p:extLst>
      <p:ext uri="{BB962C8B-B14F-4D97-AF65-F5344CB8AC3E}">
        <p14:creationId xmlns:p14="http://schemas.microsoft.com/office/powerpoint/2010/main" val="327593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97" grpId="0" build="p"/>
      <p:bldP spid="9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8" name="Rectangle 187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19" name="Rectangle 189">
            <a:extLst>
              <a:ext uri="{FF2B5EF4-FFF2-40B4-BE49-F238E27FC236}">
                <a16:creationId xmlns:a16="http://schemas.microsoft.com/office/drawing/2014/main" id="{996DFAFB-BCE1-4BEC-82FB-D574234DE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7A1313-FD56-41D5-95DB-21AF02A97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6275" y="4098524"/>
            <a:ext cx="5996628" cy="2226076"/>
          </a:xfrm>
        </p:spPr>
        <p:txBody>
          <a:bodyPr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ru-RU" sz="5000" b="1" dirty="0"/>
              <a:t>Поле битвы</a:t>
            </a:r>
            <a:endParaRPr lang="ru-RU" sz="5000" dirty="0"/>
          </a:p>
        </p:txBody>
      </p:sp>
      <p:grpSp>
        <p:nvGrpSpPr>
          <p:cNvPr id="220" name="Bottom Right">
            <a:extLst>
              <a:ext uri="{FF2B5EF4-FFF2-40B4-BE49-F238E27FC236}">
                <a16:creationId xmlns:a16="http://schemas.microsoft.com/office/drawing/2014/main" id="{F738262B-3960-4D04-92F3-C363584E92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6E657100-BDC2-4335-865E-8B822BC96B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221" name="Graphic 157">
              <a:extLst>
                <a:ext uri="{FF2B5EF4-FFF2-40B4-BE49-F238E27FC236}">
                  <a16:creationId xmlns:a16="http://schemas.microsoft.com/office/drawing/2014/main" id="{7C44F7A2-EC4A-484B-BE71-8B23C0F60D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222" name="Freeform: Shape 195">
                <a:extLst>
                  <a:ext uri="{FF2B5EF4-FFF2-40B4-BE49-F238E27FC236}">
                    <a16:creationId xmlns:a16="http://schemas.microsoft.com/office/drawing/2014/main" id="{21590F86-76CD-4EB9-8741-34B0E1941DD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3" name="Freeform: Shape 196">
                <a:extLst>
                  <a:ext uri="{FF2B5EF4-FFF2-40B4-BE49-F238E27FC236}">
                    <a16:creationId xmlns:a16="http://schemas.microsoft.com/office/drawing/2014/main" id="{FD6089F4-CD95-4D48-A805-34EA5F848D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4" name="Freeform: Shape 197">
                <a:extLst>
                  <a:ext uri="{FF2B5EF4-FFF2-40B4-BE49-F238E27FC236}">
                    <a16:creationId xmlns:a16="http://schemas.microsoft.com/office/drawing/2014/main" id="{68DB60A2-B18C-4F65-B0E6-66ED9CEFAF9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5" name="Freeform: Shape 198">
                <a:extLst>
                  <a:ext uri="{FF2B5EF4-FFF2-40B4-BE49-F238E27FC236}">
                    <a16:creationId xmlns:a16="http://schemas.microsoft.com/office/drawing/2014/main" id="{5048C6F4-614B-45FA-AB8F-25347B5441F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6" name="Freeform: Shape 199">
                <a:extLst>
                  <a:ext uri="{FF2B5EF4-FFF2-40B4-BE49-F238E27FC236}">
                    <a16:creationId xmlns:a16="http://schemas.microsoft.com/office/drawing/2014/main" id="{F25FD66F-3D7B-4850-B481-5D51840D467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7" name="Freeform: Shape 200">
                <a:extLst>
                  <a:ext uri="{FF2B5EF4-FFF2-40B4-BE49-F238E27FC236}">
                    <a16:creationId xmlns:a16="http://schemas.microsoft.com/office/drawing/2014/main" id="{E393D591-D719-4C28-B8E5-33463635802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2" name="Freeform: Shape 201">
                <a:extLst>
                  <a:ext uri="{FF2B5EF4-FFF2-40B4-BE49-F238E27FC236}">
                    <a16:creationId xmlns:a16="http://schemas.microsoft.com/office/drawing/2014/main" id="{F0E41FB1-38F3-4037-B5F2-E4E35311001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28" name="Freeform: Shape 194">
              <a:extLst>
                <a:ext uri="{FF2B5EF4-FFF2-40B4-BE49-F238E27FC236}">
                  <a16:creationId xmlns:a16="http://schemas.microsoft.com/office/drawing/2014/main" id="{C8A8B4BF-5D23-4610-AD0E-B290C8D67D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C2ECA8D-59AD-40AF-805E-0F163F7A7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86548" y="4085112"/>
            <a:ext cx="5996627" cy="2239488"/>
          </a:xfrm>
        </p:spPr>
        <p:txBody>
          <a:bodyPr anchor="ctr">
            <a:normAutofit fontScale="47500" lnSpcReduction="20000"/>
          </a:bodyPr>
          <a:lstStyle/>
          <a:p>
            <a:pPr algn="just"/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Войска располагались на трёх господствующих высотах (Мюльберг, Большой Шпиц, </a:t>
            </a:r>
            <a:r>
              <a:rPr lang="ru-RU" dirty="0" err="1">
                <a:latin typeface="Calibri" panose="020F0502020204030204" pitchFamily="34" charset="0"/>
                <a:cs typeface="Calibri" panose="020F0502020204030204" pitchFamily="34" charset="0"/>
              </a:rPr>
              <a:t>Юденберг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), разделенных друг от друга оврагами и болотистой низиной, она была усилена окопами и артиллерийскими батареями на вершинах холмов. С одной стороны, позиция была удобна для обороны, с другой – трудно было маневрировать силами и резервами, вовремя оказывать помощь соседям. </a:t>
            </a:r>
          </a:p>
          <a:p>
            <a:pPr algn="just"/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Подходы к высотам с запада и с севера затруднялись заболоченной местностью и ручьем </a:t>
            </a:r>
            <a:r>
              <a:rPr lang="ru-RU" dirty="0" err="1">
                <a:latin typeface="Calibri" panose="020F0502020204030204" pitchFamily="34" charset="0"/>
                <a:cs typeface="Calibri" panose="020F0502020204030204" pitchFamily="34" charset="0"/>
              </a:rPr>
              <a:t>Гюнер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. Длина всей позиции по высотам составляла до 4,5 км. Позиция русских войск была хорошо оборудована в инженерном отношении. На скатах высот находились артиллерийские позиции. Предполагалось, что их расположение должно дать возможность вести круговой обстрел. Русская конница и австрийская пехота составляли общий резерв. Он был расположен за правым крылом. Предусматривалась возможность маневра резервом вдоль фронта. </a:t>
            </a:r>
            <a:endParaRPr lang="ru-RU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Рисунок 4" descr="Изображение выглядит как текст, внешний, гора, толпа&#10;&#10;Автоматически созданное описание">
            <a:extLst>
              <a:ext uri="{FF2B5EF4-FFF2-40B4-BE49-F238E27FC236}">
                <a16:creationId xmlns:a16="http://schemas.microsoft.com/office/drawing/2014/main" id="{21EBBC41-5437-4456-826C-6D079DD3E51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8741" y="10"/>
            <a:ext cx="11812017" cy="3919684"/>
          </a:xfrm>
          <a:prstGeom prst="rect">
            <a:avLst/>
          </a:prstGeom>
        </p:spPr>
      </p:pic>
      <p:grpSp>
        <p:nvGrpSpPr>
          <p:cNvPr id="204" name="Top Left">
            <a:extLst>
              <a:ext uri="{FF2B5EF4-FFF2-40B4-BE49-F238E27FC236}">
                <a16:creationId xmlns:a16="http://schemas.microsoft.com/office/drawing/2014/main" id="{345A4508-88A7-4C04-9603-4F8CCFCDC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15178"/>
            <a:ext cx="2198951" cy="3331254"/>
            <a:chOff x="10849" y="15178"/>
            <a:chExt cx="2198951" cy="3331254"/>
          </a:xfrm>
        </p:grpSpPr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ACBEBA10-A14A-4AE6-9F5B-84BDE565C0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B6C86399-9706-4DD7-8917-E6DB392421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9" name="Freeform: Shape 206">
              <a:extLst>
                <a:ext uri="{FF2B5EF4-FFF2-40B4-BE49-F238E27FC236}">
                  <a16:creationId xmlns:a16="http://schemas.microsoft.com/office/drawing/2014/main" id="{CDDA7BC8-3D83-4235-80B9-97CB95E3DD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DA9C08E3-DA34-4386-990E-1CB4F68E7B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0" name="Freeform: Shape 208">
              <a:extLst>
                <a:ext uri="{FF2B5EF4-FFF2-40B4-BE49-F238E27FC236}">
                  <a16:creationId xmlns:a16="http://schemas.microsoft.com/office/drawing/2014/main" id="{03CFB05D-200F-4880-92F6-8730C6DEBB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1" name="Freeform: Shape 209">
              <a:extLst>
                <a:ext uri="{FF2B5EF4-FFF2-40B4-BE49-F238E27FC236}">
                  <a16:creationId xmlns:a16="http://schemas.microsoft.com/office/drawing/2014/main" id="{4AB4525A-595A-4728-9298-A4DFEE991E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2" name="Freeform: Shape 210">
              <a:extLst>
                <a:ext uri="{FF2B5EF4-FFF2-40B4-BE49-F238E27FC236}">
                  <a16:creationId xmlns:a16="http://schemas.microsoft.com/office/drawing/2014/main" id="{530A4D64-630B-47EB-9255-66DEFA42D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233" name="Cross">
            <a:extLst>
              <a:ext uri="{FF2B5EF4-FFF2-40B4-BE49-F238E27FC236}">
                <a16:creationId xmlns:a16="http://schemas.microsoft.com/office/drawing/2014/main" id="{2E2A24AE-1C03-4337-8529-C4233C56F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200" y="3919728"/>
            <a:ext cx="118872" cy="118872"/>
            <a:chOff x="1175347" y="3733800"/>
            <a:chExt cx="118872" cy="118872"/>
          </a:xfrm>
        </p:grpSpPr>
        <p:cxnSp>
          <p:nvCxnSpPr>
            <p:cNvPr id="234" name="Straight Connector 213">
              <a:extLst>
                <a:ext uri="{FF2B5EF4-FFF2-40B4-BE49-F238E27FC236}">
                  <a16:creationId xmlns:a16="http://schemas.microsoft.com/office/drawing/2014/main" id="{F6213D2F-99EA-48EA-AD3A-A55DC4F5F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5" name="Straight Connector 214">
              <a:extLst>
                <a:ext uri="{FF2B5EF4-FFF2-40B4-BE49-F238E27FC236}">
                  <a16:creationId xmlns:a16="http://schemas.microsoft.com/office/drawing/2014/main" id="{B4ADACBA-0EE9-4E11-B79A-F39D15CFEA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48772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8" name="Rectangle 187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996DFAFB-BCE1-4BEC-82FB-D574234DE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92" name="Bottom Right">
            <a:extLst>
              <a:ext uri="{FF2B5EF4-FFF2-40B4-BE49-F238E27FC236}">
                <a16:creationId xmlns:a16="http://schemas.microsoft.com/office/drawing/2014/main" id="{5656314A-7360-472A-85B1-0CC7D3C5C0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63499FD5-DA9A-40DA-93B7-3903B0FB6A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194" name="Graphic 157">
              <a:extLst>
                <a:ext uri="{FF2B5EF4-FFF2-40B4-BE49-F238E27FC236}">
                  <a16:creationId xmlns:a16="http://schemas.microsoft.com/office/drawing/2014/main" id="{0A52B7C2-CDEF-4E8C-BEC4-F83F5A7E3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196" name="Freeform: Shape 195">
                <a:extLst>
                  <a:ext uri="{FF2B5EF4-FFF2-40B4-BE49-F238E27FC236}">
                    <a16:creationId xmlns:a16="http://schemas.microsoft.com/office/drawing/2014/main" id="{DFEF0EC5-5A73-49D5-B41D-BE464CB2EC2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7" name="Freeform: Shape 196">
                <a:extLst>
                  <a:ext uri="{FF2B5EF4-FFF2-40B4-BE49-F238E27FC236}">
                    <a16:creationId xmlns:a16="http://schemas.microsoft.com/office/drawing/2014/main" id="{3A78AC46-8358-46F7-8053-BDB805B2A60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8" name="Freeform: Shape 197">
                <a:extLst>
                  <a:ext uri="{FF2B5EF4-FFF2-40B4-BE49-F238E27FC236}">
                    <a16:creationId xmlns:a16="http://schemas.microsoft.com/office/drawing/2014/main" id="{3D9EBE72-EB96-46AF-9479-A0B4E2F506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9" name="Freeform: Shape 198">
                <a:extLst>
                  <a:ext uri="{FF2B5EF4-FFF2-40B4-BE49-F238E27FC236}">
                    <a16:creationId xmlns:a16="http://schemas.microsoft.com/office/drawing/2014/main" id="{E778FF3A-B709-48E2-977C-350725CE9DA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0" name="Freeform: Shape 199">
                <a:extLst>
                  <a:ext uri="{FF2B5EF4-FFF2-40B4-BE49-F238E27FC236}">
                    <a16:creationId xmlns:a16="http://schemas.microsoft.com/office/drawing/2014/main" id="{75CEE22A-EC37-49DA-AFBD-BC5C076958D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1" name="Freeform: Shape 200">
                <a:extLst>
                  <a:ext uri="{FF2B5EF4-FFF2-40B4-BE49-F238E27FC236}">
                    <a16:creationId xmlns:a16="http://schemas.microsoft.com/office/drawing/2014/main" id="{EB48EED8-5833-438B-BDC4-5D529230DB2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2" name="Freeform: Shape 201">
                <a:extLst>
                  <a:ext uri="{FF2B5EF4-FFF2-40B4-BE49-F238E27FC236}">
                    <a16:creationId xmlns:a16="http://schemas.microsoft.com/office/drawing/2014/main" id="{15354540-D1D5-44A1-B33C-E3782C8BE71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E72143CA-33C4-4A6C-99B9-0EB5F0677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7A1313-FD56-41D5-95DB-21AF02A97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18211" y="331799"/>
            <a:ext cx="3776416" cy="631130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ru-RU" sz="3800" b="1" dirty="0"/>
              <a:t>Ход сражения</a:t>
            </a:r>
            <a:endParaRPr lang="ru-RU" sz="38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C2ECA8D-59AD-40AF-805E-0F163F7A7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70289" y="1033947"/>
            <a:ext cx="4619258" cy="5323572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ru-RU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ночь перед битвой Фридрих II отправил часть войск для флангового обхода позиции русско-австрийской армии. В 9 часов утра после массированного орудийного обстрела русских позиций Фридрих II понимает, что левый фланг меньше всего укреплен и принимает решение нанести по нему фланговый и фронтальный удар всеми силами.</a:t>
            </a:r>
          </a:p>
          <a:p>
            <a:pPr algn="just">
              <a:lnSpc>
                <a:spcPct val="100000"/>
              </a:lnSpc>
            </a:pPr>
            <a:r>
              <a:rPr lang="ru-RU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Натиск королевской армии оказался столь сильным, что первая линия засек оказалась прорвана, а дальнейшие действия артиллеристов оказались бесполезны. В результате за 3 часа весь левый фланг оказался в руках неприятеля, в том числе 180 новейших пушек – единорогов и гаубиц Шувалова. Цена успеха – 2 сотни погибших и раненых. Потери русских были в разы больше.</a:t>
            </a:r>
          </a:p>
          <a:p>
            <a:pPr algn="just">
              <a:lnSpc>
                <a:spcPct val="100000"/>
              </a:lnSpc>
            </a:pPr>
            <a:r>
              <a:rPr lang="ru-RU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Фридрих II, подтянув артиллерию на холм Мюльберг принялся обстреливать центр русско-австрийской армии, располагавшийся на холме Большой Шпиц. Прусские войска, окрыленные легкой победой над левым флангом русских, перешли в наступление на их центральные позиции. Русские оказывали упорное сопротивление, неоднократно переходили в контратаки, навязывали противнику рукопашные бои. </a:t>
            </a:r>
          </a:p>
          <a:p>
            <a:pPr algn="just">
              <a:lnSpc>
                <a:spcPct val="100000"/>
              </a:lnSpc>
            </a:pPr>
            <a:r>
              <a:rPr lang="ru-RU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Чтобы достигнуть русского центра с фланга, пруссакам пришлось преодолевать небольшой водный поток и овраг </a:t>
            </a:r>
            <a:r>
              <a:rPr lang="ru-RU" sz="1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Кугрунд</a:t>
            </a:r>
            <a:r>
              <a:rPr lang="ru-RU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Ручей затруднил переброску тяжелых орудий, а преодоление оврага под огнем оставшихся русских пушек и ружей пехоты истощило основные силы и резервы. Прусский король бросал в бой все новые и новые силы, в том числе и свою лучшую конницу </a:t>
            </a:r>
            <a:r>
              <a:rPr lang="ru-RU" sz="1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Зейдлица</a:t>
            </a:r>
            <a:r>
              <a:rPr lang="ru-RU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встреченную сокрушительным артиллерийским и ружейным огнем и завязшую в болотистой пересеченной местности на подходе к холму. Затем в атаку двинулись стоявшие в резерве полки русской и австрийской кавалерии, которые нанесли фланговый удар по прусской коннице. Атака прусской кавалерии, считавшейся лучшей в Западной Европе, была отбита, и она отступила, понеся большие потери.</a:t>
            </a:r>
          </a:p>
          <a:p>
            <a:pPr algn="just">
              <a:lnSpc>
                <a:spcPct val="100000"/>
              </a:lnSpc>
            </a:pPr>
            <a:r>
              <a:rPr lang="ru-RU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 вечеру наступил перелом битвы, и войска Фридриха стали отступать, а затем побежали. После битвы Фридрих II лично насчитал не более 3000 солдат. По другим источникам от 48 тысяч пруссаков осталось 18 тысяч боеспособных человек.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ECD253E-F220-4FBA-A99B-CA25144961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8880" y="567942"/>
            <a:ext cx="6230912" cy="5716862"/>
          </a:xfrm>
          <a:prstGeom prst="rect">
            <a:avLst/>
          </a:prstGeom>
        </p:spPr>
      </p:pic>
      <p:grpSp>
        <p:nvGrpSpPr>
          <p:cNvPr id="204" name="Top left">
            <a:extLst>
              <a:ext uri="{FF2B5EF4-FFF2-40B4-BE49-F238E27FC236}">
                <a16:creationId xmlns:a16="http://schemas.microsoft.com/office/drawing/2014/main" id="{3530084A-AE46-40C3-AEC2-05AE51DBE5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2EB1988D-D0C1-4769-952F-AFED38C2C0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C51D1B66-2529-4A19-8440-105458F15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9754BAC8-DD8C-4971-9849-97F66DDEE9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551C64B0-B7BA-43EF-8165-A989D1EECB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83A9894D-475B-4629-9643-CEB6BEEF54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0E5E81DE-AC91-47A7-BCB7-F0C46AE19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182FC6CF-DCC9-469A-B15F-405E32C5B5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1F1624A4-F120-495F-BCDC-908EAC4C1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214" name="Cross">
            <a:extLst>
              <a:ext uri="{FF2B5EF4-FFF2-40B4-BE49-F238E27FC236}">
                <a16:creationId xmlns:a16="http://schemas.microsoft.com/office/drawing/2014/main" id="{7486C3FB-E613-42EE-BB94-C836C35091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945264" y="149792"/>
            <a:ext cx="118872" cy="118872"/>
            <a:chOff x="1175347" y="3733800"/>
            <a:chExt cx="118872" cy="118872"/>
          </a:xfrm>
        </p:grpSpPr>
        <p:cxnSp>
          <p:nvCxnSpPr>
            <p:cNvPr id="215" name="Straight Connector 214">
              <a:extLst>
                <a:ext uri="{FF2B5EF4-FFF2-40B4-BE49-F238E27FC236}">
                  <a16:creationId xmlns:a16="http://schemas.microsoft.com/office/drawing/2014/main" id="{2A4D2DB4-ADC6-454F-88D2-920131F2BB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DC9C2CC8-1779-42F6-95C3-C68E027166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38912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8" name="Rectangle 187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996DFAFB-BCE1-4BEC-82FB-D574234DE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7A1313-FD56-41D5-95DB-21AF02A97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642" y="4098524"/>
            <a:ext cx="4274725" cy="2226076"/>
          </a:xfrm>
        </p:spPr>
        <p:txBody>
          <a:bodyPr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ru-RU" sz="4400" b="1" dirty="0"/>
              <a:t>Ошибки </a:t>
            </a:r>
            <a:br>
              <a:rPr lang="ru-RU" sz="4400" b="1" dirty="0"/>
            </a:br>
            <a:r>
              <a:rPr lang="ru-RU" sz="4400" b="1" dirty="0" err="1"/>
              <a:t>П.Салтыкова</a:t>
            </a:r>
            <a:endParaRPr lang="ru-RU" sz="4400" dirty="0"/>
          </a:p>
        </p:txBody>
      </p:sp>
      <p:grpSp>
        <p:nvGrpSpPr>
          <p:cNvPr id="192" name="Bottom Right">
            <a:extLst>
              <a:ext uri="{FF2B5EF4-FFF2-40B4-BE49-F238E27FC236}">
                <a16:creationId xmlns:a16="http://schemas.microsoft.com/office/drawing/2014/main" id="{F738262B-3960-4D04-92F3-C363584E92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6E657100-BDC2-4335-865E-8B822BC96B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194" name="Graphic 157">
              <a:extLst>
                <a:ext uri="{FF2B5EF4-FFF2-40B4-BE49-F238E27FC236}">
                  <a16:creationId xmlns:a16="http://schemas.microsoft.com/office/drawing/2014/main" id="{7C44F7A2-EC4A-484B-BE71-8B23C0F60D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196" name="Freeform: Shape 195">
                <a:extLst>
                  <a:ext uri="{FF2B5EF4-FFF2-40B4-BE49-F238E27FC236}">
                    <a16:creationId xmlns:a16="http://schemas.microsoft.com/office/drawing/2014/main" id="{21590F86-76CD-4EB9-8741-34B0E1941DD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7" name="Freeform: Shape 196">
                <a:extLst>
                  <a:ext uri="{FF2B5EF4-FFF2-40B4-BE49-F238E27FC236}">
                    <a16:creationId xmlns:a16="http://schemas.microsoft.com/office/drawing/2014/main" id="{FD6089F4-CD95-4D48-A805-34EA5F848D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8" name="Freeform: Shape 197">
                <a:extLst>
                  <a:ext uri="{FF2B5EF4-FFF2-40B4-BE49-F238E27FC236}">
                    <a16:creationId xmlns:a16="http://schemas.microsoft.com/office/drawing/2014/main" id="{68DB60A2-B18C-4F65-B0E6-66ED9CEFAF9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9" name="Freeform: Shape 198">
                <a:extLst>
                  <a:ext uri="{FF2B5EF4-FFF2-40B4-BE49-F238E27FC236}">
                    <a16:creationId xmlns:a16="http://schemas.microsoft.com/office/drawing/2014/main" id="{5048C6F4-614B-45FA-AB8F-25347B5441F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0" name="Freeform: Shape 199">
                <a:extLst>
                  <a:ext uri="{FF2B5EF4-FFF2-40B4-BE49-F238E27FC236}">
                    <a16:creationId xmlns:a16="http://schemas.microsoft.com/office/drawing/2014/main" id="{F25FD66F-3D7B-4850-B481-5D51840D467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1" name="Freeform: Shape 200">
                <a:extLst>
                  <a:ext uri="{FF2B5EF4-FFF2-40B4-BE49-F238E27FC236}">
                    <a16:creationId xmlns:a16="http://schemas.microsoft.com/office/drawing/2014/main" id="{E393D591-D719-4C28-B8E5-33463635802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2" name="Freeform: Shape 201">
                <a:extLst>
                  <a:ext uri="{FF2B5EF4-FFF2-40B4-BE49-F238E27FC236}">
                    <a16:creationId xmlns:a16="http://schemas.microsoft.com/office/drawing/2014/main" id="{F0E41FB1-38F3-4037-B5F2-E4E35311001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C8A8B4BF-5D23-4610-AD0E-B290C8D67D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C2ECA8D-59AD-40AF-805E-0F163F7A7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16009" y="4085112"/>
            <a:ext cx="7194749" cy="2324566"/>
          </a:xfrm>
        </p:spPr>
        <p:txBody>
          <a:bodyPr anchor="ctr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ru-RU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Российская империя длительное время не вела крупных военных компаний на западном направлении. Отсутствие батального опыта привело к частым просчетам командования в стратегических и тактических решениях, а также практически полному отсутствию разведки. И это первая ошибка Петра Салтыкова. Разведка смогла определить лишь общее направление неприятельского удара, но не тактическое расположение его войск. В результате чего прусские войска смогли нанести удар с фланга и практически зайти в тыл русским войскам на высоте Мюльберг.</a:t>
            </a:r>
          </a:p>
          <a:p>
            <a:pPr algn="just">
              <a:lnSpc>
                <a:spcPct val="100000"/>
              </a:lnSpc>
            </a:pPr>
            <a:r>
              <a:rPr lang="ru-RU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Второй тактический просчет - высота Мюльберг оказалась плохо укреплена, а русские позиции не были приспособлены к условиям местности: у подножия высоты большое пространство не простреливалось ни артиллерийским, ни ружейным огнем. Противник с легкостью сумел своим орудийным огнем разбить большинство русских артиллерийских позиций, беспрепятственно подошел к окопам русских и атаковал их с близкого расстояния. Русские войска, расположившись на вершинах, потеряли маневренность и просто не могли успеть на выручку своему левому флангу. Успех пруссаков на первом этапе сражения в значительной степени объяснялся именно этими тактическими просчетами Петра Салтыкова. </a:t>
            </a:r>
          </a:p>
        </p:txBody>
      </p:sp>
      <p:pic>
        <p:nvPicPr>
          <p:cNvPr id="5" name="Рисунок 4" descr="Изображение выглядит как текст, природа&#10;&#10;Автоматически созданное описание">
            <a:extLst>
              <a:ext uri="{FF2B5EF4-FFF2-40B4-BE49-F238E27FC236}">
                <a16:creationId xmlns:a16="http://schemas.microsoft.com/office/drawing/2014/main" id="{DED933AB-2BD1-4504-9565-499C8281C14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8741" y="10"/>
            <a:ext cx="11812017" cy="3919684"/>
          </a:xfrm>
          <a:prstGeom prst="rect">
            <a:avLst/>
          </a:prstGeom>
        </p:spPr>
      </p:pic>
      <p:grpSp>
        <p:nvGrpSpPr>
          <p:cNvPr id="204" name="Top Left">
            <a:extLst>
              <a:ext uri="{FF2B5EF4-FFF2-40B4-BE49-F238E27FC236}">
                <a16:creationId xmlns:a16="http://schemas.microsoft.com/office/drawing/2014/main" id="{345A4508-88A7-4C04-9603-4F8CCFCDC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15178"/>
            <a:ext cx="2198951" cy="3331254"/>
            <a:chOff x="10849" y="15178"/>
            <a:chExt cx="2198951" cy="3331254"/>
          </a:xfrm>
        </p:grpSpPr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ACBEBA10-A14A-4AE6-9F5B-84BDE565C0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B6C86399-9706-4DD7-8917-E6DB392421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CDDA7BC8-3D83-4235-80B9-97CB95E3DD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DA9C08E3-DA34-4386-990E-1CB4F68E7B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03CFB05D-200F-4880-92F6-8730C6DEBB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4AB4525A-595A-4728-9298-A4DFEE991E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530A4D64-630B-47EB-9255-66DEFA42D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213" name="Cross">
            <a:extLst>
              <a:ext uri="{FF2B5EF4-FFF2-40B4-BE49-F238E27FC236}">
                <a16:creationId xmlns:a16="http://schemas.microsoft.com/office/drawing/2014/main" id="{2E2A24AE-1C03-4337-8529-C4233C56F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200" y="3919728"/>
            <a:ext cx="118872" cy="118872"/>
            <a:chOff x="1175347" y="3733800"/>
            <a:chExt cx="118872" cy="118872"/>
          </a:xfrm>
        </p:grpSpPr>
        <p:cxnSp>
          <p:nvCxnSpPr>
            <p:cNvPr id="214" name="Straight Connector 213">
              <a:extLst>
                <a:ext uri="{FF2B5EF4-FFF2-40B4-BE49-F238E27FC236}">
                  <a16:creationId xmlns:a16="http://schemas.microsoft.com/office/drawing/2014/main" id="{F6213D2F-99EA-48EA-AD3A-A55DC4F5F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5" name="Straight Connector 214">
              <a:extLst>
                <a:ext uri="{FF2B5EF4-FFF2-40B4-BE49-F238E27FC236}">
                  <a16:creationId xmlns:a16="http://schemas.microsoft.com/office/drawing/2014/main" id="{B4ADACBA-0EE9-4E11-B79A-F39D15CFEA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05707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8" name="Rectangle 187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996DFAFB-BCE1-4BEC-82FB-D574234DE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92" name="Bottom Right">
            <a:extLst>
              <a:ext uri="{FF2B5EF4-FFF2-40B4-BE49-F238E27FC236}">
                <a16:creationId xmlns:a16="http://schemas.microsoft.com/office/drawing/2014/main" id="{5656314A-7360-472A-85B1-0CC7D3C5C0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63499FD5-DA9A-40DA-93B7-3903B0FB6A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194" name="Graphic 157">
              <a:extLst>
                <a:ext uri="{FF2B5EF4-FFF2-40B4-BE49-F238E27FC236}">
                  <a16:creationId xmlns:a16="http://schemas.microsoft.com/office/drawing/2014/main" id="{0A52B7C2-CDEF-4E8C-BEC4-F83F5A7E3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196" name="Freeform: Shape 195">
                <a:extLst>
                  <a:ext uri="{FF2B5EF4-FFF2-40B4-BE49-F238E27FC236}">
                    <a16:creationId xmlns:a16="http://schemas.microsoft.com/office/drawing/2014/main" id="{DFEF0EC5-5A73-49D5-B41D-BE464CB2EC2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7" name="Freeform: Shape 196">
                <a:extLst>
                  <a:ext uri="{FF2B5EF4-FFF2-40B4-BE49-F238E27FC236}">
                    <a16:creationId xmlns:a16="http://schemas.microsoft.com/office/drawing/2014/main" id="{3A78AC46-8358-46F7-8053-BDB805B2A60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8" name="Freeform: Shape 197">
                <a:extLst>
                  <a:ext uri="{FF2B5EF4-FFF2-40B4-BE49-F238E27FC236}">
                    <a16:creationId xmlns:a16="http://schemas.microsoft.com/office/drawing/2014/main" id="{3D9EBE72-EB96-46AF-9479-A0B4E2F506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9" name="Freeform: Shape 198">
                <a:extLst>
                  <a:ext uri="{FF2B5EF4-FFF2-40B4-BE49-F238E27FC236}">
                    <a16:creationId xmlns:a16="http://schemas.microsoft.com/office/drawing/2014/main" id="{E778FF3A-B709-48E2-977C-350725CE9DA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0" name="Freeform: Shape 199">
                <a:extLst>
                  <a:ext uri="{FF2B5EF4-FFF2-40B4-BE49-F238E27FC236}">
                    <a16:creationId xmlns:a16="http://schemas.microsoft.com/office/drawing/2014/main" id="{75CEE22A-EC37-49DA-AFBD-BC5C076958D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1" name="Freeform: Shape 200">
                <a:extLst>
                  <a:ext uri="{FF2B5EF4-FFF2-40B4-BE49-F238E27FC236}">
                    <a16:creationId xmlns:a16="http://schemas.microsoft.com/office/drawing/2014/main" id="{EB48EED8-5833-438B-BDC4-5D529230DB2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2" name="Freeform: Shape 201">
                <a:extLst>
                  <a:ext uri="{FF2B5EF4-FFF2-40B4-BE49-F238E27FC236}">
                    <a16:creationId xmlns:a16="http://schemas.microsoft.com/office/drawing/2014/main" id="{15354540-D1D5-44A1-B33C-E3782C8BE71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E72143CA-33C4-4A6C-99B9-0EB5F0677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7A1313-FD56-41D5-95DB-21AF02A97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09930" y="434189"/>
            <a:ext cx="3776416" cy="1332466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ru-RU" sz="3800" b="1" dirty="0"/>
              <a:t>Ошибки Фридриха </a:t>
            </a:r>
            <a:r>
              <a:rPr lang="cs-CZ" sz="3800" b="1" dirty="0"/>
              <a:t>II</a:t>
            </a:r>
            <a:endParaRPr lang="ru-RU" sz="38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C2ECA8D-59AD-40AF-805E-0F163F7A7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18863" y="1908334"/>
            <a:ext cx="3997820" cy="4254300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ru-RU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Причиной того, что произошло далее, с уверенностью можно назвать тактическим просчетом Фридриха II. После взятия высоты Мюльберг он должен был понять, что продолжать использовать такую же тактику флангового и фронтального удара против центра русских позиций будет равносильно самоубийству. Фридрих II должен был предугадать очевидный шаг русского полководца укрепить центр за счет еще не принимавших участие в сражении войск правого фланга. Кроме того, овраги, ручьи и заболоченная местность вокруг занятых русскими войсками вершин совершенно не подходили для стремительной атаки. Но легкость, с которой Фридриху удалось разбить левый фланг русских войск, вероятно, вскружила ему голову, и он отправил в лобовую атаку по болоту кавалерию. </a:t>
            </a:r>
          </a:p>
          <a:p>
            <a:pPr algn="just">
              <a:lnSpc>
                <a:spcPct val="100000"/>
              </a:lnSpc>
            </a:pPr>
            <a:r>
              <a:rPr lang="ru-RU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Итог ошибки Фридриха оказался предсказуем, и битва была проиграна. Русские войска могли уже тогда закончить войну, но преследовать разгромленного противника было уже нечем. Потери российской армии были велики. В донесении императрице Петр Салтыков упомянул, что о результатах еще одной победы такой ценой некому будет доложить в Петербург.  После </a:t>
            </a:r>
            <a:r>
              <a:rPr lang="ru-RU" sz="105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Кунерсдорфа</a:t>
            </a:r>
            <a:r>
              <a:rPr lang="ru-RU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была открыта дорога на Берлин, но этим так же не воспользовались из-за разногласий между русскими и австрийскими командующими. Фридриху же удалось за короткое время набрать новых рекрутов, и война продолжалась еще три года.</a:t>
            </a:r>
          </a:p>
        </p:txBody>
      </p:sp>
      <p:pic>
        <p:nvPicPr>
          <p:cNvPr id="5" name="Рисунок 4" descr="Изображение выглядит как текст, внешний, старый, винтажный&#10;&#10;Автоматически созданное описание">
            <a:extLst>
              <a:ext uri="{FF2B5EF4-FFF2-40B4-BE49-F238E27FC236}">
                <a16:creationId xmlns:a16="http://schemas.microsoft.com/office/drawing/2014/main" id="{5747BDA6-86FB-47F7-A279-BE7FE9FDB15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3229" y="1137581"/>
            <a:ext cx="6402214" cy="4577583"/>
          </a:xfrm>
          <a:prstGeom prst="rect">
            <a:avLst/>
          </a:prstGeom>
        </p:spPr>
      </p:pic>
      <p:grpSp>
        <p:nvGrpSpPr>
          <p:cNvPr id="204" name="Top left">
            <a:extLst>
              <a:ext uri="{FF2B5EF4-FFF2-40B4-BE49-F238E27FC236}">
                <a16:creationId xmlns:a16="http://schemas.microsoft.com/office/drawing/2014/main" id="{3530084A-AE46-40C3-AEC2-05AE51DBE5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2EB1988D-D0C1-4769-952F-AFED38C2C0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C51D1B66-2529-4A19-8440-105458F15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9754BAC8-DD8C-4971-9849-97F66DDEE9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551C64B0-B7BA-43EF-8165-A989D1EECB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83A9894D-475B-4629-9643-CEB6BEEF54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0E5E81DE-AC91-47A7-BCB7-F0C46AE19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182FC6CF-DCC9-469A-B15F-405E32C5B5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1F1624A4-F120-495F-BCDC-908EAC4C1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214" name="Cross">
            <a:extLst>
              <a:ext uri="{FF2B5EF4-FFF2-40B4-BE49-F238E27FC236}">
                <a16:creationId xmlns:a16="http://schemas.microsoft.com/office/drawing/2014/main" id="{7486C3FB-E613-42EE-BB94-C836C35091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945264" y="149792"/>
            <a:ext cx="118872" cy="118872"/>
            <a:chOff x="1175347" y="3733800"/>
            <a:chExt cx="118872" cy="118872"/>
          </a:xfrm>
        </p:grpSpPr>
        <p:cxnSp>
          <p:nvCxnSpPr>
            <p:cNvPr id="215" name="Straight Connector 214">
              <a:extLst>
                <a:ext uri="{FF2B5EF4-FFF2-40B4-BE49-F238E27FC236}">
                  <a16:creationId xmlns:a16="http://schemas.microsoft.com/office/drawing/2014/main" id="{2A4D2DB4-ADC6-454F-88D2-920131F2BB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DC9C2CC8-1779-42F6-95C3-C68E027166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2025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ExploreVTI">
  <a:themeElements>
    <a:clrScheme name="Custom 33">
      <a:dk1>
        <a:sysClr val="windowText" lastClr="000000"/>
      </a:dk1>
      <a:lt1>
        <a:sysClr val="window" lastClr="FFFFFF"/>
      </a:lt1>
      <a:dk2>
        <a:srgbClr val="201449"/>
      </a:dk2>
      <a:lt2>
        <a:srgbClr val="F3F0E9"/>
      </a:lt2>
      <a:accent1>
        <a:srgbClr val="E45221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954F72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272</TotalTime>
  <Words>1011</Words>
  <PresentationFormat>Широкоэкранный</PresentationFormat>
  <Paragraphs>21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Avenir Next LT Pro</vt:lpstr>
      <vt:lpstr>AvenirNext LT Pro Medium</vt:lpstr>
      <vt:lpstr>Calibri</vt:lpstr>
      <vt:lpstr>Posterama</vt:lpstr>
      <vt:lpstr>ExploreVTI</vt:lpstr>
      <vt:lpstr>Сражение под Кунерсдорфом – тактика победы</vt:lpstr>
      <vt:lpstr>Поле битвы</vt:lpstr>
      <vt:lpstr>Ход сражения</vt:lpstr>
      <vt:lpstr>Ошибки  П.Салтыкова</vt:lpstr>
      <vt:lpstr>Ошибки Фридриха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2018-06-11T07:22:47Z</dcterms:created>
  <dcterms:modified xsi:type="dcterms:W3CDTF">2022-03-28T11:33:25Z</dcterms:modified>
</cp:coreProperties>
</file>