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8" d="100"/>
          <a:sy n="108" d="100"/>
        </p:scale>
        <p:origin x="57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0DAF61AA-5A98-4049-A93E-477E5505141A}" type="datetimeFigureOut">
              <a:rPr lang="en-US" smtClean="0"/>
              <a:t>11/18/2021</a:t>
            </a:fld>
            <a:endParaRPr lang="en-US" dirty="0"/>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84045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0DAF61AA-5A98-4049-A93E-477E5505141A}" type="datetimeFigureOut">
              <a:rPr lang="en-US" smtClean="0"/>
              <a:t>11/18/2021</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68228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0DAF61AA-5A98-4049-A93E-477E5505141A}" type="datetimeFigureOut">
              <a:rPr lang="en-US" smtClean="0"/>
              <a:t>11/18/2021</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48129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0DAF61AA-5A98-4049-A93E-477E5505141A}" type="datetimeFigureOut">
              <a:rPr lang="en-US" smtClean="0"/>
              <a:t>11/18/2021</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25679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0DAF61AA-5A98-4049-A93E-477E5505141A}" type="datetimeFigureOut">
              <a:rPr lang="en-US" smtClean="0"/>
              <a:t>11/18/2021</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31544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0DAF61AA-5A98-4049-A93E-477E5505141A}" type="datetimeFigureOut">
              <a:rPr lang="en-US" smtClean="0"/>
              <a:t>11/18/2021</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852553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0DAF61AA-5A98-4049-A93E-477E5505141A}" type="datetimeFigureOut">
              <a:rPr lang="en-US" smtClean="0"/>
              <a:t>11/18/2021</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8577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0DAF61AA-5A98-4049-A93E-477E5505141A}" type="datetimeFigureOut">
              <a:rPr lang="en-US" smtClean="0"/>
              <a:t>11/18/2021</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06348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0DAF61AA-5A98-4049-A93E-477E5505141A}" type="datetimeFigureOut">
              <a:rPr lang="en-US" smtClean="0"/>
              <a:t>11/18/2021</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332338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0DAF61AA-5A98-4049-A93E-477E5505141A}" type="datetimeFigureOut">
              <a:rPr lang="en-US" smtClean="0"/>
              <a:t>11/18/2021</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508692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0DAF61AA-5A98-4049-A93E-477E5505141A}" type="datetimeFigureOut">
              <a:rPr lang="en-US" smtClean="0"/>
              <a:t>11/18/2021</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43395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7A131F-D5DE-41A5-B4CF-4F345319B40B}"/>
              </a:ext>
            </a:extLst>
          </p:cNvPr>
          <p:cNvSpPr/>
          <p:nvPr/>
        </p:nvSpPr>
        <p:spPr>
          <a:xfrm>
            <a:off x="0" y="0"/>
            <a:ext cx="12188952" cy="6858000"/>
          </a:xfrm>
          <a:prstGeom prst="rect">
            <a:avLst/>
          </a:prstGeom>
          <a:solidFill>
            <a:schemeClr val="bg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8" name="Freeform: Shape 7">
            <a:extLst>
              <a:ext uri="{FF2B5EF4-FFF2-40B4-BE49-F238E27FC236}">
                <a16:creationId xmlns:a16="http://schemas.microsoft.com/office/drawing/2014/main" id="{3AF4666D-BD98-40A5-A75F-478B982010B2}"/>
              </a:ext>
            </a:extLst>
          </p:cNvPr>
          <p:cNvSpPr/>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9" name="Freeform: Shape 8">
            <a:extLst>
              <a:ext uri="{FF2B5EF4-FFF2-40B4-BE49-F238E27FC236}">
                <a16:creationId xmlns:a16="http://schemas.microsoft.com/office/drawing/2014/main" id="{68680585-71F9-4721-A998-4974171D2EB4}"/>
              </a:ext>
            </a:extLst>
          </p:cNvPr>
          <p:cNvSpPr/>
          <p:nvPr/>
        </p:nvSpPr>
        <p:spPr>
          <a:xfrm>
            <a:off x="10439256" y="6172200"/>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10" name="Freeform: Shape 9">
            <a:extLst>
              <a:ext uri="{FF2B5EF4-FFF2-40B4-BE49-F238E27FC236}">
                <a16:creationId xmlns:a16="http://schemas.microsoft.com/office/drawing/2014/main" id="{12BC95C2-2EEC-4F59-ABA8-660B0D059CCF}"/>
              </a:ext>
            </a:extLst>
          </p:cNvPr>
          <p:cNvSpPr/>
          <p:nvPr/>
        </p:nvSpPr>
        <p:spPr>
          <a:xfrm>
            <a:off x="7977352"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 name="Graphic 141">
            <a:extLst>
              <a:ext uri="{FF2B5EF4-FFF2-40B4-BE49-F238E27FC236}">
                <a16:creationId xmlns:a16="http://schemas.microsoft.com/office/drawing/2014/main" id="{03E9870D-4BBA-43AF-8D44-BBADF020CFF6}"/>
              </a:ext>
            </a:extLst>
          </p:cNvPr>
          <p:cNvGrpSpPr/>
          <p:nvPr/>
        </p:nvGrpSpPr>
        <p:grpSpPr>
          <a:xfrm>
            <a:off x="10849" y="15178"/>
            <a:ext cx="2198951" cy="3331254"/>
            <a:chOff x="4473129" y="923925"/>
            <a:chExt cx="3308947" cy="5012817"/>
          </a:xfrm>
          <a:noFill/>
        </p:grpSpPr>
        <p:sp>
          <p:nvSpPr>
            <p:cNvPr id="12" name="Freeform: Shape 11">
              <a:extLst>
                <a:ext uri="{FF2B5EF4-FFF2-40B4-BE49-F238E27FC236}">
                  <a16:creationId xmlns:a16="http://schemas.microsoft.com/office/drawing/2014/main" id="{34BC5055-C77D-43CD-BB1D-A77B6779CDAD}"/>
                </a:ext>
              </a:extLst>
            </p:cNvPr>
            <p:cNvSpPr/>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75000"/>
                </a:schemeClr>
              </a:solidFill>
              <a:prstDash val="lgDash"/>
              <a:round/>
            </a:ln>
          </p:spPr>
          <p:txBody>
            <a:bodyPr rtlCol="0" anchor="ctr"/>
            <a:lstStyle/>
            <a:p>
              <a:endParaRPr lang="en-US"/>
            </a:p>
          </p:txBody>
        </p:sp>
        <p:sp>
          <p:nvSpPr>
            <p:cNvPr id="13" name="Freeform: Shape 12">
              <a:extLst>
                <a:ext uri="{FF2B5EF4-FFF2-40B4-BE49-F238E27FC236}">
                  <a16:creationId xmlns:a16="http://schemas.microsoft.com/office/drawing/2014/main" id="{DB12D0B8-9385-489A-85AE-3D14AD0BA2FC}"/>
                </a:ext>
              </a:extLst>
            </p:cNvPr>
            <p:cNvSpPr/>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75000"/>
                </a:schemeClr>
              </a:solidFill>
              <a:prstDash val="lgDash"/>
              <a:round/>
            </a:ln>
          </p:spPr>
          <p:txBody>
            <a:bodyPr rtlCol="0" anchor="ctr"/>
            <a:lstStyle/>
            <a:p>
              <a:endParaRPr lang="en-US"/>
            </a:p>
          </p:txBody>
        </p:sp>
        <p:sp>
          <p:nvSpPr>
            <p:cNvPr id="14" name="Freeform: Shape 13">
              <a:extLst>
                <a:ext uri="{FF2B5EF4-FFF2-40B4-BE49-F238E27FC236}">
                  <a16:creationId xmlns:a16="http://schemas.microsoft.com/office/drawing/2014/main" id="{D158A14A-147E-4130-A5E2-38FD84B181AF}"/>
                </a:ext>
              </a:extLst>
            </p:cNvPr>
            <p:cNvSpPr/>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75000"/>
                </a:schemeClr>
              </a:solidFill>
              <a:prstDash val="lgDash"/>
              <a:round/>
            </a:ln>
          </p:spPr>
          <p:txBody>
            <a:bodyPr rtlCol="0" anchor="ctr"/>
            <a:lstStyle/>
            <a:p>
              <a:endParaRPr lang="en-US"/>
            </a:p>
          </p:txBody>
        </p:sp>
        <p:sp>
          <p:nvSpPr>
            <p:cNvPr id="15" name="Freeform: Shape 14">
              <a:extLst>
                <a:ext uri="{FF2B5EF4-FFF2-40B4-BE49-F238E27FC236}">
                  <a16:creationId xmlns:a16="http://schemas.microsoft.com/office/drawing/2014/main" id="{75B8B1EB-5E2B-472C-AE60-2EC5961F16F9}"/>
                </a:ext>
              </a:extLst>
            </p:cNvPr>
            <p:cNvSpPr/>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75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B4F5BD77-58D7-4B61-A666-1B4139A63A28}"/>
                </a:ext>
              </a:extLst>
            </p:cNvPr>
            <p:cNvSpPr/>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75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F5CBEC6B-EDB6-40B8-8771-E5AF41B8D698}"/>
                </a:ext>
              </a:extLst>
            </p:cNvPr>
            <p:cNvSpPr/>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75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91BD0EE8-AA47-4044-9251-9F5A4B820120}"/>
                </a:ext>
              </a:extLst>
            </p:cNvPr>
            <p:cNvSpPr/>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75000"/>
                </a:schemeClr>
              </a:solidFill>
              <a:prstDash val="lgDash"/>
              <a:round/>
            </a:ln>
          </p:spPr>
          <p:txBody>
            <a:bodyPr rtlCol="0" anchor="ctr"/>
            <a:lstStyle/>
            <a:p>
              <a:endParaRPr lang="en-US" dirty="0"/>
            </a:p>
          </p:txBody>
        </p:sp>
      </p:grpSp>
      <p:grpSp>
        <p:nvGrpSpPr>
          <p:cNvPr id="19" name="Graphic 157">
            <a:extLst>
              <a:ext uri="{FF2B5EF4-FFF2-40B4-BE49-F238E27FC236}">
                <a16:creationId xmlns:a16="http://schemas.microsoft.com/office/drawing/2014/main" id="{C3279E8D-2BAA-4CB1-834B-09FADD54DE56}"/>
              </a:ext>
            </a:extLst>
          </p:cNvPr>
          <p:cNvGrpSpPr/>
          <p:nvPr/>
        </p:nvGrpSpPr>
        <p:grpSpPr>
          <a:xfrm>
            <a:off x="8610600" y="3276600"/>
            <a:ext cx="3529260" cy="3581399"/>
            <a:chOff x="4114800" y="1423987"/>
            <a:chExt cx="3961542" cy="4007547"/>
          </a:xfrm>
          <a:noFill/>
        </p:grpSpPr>
        <p:sp>
          <p:nvSpPr>
            <p:cNvPr id="20" name="Freeform: Shape 19">
              <a:extLst>
                <a:ext uri="{FF2B5EF4-FFF2-40B4-BE49-F238E27FC236}">
                  <a16:creationId xmlns:a16="http://schemas.microsoft.com/office/drawing/2014/main" id="{3456F18E-4F61-486D-9CD6-65B30372C534}"/>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75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318DDF45-08F0-46B6-A0B7-133735C94F47}"/>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B9D0CC0F-710D-43F4-BC86-763767420133}"/>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75000"/>
                </a:schemeClr>
              </a:solidFill>
              <a:prstDash val="lgDash"/>
              <a:round/>
            </a:ln>
          </p:spPr>
          <p:txBody>
            <a:bodyPr rtlCol="0" anchor="ctr"/>
            <a:lstStyle/>
            <a:p>
              <a:endParaRPr lang="en-US"/>
            </a:p>
          </p:txBody>
        </p:sp>
        <p:sp>
          <p:nvSpPr>
            <p:cNvPr id="23" name="Freeform: Shape 22">
              <a:extLst>
                <a:ext uri="{FF2B5EF4-FFF2-40B4-BE49-F238E27FC236}">
                  <a16:creationId xmlns:a16="http://schemas.microsoft.com/office/drawing/2014/main" id="{6FB36AB6-CB81-495A-8A33-C0BCE67D6F23}"/>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4" name="Freeform: Shape 23">
              <a:extLst>
                <a:ext uri="{FF2B5EF4-FFF2-40B4-BE49-F238E27FC236}">
                  <a16:creationId xmlns:a16="http://schemas.microsoft.com/office/drawing/2014/main" id="{1993F7E6-ABF6-482D-BEA5-B4E607DDB433}"/>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5" name="Freeform: Shape 24">
              <a:extLst>
                <a:ext uri="{FF2B5EF4-FFF2-40B4-BE49-F238E27FC236}">
                  <a16:creationId xmlns:a16="http://schemas.microsoft.com/office/drawing/2014/main" id="{DCA0B097-C21A-40B4-95E4-2FFA9697F824}"/>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6" name="Freeform: Shape 25">
              <a:extLst>
                <a:ext uri="{FF2B5EF4-FFF2-40B4-BE49-F238E27FC236}">
                  <a16:creationId xmlns:a16="http://schemas.microsoft.com/office/drawing/2014/main" id="{AB2AF0F5-7EAA-4BAB-8DE2-D84E124170FA}"/>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75000"/>
                </a:schemeClr>
              </a:solidFill>
              <a:prstDash val="lgDash"/>
              <a:round/>
            </a:ln>
          </p:spPr>
          <p:txBody>
            <a:bodyPr rtlCol="0" anchor="ctr"/>
            <a:lstStyle/>
            <a:p>
              <a:endParaRPr lang="en-US"/>
            </a:p>
          </p:txBody>
        </p:sp>
      </p:gr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en-US" sz="900" kern="1200" cap="all" spc="200" smtClean="0">
                <a:solidFill>
                  <a:schemeClr val="accent1"/>
                </a:solidFill>
                <a:latin typeface="+mn-lt"/>
                <a:ea typeface="+mn-ea"/>
                <a:cs typeface="Segoe UI Semilight" panose="020B0402040204020203" pitchFamily="34" charset="0"/>
              </a:defRPr>
            </a:lvl1pPr>
          </a:lstStyle>
          <a:p>
            <a:fld id="{0DAF61AA-5A98-4049-A93E-477E5505141A}" type="datetimeFigureOut">
              <a:rPr lang="en-US" smtClean="0"/>
              <a:pPr/>
              <a:t>11/18/2021</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900" kern="1200" cap="all" spc="200" dirty="0">
                <a:solidFill>
                  <a:schemeClr val="accent1"/>
                </a:solidFill>
                <a:latin typeface="+mn-lt"/>
                <a:ea typeface="+mn-ea"/>
                <a:cs typeface="Segoe UI Semilight" panose="020B0402040204020203" pitchFamily="34" charset="0"/>
              </a:defRPr>
            </a:lvl1pPr>
          </a:lstStyle>
          <a:p>
            <a:endParaRPr lang="en-US"/>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9906000" y="6356350"/>
            <a:ext cx="1447800" cy="365125"/>
          </a:xfrm>
          <a:prstGeom prst="rect">
            <a:avLst/>
          </a:prstGeom>
        </p:spPr>
        <p:txBody>
          <a:bodyPr vert="horz" lIns="91440" tIns="45720" rIns="91440" bIns="45720" rtlCol="0" anchor="ctr"/>
          <a:lstStyle>
            <a:lvl1pPr algn="r">
              <a:defRPr lang="en-US" sz="900" kern="1200" cap="all" spc="200" smtClean="0">
                <a:solidFill>
                  <a:schemeClr val="accent1"/>
                </a:solidFill>
                <a:latin typeface="+mn-lt"/>
                <a:ea typeface="+mn-ea"/>
                <a:cs typeface="Segoe UI Semilight" panose="020B0402040204020203" pitchFamily="34" charset="0"/>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610057602"/>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03" r:id="rId6"/>
    <p:sldLayoutId id="2147483699" r:id="rId7"/>
    <p:sldLayoutId id="2147483700" r:id="rId8"/>
    <p:sldLayoutId id="2147483701" r:id="rId9"/>
    <p:sldLayoutId id="2147483702" r:id="rId10"/>
    <p:sldLayoutId id="2147483704"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5"/>
        </a:buClr>
        <a:buFont typeface="Avenir Next LT Pro" panose="020B05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1.xml"/><Relationship Id="rId5" Type="http://schemas.openxmlformats.org/officeDocument/2006/relationships/image" Target="../media/image9.jp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eg"/><Relationship Id="rId1" Type="http://schemas.openxmlformats.org/officeDocument/2006/relationships/slideLayout" Target="../slideLayouts/slideLayout1.xml"/><Relationship Id="rId4" Type="http://schemas.openxmlformats.org/officeDocument/2006/relationships/image" Target="../media/image14.jpeg"/></Relationships>
</file>

<file path=ppt/slides/_rels/slide6.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1.xml"/><Relationship Id="rId4" Type="http://schemas.openxmlformats.org/officeDocument/2006/relationships/image" Target="../media/image17.jpeg"/></Relationships>
</file>

<file path=ppt/slides/_rels/slide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1.xml"/><Relationship Id="rId5" Type="http://schemas.openxmlformats.org/officeDocument/2006/relationships/image" Target="../media/image21.jpeg"/><Relationship Id="rId4" Type="http://schemas.openxmlformats.org/officeDocument/2006/relationships/image" Target="../media/image20.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1174801-1395-44C5-9B00-CCAC45C05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2" name="Rectangle 11">
            <a:extLst>
              <a:ext uri="{FF2B5EF4-FFF2-40B4-BE49-F238E27FC236}">
                <a16:creationId xmlns:a16="http://schemas.microsoft.com/office/drawing/2014/main" id="{996DFAFB-BCE1-4BEC-82FB-D574234DEF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14" name="Top Left">
            <a:extLst>
              <a:ext uri="{FF2B5EF4-FFF2-40B4-BE49-F238E27FC236}">
                <a16:creationId xmlns:a16="http://schemas.microsoft.com/office/drawing/2014/main" id="{7092E392-4FB7-4E2D-928D-EFC63D148E1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49" y="-3086"/>
            <a:ext cx="2198951" cy="3349518"/>
            <a:chOff x="10849" y="-3086"/>
            <a:chExt cx="2198951" cy="3349518"/>
          </a:xfrm>
        </p:grpSpPr>
        <p:sp>
          <p:nvSpPr>
            <p:cNvPr id="15" name="Freeform: Shape 14">
              <a:extLst>
                <a:ext uri="{FF2B5EF4-FFF2-40B4-BE49-F238E27FC236}">
                  <a16:creationId xmlns:a16="http://schemas.microsoft.com/office/drawing/2014/main" id="{9B57026F-1936-4B50-9E5F-0037B748BA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6" name="Freeform: Shape 15">
              <a:extLst>
                <a:ext uri="{FF2B5EF4-FFF2-40B4-BE49-F238E27FC236}">
                  <a16:creationId xmlns:a16="http://schemas.microsoft.com/office/drawing/2014/main" id="{31C2FEB5-C2DC-4FDF-9FE5-407608D607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60B00B9B-BAB1-4074-A3AF-13B08F4E06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0B6DF209-B3F7-4699-802B-4BE211132E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p>
              <a:endParaRPr lang="en-US"/>
            </a:p>
          </p:txBody>
        </p:sp>
        <p:sp>
          <p:nvSpPr>
            <p:cNvPr id="19" name="Freeform: Shape 18">
              <a:extLst>
                <a:ext uri="{FF2B5EF4-FFF2-40B4-BE49-F238E27FC236}">
                  <a16:creationId xmlns:a16="http://schemas.microsoft.com/office/drawing/2014/main" id="{C45FFE10-7D64-45F0-B227-92979752A5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p>
              <a:endParaRPr lang="en-US"/>
            </a:p>
          </p:txBody>
        </p:sp>
        <p:sp>
          <p:nvSpPr>
            <p:cNvPr id="20" name="Freeform: Shape 19">
              <a:extLst>
                <a:ext uri="{FF2B5EF4-FFF2-40B4-BE49-F238E27FC236}">
                  <a16:creationId xmlns:a16="http://schemas.microsoft.com/office/drawing/2014/main" id="{4395C91B-6EED-4F5B-8873-5E0AA757F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248D099A-D8DD-4FBA-AF53-928CE633CC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1F857259-D6C4-41F7-82DC-37816E8AD0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p>
              <a:endParaRPr lang="en-US" dirty="0"/>
            </a:p>
          </p:txBody>
        </p:sp>
      </p:grpSp>
      <p:sp>
        <p:nvSpPr>
          <p:cNvPr id="2" name="Заголовок 1">
            <a:extLst>
              <a:ext uri="{FF2B5EF4-FFF2-40B4-BE49-F238E27FC236}">
                <a16:creationId xmlns:a16="http://schemas.microsoft.com/office/drawing/2014/main" id="{502B02D5-458A-4CDC-9A92-E026DB3BDE3C}"/>
              </a:ext>
            </a:extLst>
          </p:cNvPr>
          <p:cNvSpPr>
            <a:spLocks noGrp="1"/>
          </p:cNvSpPr>
          <p:nvPr>
            <p:ph type="ctrTitle"/>
          </p:nvPr>
        </p:nvSpPr>
        <p:spPr>
          <a:xfrm>
            <a:off x="1005654" y="744909"/>
            <a:ext cx="5132388" cy="3155419"/>
          </a:xfrm>
        </p:spPr>
        <p:txBody>
          <a:bodyPr anchor="b">
            <a:normAutofit/>
          </a:bodyPr>
          <a:lstStyle/>
          <a:p>
            <a:pPr algn="l"/>
            <a:r>
              <a:rPr lang="ru-RU" sz="5400" dirty="0"/>
              <a:t>Женщины в эпоху Петра </a:t>
            </a:r>
            <a:r>
              <a:rPr lang="en-US" sz="5400" dirty="0"/>
              <a:t>I</a:t>
            </a:r>
            <a:endParaRPr lang="ru-RU" sz="5400" dirty="0"/>
          </a:p>
        </p:txBody>
      </p:sp>
      <p:sp>
        <p:nvSpPr>
          <p:cNvPr id="3" name="Подзаголовок 2">
            <a:extLst>
              <a:ext uri="{FF2B5EF4-FFF2-40B4-BE49-F238E27FC236}">
                <a16:creationId xmlns:a16="http://schemas.microsoft.com/office/drawing/2014/main" id="{BD91DDF8-12AA-429D-B06C-991451DEB90E}"/>
              </a:ext>
            </a:extLst>
          </p:cNvPr>
          <p:cNvSpPr>
            <a:spLocks noGrp="1"/>
          </p:cNvSpPr>
          <p:nvPr>
            <p:ph type="subTitle" idx="1"/>
          </p:nvPr>
        </p:nvSpPr>
        <p:spPr>
          <a:xfrm>
            <a:off x="1012785" y="4074784"/>
            <a:ext cx="5132387" cy="2054306"/>
          </a:xfrm>
        </p:spPr>
        <p:txBody>
          <a:bodyPr anchor="t">
            <a:normAutofit/>
          </a:bodyPr>
          <a:lstStyle/>
          <a:p>
            <a:pPr algn="l">
              <a:lnSpc>
                <a:spcPct val="100000"/>
              </a:lnSpc>
            </a:pPr>
            <a:r>
              <a:rPr lang="ru-RU" sz="1400" dirty="0">
                <a:effectLst/>
                <a:latin typeface="Calibri" panose="020F0502020204030204" pitchFamily="34" charset="0"/>
                <a:ea typeface="Calibri" panose="020F0502020204030204" pitchFamily="34" charset="0"/>
                <a:cs typeface="Times New Roman" panose="02020603050405020304" pitchFamily="18" charset="0"/>
              </a:rPr>
              <a:t>Русский идеал женской красоты был неизменным на протяжении веков. Однако, Пётр </a:t>
            </a:r>
            <a:r>
              <a:rPr lang="cs-CZ" sz="1400" dirty="0">
                <a:effectLst/>
                <a:latin typeface="Calibri" panose="020F0502020204030204" pitchFamily="34" charset="0"/>
                <a:ea typeface="Calibri" panose="020F0502020204030204" pitchFamily="34" charset="0"/>
                <a:cs typeface="Times New Roman" panose="02020603050405020304" pitchFamily="18" charset="0"/>
              </a:rPr>
              <a:t>I </a:t>
            </a:r>
            <a:r>
              <a:rPr lang="ru-RU" sz="1400" dirty="0">
                <a:effectLst/>
                <a:latin typeface="Calibri" panose="020F0502020204030204" pitchFamily="34" charset="0"/>
                <a:ea typeface="Calibri" panose="020F0502020204030204" pitchFamily="34" charset="0"/>
                <a:cs typeface="Times New Roman" panose="02020603050405020304" pitchFamily="18" charset="0"/>
              </a:rPr>
              <a:t>кардинально изменил представление о русской женщине, принеся в Россию иностранную моду. Женщины быстро переняли новые стандарты красоты и вскоре традиции бабушек стали казаться им смешными и устаревшими. Самое важное, что произошло – русская женщина стала появляться в обществе наравне с мужчинами. Именно это сделало русскую женщину из «теремной» затворницы светской дамой. </a:t>
            </a:r>
          </a:p>
          <a:p>
            <a:pPr algn="l">
              <a:lnSpc>
                <a:spcPct val="100000"/>
              </a:lnSpc>
            </a:pPr>
            <a:endParaRPr lang="ru-RU" sz="1400" dirty="0"/>
          </a:p>
        </p:txBody>
      </p:sp>
      <p:pic>
        <p:nvPicPr>
          <p:cNvPr id="5" name="Рисунок 4" descr="Изображение выглядит как внутренний, алтарь&#10;&#10;Автоматически созданное описание">
            <a:extLst>
              <a:ext uri="{FF2B5EF4-FFF2-40B4-BE49-F238E27FC236}">
                <a16:creationId xmlns:a16="http://schemas.microsoft.com/office/drawing/2014/main" id="{16B7B58F-E448-4A86-A576-C41A1472A69F}"/>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508749" y="862806"/>
            <a:ext cx="5132388" cy="5132388"/>
          </a:xfrm>
          <a:custGeom>
            <a:avLst/>
            <a:gdLst/>
            <a:ahLst/>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p:spPr>
      </p:pic>
      <p:grpSp>
        <p:nvGrpSpPr>
          <p:cNvPr id="24" name="Bottom Right">
            <a:extLst>
              <a:ext uri="{FF2B5EF4-FFF2-40B4-BE49-F238E27FC236}">
                <a16:creationId xmlns:a16="http://schemas.microsoft.com/office/drawing/2014/main" id="{A7C60A7A-4212-46AC-80A2-DE231DD3D19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sp>
          <p:nvSpPr>
            <p:cNvPr id="25" name="Freeform: Shape 24">
              <a:extLst>
                <a:ext uri="{FF2B5EF4-FFF2-40B4-BE49-F238E27FC236}">
                  <a16:creationId xmlns:a16="http://schemas.microsoft.com/office/drawing/2014/main" id="{7EDA875D-6B8A-4B32-89EB-F4CD6D1FCD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39256" y="6178637"/>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26" name="Graphic 157">
              <a:extLst>
                <a:ext uri="{FF2B5EF4-FFF2-40B4-BE49-F238E27FC236}">
                  <a16:creationId xmlns:a16="http://schemas.microsoft.com/office/drawing/2014/main" id="{AA7D7CCE-E90B-483E-AFF7-CF95CABC97F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28" name="Freeform: Shape 27">
                <a:extLst>
                  <a:ext uri="{FF2B5EF4-FFF2-40B4-BE49-F238E27FC236}">
                    <a16:creationId xmlns:a16="http://schemas.microsoft.com/office/drawing/2014/main" id="{67F2D919-84B6-4EC4-87F5-BDFF145BBE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p>
                <a:endParaRPr lang="en-US"/>
              </a:p>
            </p:txBody>
          </p:sp>
          <p:sp>
            <p:nvSpPr>
              <p:cNvPr id="29" name="Freeform: Shape 28">
                <a:extLst>
                  <a:ext uri="{FF2B5EF4-FFF2-40B4-BE49-F238E27FC236}">
                    <a16:creationId xmlns:a16="http://schemas.microsoft.com/office/drawing/2014/main" id="{65C8244C-685B-42CF-B028-C7ADE067CC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p>
                <a:endParaRPr lang="en-US"/>
              </a:p>
            </p:txBody>
          </p:sp>
          <p:sp>
            <p:nvSpPr>
              <p:cNvPr id="30" name="Freeform: Shape 29">
                <a:extLst>
                  <a:ext uri="{FF2B5EF4-FFF2-40B4-BE49-F238E27FC236}">
                    <a16:creationId xmlns:a16="http://schemas.microsoft.com/office/drawing/2014/main" id="{0420B7EF-9249-4974-A978-AAD55C81B7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p>
                <a:endParaRPr lang="en-US"/>
              </a:p>
            </p:txBody>
          </p:sp>
          <p:sp>
            <p:nvSpPr>
              <p:cNvPr id="31" name="Freeform: Shape 30">
                <a:extLst>
                  <a:ext uri="{FF2B5EF4-FFF2-40B4-BE49-F238E27FC236}">
                    <a16:creationId xmlns:a16="http://schemas.microsoft.com/office/drawing/2014/main" id="{05BD8B59-E1C0-4320-BFC1-66D139E80B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p>
                <a:endParaRPr lang="en-US"/>
              </a:p>
            </p:txBody>
          </p:sp>
          <p:sp>
            <p:nvSpPr>
              <p:cNvPr id="32" name="Freeform: Shape 31">
                <a:extLst>
                  <a:ext uri="{FF2B5EF4-FFF2-40B4-BE49-F238E27FC236}">
                    <a16:creationId xmlns:a16="http://schemas.microsoft.com/office/drawing/2014/main" id="{A983471C-A7FE-4ED8-BE9B-601CEC61EB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p>
                <a:endParaRPr lang="en-US"/>
              </a:p>
            </p:txBody>
          </p:sp>
          <p:sp>
            <p:nvSpPr>
              <p:cNvPr id="33" name="Freeform: Shape 32">
                <a:extLst>
                  <a:ext uri="{FF2B5EF4-FFF2-40B4-BE49-F238E27FC236}">
                    <a16:creationId xmlns:a16="http://schemas.microsoft.com/office/drawing/2014/main" id="{E8B842F2-803D-4F74-BBF6-6965BC0FD2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p>
                <a:endParaRPr lang="en-US"/>
              </a:p>
            </p:txBody>
          </p:sp>
          <p:sp>
            <p:nvSpPr>
              <p:cNvPr id="34" name="Freeform: Shape 33">
                <a:extLst>
                  <a:ext uri="{FF2B5EF4-FFF2-40B4-BE49-F238E27FC236}">
                    <a16:creationId xmlns:a16="http://schemas.microsoft.com/office/drawing/2014/main" id="{94ECDF1E-AE5F-46C4-A134-C28C6D6B7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p>
                <a:endParaRPr lang="en-US"/>
              </a:p>
            </p:txBody>
          </p:sp>
        </p:grpSp>
        <p:sp>
          <p:nvSpPr>
            <p:cNvPr id="27" name="Freeform: Shape 26">
              <a:extLst>
                <a:ext uri="{FF2B5EF4-FFF2-40B4-BE49-F238E27FC236}">
                  <a16:creationId xmlns:a16="http://schemas.microsoft.com/office/drawing/2014/main" id="{C0E491A0-7D49-4A1F-B2DB-C94F563295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6" name="Cross">
            <a:extLst>
              <a:ext uri="{FF2B5EF4-FFF2-40B4-BE49-F238E27FC236}">
                <a16:creationId xmlns:a16="http://schemas.microsoft.com/office/drawing/2014/main" id="{5C0E6139-8A19-4905-87E2-E547D7B7F1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015507" y="3369564"/>
            <a:ext cx="118872" cy="118872"/>
            <a:chOff x="1175347" y="3733800"/>
            <a:chExt cx="118872" cy="118872"/>
          </a:xfrm>
        </p:grpSpPr>
        <p:cxnSp>
          <p:nvCxnSpPr>
            <p:cNvPr id="37" name="Straight Connector 36">
              <a:extLst>
                <a:ext uri="{FF2B5EF4-FFF2-40B4-BE49-F238E27FC236}">
                  <a16:creationId xmlns:a16="http://schemas.microsoft.com/office/drawing/2014/main" id="{BC05FFBD-B86A-4BD3-A147-FA95CE03CF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38" name="Straight Connector 37">
              <a:extLst>
                <a:ext uri="{FF2B5EF4-FFF2-40B4-BE49-F238E27FC236}">
                  <a16:creationId xmlns:a16="http://schemas.microsoft.com/office/drawing/2014/main" id="{EB69F8B1-78FB-4562-8A0D-8D29636755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spTree>
    <p:extLst>
      <p:ext uri="{BB962C8B-B14F-4D97-AF65-F5344CB8AC3E}">
        <p14:creationId xmlns:p14="http://schemas.microsoft.com/office/powerpoint/2010/main" val="1976319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F1174801-1395-44C5-9B00-CCAC45C05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51" name="Rectangle 50">
            <a:extLst>
              <a:ext uri="{FF2B5EF4-FFF2-40B4-BE49-F238E27FC236}">
                <a16:creationId xmlns:a16="http://schemas.microsoft.com/office/drawing/2014/main" id="{996DFAFB-BCE1-4BEC-82FB-D574234DEF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 name="Заголовок 1">
            <a:extLst>
              <a:ext uri="{FF2B5EF4-FFF2-40B4-BE49-F238E27FC236}">
                <a16:creationId xmlns:a16="http://schemas.microsoft.com/office/drawing/2014/main" id="{502B02D5-458A-4CDC-9A92-E026DB3BDE3C}"/>
              </a:ext>
            </a:extLst>
          </p:cNvPr>
          <p:cNvSpPr>
            <a:spLocks noGrp="1"/>
          </p:cNvSpPr>
          <p:nvPr>
            <p:ph type="ctrTitle"/>
          </p:nvPr>
        </p:nvSpPr>
        <p:spPr>
          <a:xfrm>
            <a:off x="186326" y="4077564"/>
            <a:ext cx="4534513" cy="2226076"/>
          </a:xfrm>
        </p:spPr>
        <p:txBody>
          <a:bodyPr anchor="ctr">
            <a:normAutofit/>
          </a:bodyPr>
          <a:lstStyle/>
          <a:p>
            <a:pPr algn="l"/>
            <a:r>
              <a:rPr lang="ru-RU" sz="4000" dirty="0"/>
              <a:t>Дамский костюм</a:t>
            </a:r>
          </a:p>
        </p:txBody>
      </p:sp>
      <p:grpSp>
        <p:nvGrpSpPr>
          <p:cNvPr id="53" name="Bottom Right">
            <a:extLst>
              <a:ext uri="{FF2B5EF4-FFF2-40B4-BE49-F238E27FC236}">
                <a16:creationId xmlns:a16="http://schemas.microsoft.com/office/drawing/2014/main" id="{EA367432-6738-49D4-AF93-E7813B0E183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74976" y="3278144"/>
            <a:ext cx="4211600" cy="3581399"/>
            <a:chOff x="7980400" y="3276601"/>
            <a:chExt cx="4211600" cy="3581399"/>
          </a:xfrm>
        </p:grpSpPr>
        <p:grpSp>
          <p:nvGrpSpPr>
            <p:cNvPr id="54" name="Graphic 157">
              <a:extLst>
                <a:ext uri="{FF2B5EF4-FFF2-40B4-BE49-F238E27FC236}">
                  <a16:creationId xmlns:a16="http://schemas.microsoft.com/office/drawing/2014/main" id="{B5A8C065-76AC-415C-9478-BCF52644004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6"/>
              <a:chOff x="4114800" y="1423987"/>
              <a:chExt cx="3961542" cy="4007547"/>
            </a:xfrm>
            <a:noFill/>
          </p:grpSpPr>
          <p:sp>
            <p:nvSpPr>
              <p:cNvPr id="56" name="Freeform: Shape 55">
                <a:extLst>
                  <a:ext uri="{FF2B5EF4-FFF2-40B4-BE49-F238E27FC236}">
                    <a16:creationId xmlns:a16="http://schemas.microsoft.com/office/drawing/2014/main" id="{8ED31351-E549-40EE-9ACA-0AA4CD1CB7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7" name="Freeform: Shape 56">
                <a:extLst>
                  <a:ext uri="{FF2B5EF4-FFF2-40B4-BE49-F238E27FC236}">
                    <a16:creationId xmlns:a16="http://schemas.microsoft.com/office/drawing/2014/main" id="{632CF217-C701-478F-B665-882050E84B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8" name="Freeform: Shape 57">
                <a:extLst>
                  <a:ext uri="{FF2B5EF4-FFF2-40B4-BE49-F238E27FC236}">
                    <a16:creationId xmlns:a16="http://schemas.microsoft.com/office/drawing/2014/main" id="{E0DA10A1-D255-42F9-A2F6-23497BC91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9" name="Freeform: Shape 58">
                <a:extLst>
                  <a:ext uri="{FF2B5EF4-FFF2-40B4-BE49-F238E27FC236}">
                    <a16:creationId xmlns:a16="http://schemas.microsoft.com/office/drawing/2014/main" id="{6583B795-852B-45B4-8072-1CC90BDAD2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60" name="Freeform: Shape 59">
                <a:extLst>
                  <a:ext uri="{FF2B5EF4-FFF2-40B4-BE49-F238E27FC236}">
                    <a16:creationId xmlns:a16="http://schemas.microsoft.com/office/drawing/2014/main" id="{FA9F84D0-7726-457F-975C-3C8B44BEB1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61" name="Freeform: Shape 60">
                <a:extLst>
                  <a:ext uri="{FF2B5EF4-FFF2-40B4-BE49-F238E27FC236}">
                    <a16:creationId xmlns:a16="http://schemas.microsoft.com/office/drawing/2014/main" id="{F751187D-89DE-4047-94E1-64D92F29BA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62" name="Freeform: Shape 61">
                <a:extLst>
                  <a:ext uri="{FF2B5EF4-FFF2-40B4-BE49-F238E27FC236}">
                    <a16:creationId xmlns:a16="http://schemas.microsoft.com/office/drawing/2014/main" id="{1F27AB79-2057-4384-A817-EEE2FA8AA4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sp>
          <p:nvSpPr>
            <p:cNvPr id="55" name="Freeform: Shape 54">
              <a:extLst>
                <a:ext uri="{FF2B5EF4-FFF2-40B4-BE49-F238E27FC236}">
                  <a16:creationId xmlns:a16="http://schemas.microsoft.com/office/drawing/2014/main" id="{8920B662-D0D9-421B-B1E6-D16C16E22F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3" name="Подзаголовок 2">
            <a:extLst>
              <a:ext uri="{FF2B5EF4-FFF2-40B4-BE49-F238E27FC236}">
                <a16:creationId xmlns:a16="http://schemas.microsoft.com/office/drawing/2014/main" id="{BD91DDF8-12AA-429D-B06C-991451DEB90E}"/>
              </a:ext>
            </a:extLst>
          </p:cNvPr>
          <p:cNvSpPr>
            <a:spLocks noGrp="1"/>
          </p:cNvSpPr>
          <p:nvPr>
            <p:ph type="subTitle" idx="1"/>
          </p:nvPr>
        </p:nvSpPr>
        <p:spPr>
          <a:xfrm>
            <a:off x="4785064" y="4085112"/>
            <a:ext cx="7254536" cy="2306810"/>
          </a:xfrm>
        </p:spPr>
        <p:txBody>
          <a:bodyPr anchor="ctr">
            <a:normAutofit/>
          </a:bodyPr>
          <a:lstStyle/>
          <a:p>
            <a:pPr algn="l">
              <a:lnSpc>
                <a:spcPct val="100000"/>
              </a:lnSpc>
            </a:pPr>
            <a:r>
              <a:rPr lang="ru-RU" sz="1100" dirty="0">
                <a:effectLst/>
                <a:latin typeface="Calibri" panose="020F0502020204030204" pitchFamily="34" charset="0"/>
                <a:ea typeface="Calibri" panose="020F0502020204030204" pitchFamily="34" charset="0"/>
                <a:cs typeface="Times New Roman" panose="02020603050405020304" pitchFamily="18" charset="0"/>
              </a:rPr>
              <a:t>Дамский костюм первой четверти </a:t>
            </a:r>
            <a:r>
              <a:rPr lang="en-US" sz="1100" dirty="0">
                <a:effectLst/>
                <a:latin typeface="Calibri" panose="020F0502020204030204" pitchFamily="34" charset="0"/>
                <a:ea typeface="Calibri" panose="020F0502020204030204" pitchFamily="34" charset="0"/>
                <a:cs typeface="Times New Roman" panose="02020603050405020304" pitchFamily="18" charset="0"/>
              </a:rPr>
              <a:t>XVIII</a:t>
            </a:r>
            <a:r>
              <a:rPr lang="ru-RU" sz="1100" dirty="0">
                <a:effectLst/>
                <a:latin typeface="Calibri" panose="020F0502020204030204" pitchFamily="34" charset="0"/>
                <a:ea typeface="Calibri" panose="020F0502020204030204" pitchFamily="34" charset="0"/>
                <a:cs typeface="Times New Roman" panose="02020603050405020304" pitchFamily="18" charset="0"/>
              </a:rPr>
              <a:t> века состоял из сорочки, юбки, корсажа или корсета и распашного платья. Корсаж с глубоким декольте плотно облегал талию и грудь. Также неотъемлемой частью женского платья стала широкая юбка. Чтобы юбка держала форму, под нее надевался каркас (панье с жестким каркасом, а впоследствии </a:t>
            </a:r>
            <a:r>
              <a:rPr lang="ru-RU" sz="1100" dirty="0" err="1">
                <a:effectLst/>
                <a:latin typeface="Calibri" panose="020F0502020204030204" pitchFamily="34" charset="0"/>
                <a:ea typeface="Calibri" panose="020F0502020204030204" pitchFamily="34" charset="0"/>
                <a:cs typeface="Times New Roman" panose="02020603050405020304" pitchFamily="18" charset="0"/>
              </a:rPr>
              <a:t>фижма</a:t>
            </a:r>
            <a:r>
              <a:rPr lang="ru-RU" sz="1100" dirty="0">
                <a:effectLst/>
                <a:latin typeface="Calibri" panose="020F0502020204030204" pitchFamily="34" charset="0"/>
                <a:ea typeface="Calibri" panose="020F0502020204030204" pitchFamily="34" charset="0"/>
                <a:cs typeface="Times New Roman" panose="02020603050405020304" pitchFamily="18" charset="0"/>
              </a:rPr>
              <a:t> с полужестким каркасом). Такие юбки мало подходили для русской зимы, поэтому в холодное время года юбки простёгивались ватином. Поверх всего этого женщины надевали робу, которая представляла собой длинное распашное платье, расшитое кружевом, лентами и цепочками. По степени роскоши робы судили о знатности ее обладательницы. Плечи женщины могли быть как открытыми, так и закрытыми. Некоторые платья украшали длинные шлейфы. Непривычным к европейскому платью женщинам было сложно не только танцевать, но даже присесть в этих пышных нарядах. Кстати, новые платья на будние дни шились в немецком или голландском стиле, отличавшемся от господствовавшей тогда в Европе французской моды более простыми силуэтами, тканями и отделкой. Но по выходным или праздникам, а также на важные мероприятия женщины одевали более изысканные французские платья.</a:t>
            </a:r>
          </a:p>
        </p:txBody>
      </p:sp>
      <p:pic>
        <p:nvPicPr>
          <p:cNvPr id="39" name="Рисунок 38" descr="Изображение выглядит как одежда, платье, юбка&#10;&#10;Автоматически созданное описание">
            <a:extLst>
              <a:ext uri="{FF2B5EF4-FFF2-40B4-BE49-F238E27FC236}">
                <a16:creationId xmlns:a16="http://schemas.microsoft.com/office/drawing/2014/main" id="{32E8EDE0-0973-4AAE-A3EC-863B3F8B17F6}"/>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r="-2" b="-2"/>
          <a:stretch/>
        </p:blipFill>
        <p:spPr>
          <a:xfrm>
            <a:off x="9106157" y="-3294"/>
            <a:ext cx="2973797" cy="3919684"/>
          </a:xfrm>
          <a:prstGeom prst="rect">
            <a:avLst/>
          </a:prstGeom>
        </p:spPr>
      </p:pic>
      <p:grpSp>
        <p:nvGrpSpPr>
          <p:cNvPr id="64" name="Top left">
            <a:extLst>
              <a:ext uri="{FF2B5EF4-FFF2-40B4-BE49-F238E27FC236}">
                <a16:creationId xmlns:a16="http://schemas.microsoft.com/office/drawing/2014/main" id="{A8DAF2FE-BE98-4700-8EB1-CCAFED81DF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25" y="16721"/>
            <a:ext cx="2198951" cy="3331254"/>
            <a:chOff x="10849" y="15178"/>
            <a:chExt cx="2198951" cy="3331254"/>
          </a:xfrm>
        </p:grpSpPr>
        <p:sp>
          <p:nvSpPr>
            <p:cNvPr id="65" name="Freeform: Shape 64">
              <a:extLst>
                <a:ext uri="{FF2B5EF4-FFF2-40B4-BE49-F238E27FC236}">
                  <a16:creationId xmlns:a16="http://schemas.microsoft.com/office/drawing/2014/main" id="{C6BE35D2-1279-4BEE-969B-82906A7FC8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66" name="Freeform: Shape 65">
              <a:extLst>
                <a:ext uri="{FF2B5EF4-FFF2-40B4-BE49-F238E27FC236}">
                  <a16:creationId xmlns:a16="http://schemas.microsoft.com/office/drawing/2014/main" id="{7B5432E4-69B3-4469-8701-294B5E709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67" name="Freeform: Shape 66">
              <a:extLst>
                <a:ext uri="{FF2B5EF4-FFF2-40B4-BE49-F238E27FC236}">
                  <a16:creationId xmlns:a16="http://schemas.microsoft.com/office/drawing/2014/main" id="{24FF943A-7F10-4A1E-A55E-19F118304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68" name="Freeform: Shape 67">
              <a:extLst>
                <a:ext uri="{FF2B5EF4-FFF2-40B4-BE49-F238E27FC236}">
                  <a16:creationId xmlns:a16="http://schemas.microsoft.com/office/drawing/2014/main" id="{41A1D1FD-D1EE-45BC-838B-D3E5D97085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69" name="Freeform: Shape 68">
              <a:extLst>
                <a:ext uri="{FF2B5EF4-FFF2-40B4-BE49-F238E27FC236}">
                  <a16:creationId xmlns:a16="http://schemas.microsoft.com/office/drawing/2014/main" id="{EE5940A9-5D59-46CB-A51C-95209E0D7D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70" name="Freeform: Shape 69">
              <a:extLst>
                <a:ext uri="{FF2B5EF4-FFF2-40B4-BE49-F238E27FC236}">
                  <a16:creationId xmlns:a16="http://schemas.microsoft.com/office/drawing/2014/main" id="{C852B211-0024-4C45-8C97-D88E57CC77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71" name="Freeform: Shape 70">
              <a:extLst>
                <a:ext uri="{FF2B5EF4-FFF2-40B4-BE49-F238E27FC236}">
                  <a16:creationId xmlns:a16="http://schemas.microsoft.com/office/drawing/2014/main" id="{57B616DD-7908-457B-BC0A-A8FAA4A424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grpSp>
        <p:nvGrpSpPr>
          <p:cNvPr id="73" name="Cross">
            <a:extLst>
              <a:ext uri="{FF2B5EF4-FFF2-40B4-BE49-F238E27FC236}">
                <a16:creationId xmlns:a16="http://schemas.microsoft.com/office/drawing/2014/main" id="{14B18E85-4CFD-4050-B41A-AB717C5FF4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200" y="3919728"/>
            <a:ext cx="118872" cy="118872"/>
            <a:chOff x="1175347" y="3733800"/>
            <a:chExt cx="118872" cy="118872"/>
          </a:xfrm>
        </p:grpSpPr>
        <p:cxnSp>
          <p:nvCxnSpPr>
            <p:cNvPr id="74" name="Straight Connector 73">
              <a:extLst>
                <a:ext uri="{FF2B5EF4-FFF2-40B4-BE49-F238E27FC236}">
                  <a16:creationId xmlns:a16="http://schemas.microsoft.com/office/drawing/2014/main" id="{A31940A5-FAD8-4091-B945-12FABA20472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75" name="Straight Connector 74">
              <a:extLst>
                <a:ext uri="{FF2B5EF4-FFF2-40B4-BE49-F238E27FC236}">
                  <a16:creationId xmlns:a16="http://schemas.microsoft.com/office/drawing/2014/main" id="{314E7B94-5717-4A80-B872-E3AC1D46211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pic>
        <p:nvPicPr>
          <p:cNvPr id="44" name="Рисунок 43" descr="Изображение выглядит как платье, юбка&#10;&#10;Автоматически созданное описание">
            <a:extLst>
              <a:ext uri="{FF2B5EF4-FFF2-40B4-BE49-F238E27FC236}">
                <a16:creationId xmlns:a16="http://schemas.microsoft.com/office/drawing/2014/main" id="{97C5BB35-D46E-4F93-BE31-A1986546B49E}"/>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r="-2"/>
          <a:stretch/>
        </p:blipFill>
        <p:spPr>
          <a:xfrm>
            <a:off x="6130619" y="-266"/>
            <a:ext cx="2973797" cy="3919684"/>
          </a:xfrm>
          <a:prstGeom prst="rect">
            <a:avLst/>
          </a:prstGeom>
        </p:spPr>
      </p:pic>
      <p:pic>
        <p:nvPicPr>
          <p:cNvPr id="41" name="Рисунок 40" descr="Изображение выглядит как белый&#10;&#10;Автоматически созданное описание">
            <a:extLst>
              <a:ext uri="{FF2B5EF4-FFF2-40B4-BE49-F238E27FC236}">
                <a16:creationId xmlns:a16="http://schemas.microsoft.com/office/drawing/2014/main" id="{630DD11E-5A27-47EE-B323-DB2685A55326}"/>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90275" y="-2505"/>
            <a:ext cx="2973797" cy="3919684"/>
          </a:xfrm>
          <a:prstGeom prst="rect">
            <a:avLst/>
          </a:prstGeom>
        </p:spPr>
      </p:pic>
      <p:pic>
        <p:nvPicPr>
          <p:cNvPr id="23" name="Рисунок 22" descr="Изображение выглядит как танцор, спорт, внутренний&#10;&#10;Автоматически созданное описание">
            <a:extLst>
              <a:ext uri="{FF2B5EF4-FFF2-40B4-BE49-F238E27FC236}">
                <a16:creationId xmlns:a16="http://schemas.microsoft.com/office/drawing/2014/main" id="{658F286F-66EE-49CB-AD55-5E8F0DB19CE8}"/>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r="-4"/>
          <a:stretch/>
        </p:blipFill>
        <p:spPr>
          <a:xfrm>
            <a:off x="3161178" y="0"/>
            <a:ext cx="2973797" cy="3919684"/>
          </a:xfrm>
          <a:prstGeom prst="rect">
            <a:avLst/>
          </a:prstGeom>
        </p:spPr>
      </p:pic>
    </p:spTree>
    <p:extLst>
      <p:ext uri="{BB962C8B-B14F-4D97-AF65-F5344CB8AC3E}">
        <p14:creationId xmlns:p14="http://schemas.microsoft.com/office/powerpoint/2010/main" val="1761593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F1174801-1395-44C5-9B00-CCAC45C05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46" name="Rectangle 45">
            <a:extLst>
              <a:ext uri="{FF2B5EF4-FFF2-40B4-BE49-F238E27FC236}">
                <a16:creationId xmlns:a16="http://schemas.microsoft.com/office/drawing/2014/main" id="{996DFAFB-BCE1-4BEC-82FB-D574234DEF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48" name="Top left">
            <a:extLst>
              <a:ext uri="{FF2B5EF4-FFF2-40B4-BE49-F238E27FC236}">
                <a16:creationId xmlns:a16="http://schemas.microsoft.com/office/drawing/2014/main" id="{768D6757-43DA-428B-9DD7-6A71B8BCF5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25" y="-1543"/>
            <a:ext cx="2198951" cy="3349518"/>
            <a:chOff x="10849" y="-3086"/>
            <a:chExt cx="2198951" cy="3349518"/>
          </a:xfrm>
        </p:grpSpPr>
        <p:sp>
          <p:nvSpPr>
            <p:cNvPr id="49" name="Freeform: Shape 48">
              <a:extLst>
                <a:ext uri="{FF2B5EF4-FFF2-40B4-BE49-F238E27FC236}">
                  <a16:creationId xmlns:a16="http://schemas.microsoft.com/office/drawing/2014/main" id="{CD391D4A-CB15-4553-94DC-CF3C4B7A51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schemeClr val="tx1">
                    <a:lumMod val="65000"/>
                    <a:lumOff val="35000"/>
                  </a:schemeClr>
                </a:solidFill>
                <a:latin typeface="AvenirNext LT Pro Medium" panose="020B0504020202020204" pitchFamily="34" charset="0"/>
              </a:endParaRPr>
            </a:p>
          </p:txBody>
        </p:sp>
        <p:sp>
          <p:nvSpPr>
            <p:cNvPr id="50" name="Freeform: Shape 49">
              <a:extLst>
                <a:ext uri="{FF2B5EF4-FFF2-40B4-BE49-F238E27FC236}">
                  <a16:creationId xmlns:a16="http://schemas.microsoft.com/office/drawing/2014/main" id="{2C8A3FFA-5C1D-4D00-9F94-576B549E81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1" name="Freeform: Shape 50">
              <a:extLst>
                <a:ext uri="{FF2B5EF4-FFF2-40B4-BE49-F238E27FC236}">
                  <a16:creationId xmlns:a16="http://schemas.microsoft.com/office/drawing/2014/main" id="{D57C5B19-33F5-4C10-B3CD-0F68DE3588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2" name="Freeform: Shape 51">
              <a:extLst>
                <a:ext uri="{FF2B5EF4-FFF2-40B4-BE49-F238E27FC236}">
                  <a16:creationId xmlns:a16="http://schemas.microsoft.com/office/drawing/2014/main" id="{9CE206CF-ECF7-464E-AB9A-78B5D40CA5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3" name="Freeform: Shape 52">
              <a:extLst>
                <a:ext uri="{FF2B5EF4-FFF2-40B4-BE49-F238E27FC236}">
                  <a16:creationId xmlns:a16="http://schemas.microsoft.com/office/drawing/2014/main" id="{7649E775-A3B9-4297-9ABE-290270A01C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4" name="Freeform: Shape 53">
              <a:extLst>
                <a:ext uri="{FF2B5EF4-FFF2-40B4-BE49-F238E27FC236}">
                  <a16:creationId xmlns:a16="http://schemas.microsoft.com/office/drawing/2014/main" id="{173BCD4C-546E-4E45-BC66-B781A12425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5" name="Freeform: Shape 54">
              <a:extLst>
                <a:ext uri="{FF2B5EF4-FFF2-40B4-BE49-F238E27FC236}">
                  <a16:creationId xmlns:a16="http://schemas.microsoft.com/office/drawing/2014/main" id="{781F6EA8-1B21-4253-8911-CCEA7A97A3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6" name="Freeform: Shape 55">
              <a:extLst>
                <a:ext uri="{FF2B5EF4-FFF2-40B4-BE49-F238E27FC236}">
                  <a16:creationId xmlns:a16="http://schemas.microsoft.com/office/drawing/2014/main" id="{A0EA1D1E-735C-497A-8458-F3A06EAEA9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2" name="Заголовок 1">
            <a:extLst>
              <a:ext uri="{FF2B5EF4-FFF2-40B4-BE49-F238E27FC236}">
                <a16:creationId xmlns:a16="http://schemas.microsoft.com/office/drawing/2014/main" id="{502B02D5-458A-4CDC-9A92-E026DB3BDE3C}"/>
              </a:ext>
            </a:extLst>
          </p:cNvPr>
          <p:cNvSpPr>
            <a:spLocks noGrp="1"/>
          </p:cNvSpPr>
          <p:nvPr>
            <p:ph type="ctrTitle"/>
          </p:nvPr>
        </p:nvSpPr>
        <p:spPr>
          <a:xfrm>
            <a:off x="1074698" y="941890"/>
            <a:ext cx="4303433" cy="1766728"/>
          </a:xfrm>
        </p:spPr>
        <p:txBody>
          <a:bodyPr anchor="b">
            <a:normAutofit/>
          </a:bodyPr>
          <a:lstStyle/>
          <a:p>
            <a:pPr algn="l"/>
            <a:r>
              <a:rPr lang="ru-RU" sz="5400" dirty="0"/>
              <a:t>Аксессуары и прически</a:t>
            </a:r>
          </a:p>
        </p:txBody>
      </p:sp>
      <p:sp>
        <p:nvSpPr>
          <p:cNvPr id="3" name="Подзаголовок 2">
            <a:extLst>
              <a:ext uri="{FF2B5EF4-FFF2-40B4-BE49-F238E27FC236}">
                <a16:creationId xmlns:a16="http://schemas.microsoft.com/office/drawing/2014/main" id="{BD91DDF8-12AA-429D-B06C-991451DEB90E}"/>
              </a:ext>
            </a:extLst>
          </p:cNvPr>
          <p:cNvSpPr>
            <a:spLocks noGrp="1"/>
          </p:cNvSpPr>
          <p:nvPr>
            <p:ph type="subTitle" idx="1"/>
          </p:nvPr>
        </p:nvSpPr>
        <p:spPr>
          <a:xfrm>
            <a:off x="1012784" y="3007527"/>
            <a:ext cx="4303432" cy="2908584"/>
          </a:xfrm>
        </p:spPr>
        <p:txBody>
          <a:bodyPr anchor="t">
            <a:normAutofit/>
          </a:bodyPr>
          <a:lstStyle/>
          <a:p>
            <a:pPr algn="l">
              <a:lnSpc>
                <a:spcPct val="100000"/>
              </a:lnSpc>
            </a:pPr>
            <a:r>
              <a:rPr lang="ru-RU" sz="1400" dirty="0">
                <a:effectLst/>
                <a:latin typeface="Calibri" panose="020F0502020204030204" pitchFamily="34" charset="0"/>
                <a:ea typeface="Calibri" panose="020F0502020204030204" pitchFamily="34" charset="0"/>
                <a:cs typeface="Times New Roman" panose="02020603050405020304" pitchFamily="18" charset="0"/>
              </a:rPr>
              <a:t>Тем не менее, старые привычки никуда не делись и проявились, прежде всего в манере носить европейские платья. Женщины старались прикрыть глубокое декольте кружевом, а волосы чепчиками и всевозможными заколками. Прически тоже изменились и стали более сложными. Парикмахеры создавали высокие и пышные прически. Однако зачастую они делались из чужих волос, напудренных париков. Чтобы парики хорошо сидели, волосы было принято коротко стричь. Завершали женский костюм ожерелья, диадемы, браслеты, разнообразные ленты с цветами и остроносая обувь на высоком каблуке.</a:t>
            </a:r>
          </a:p>
        </p:txBody>
      </p:sp>
      <p:grpSp>
        <p:nvGrpSpPr>
          <p:cNvPr id="58" name="Cross">
            <a:extLst>
              <a:ext uri="{FF2B5EF4-FFF2-40B4-BE49-F238E27FC236}">
                <a16:creationId xmlns:a16="http://schemas.microsoft.com/office/drawing/2014/main" id="{BA202D74-C58E-46BB-8671-BBD11C1E41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945264" y="149792"/>
            <a:ext cx="118872" cy="118872"/>
            <a:chOff x="1175347" y="3733800"/>
            <a:chExt cx="118872" cy="118872"/>
          </a:xfrm>
        </p:grpSpPr>
        <p:cxnSp>
          <p:nvCxnSpPr>
            <p:cNvPr id="59" name="Straight Connector 58">
              <a:extLst>
                <a:ext uri="{FF2B5EF4-FFF2-40B4-BE49-F238E27FC236}">
                  <a16:creationId xmlns:a16="http://schemas.microsoft.com/office/drawing/2014/main" id="{53649EF0-2F21-4019-A282-6F72261EA3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60" name="Straight Connector 59">
              <a:extLst>
                <a:ext uri="{FF2B5EF4-FFF2-40B4-BE49-F238E27FC236}">
                  <a16:creationId xmlns:a16="http://schemas.microsoft.com/office/drawing/2014/main" id="{0B897FE0-A266-448F-BE13-2EDB83C8EE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grpSp>
        <p:nvGrpSpPr>
          <p:cNvPr id="62" name="Bottom Right">
            <a:extLst>
              <a:ext uri="{FF2B5EF4-FFF2-40B4-BE49-F238E27FC236}">
                <a16:creationId xmlns:a16="http://schemas.microsoft.com/office/drawing/2014/main" id="{75166AAC-C71D-472C-B758-3E41713CC1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74976" y="3278144"/>
            <a:ext cx="4211600" cy="3581399"/>
            <a:chOff x="7980400" y="3276601"/>
            <a:chExt cx="4211600" cy="3581399"/>
          </a:xfrm>
        </p:grpSpPr>
        <p:grpSp>
          <p:nvGrpSpPr>
            <p:cNvPr id="63" name="Graphic 157">
              <a:extLst>
                <a:ext uri="{FF2B5EF4-FFF2-40B4-BE49-F238E27FC236}">
                  <a16:creationId xmlns:a16="http://schemas.microsoft.com/office/drawing/2014/main" id="{7C93CC1D-C85E-4399-BC08-FAAB073CB0F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6"/>
              <a:chOff x="4114800" y="1423987"/>
              <a:chExt cx="3961542" cy="4007547"/>
            </a:xfrm>
            <a:noFill/>
          </p:grpSpPr>
          <p:sp>
            <p:nvSpPr>
              <p:cNvPr id="65" name="Freeform: Shape 64">
                <a:extLst>
                  <a:ext uri="{FF2B5EF4-FFF2-40B4-BE49-F238E27FC236}">
                    <a16:creationId xmlns:a16="http://schemas.microsoft.com/office/drawing/2014/main" id="{D4221A94-3C62-4CC8-9954-A09C78C25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66" name="Freeform: Shape 65">
                <a:extLst>
                  <a:ext uri="{FF2B5EF4-FFF2-40B4-BE49-F238E27FC236}">
                    <a16:creationId xmlns:a16="http://schemas.microsoft.com/office/drawing/2014/main" id="{2F3428FC-EE97-4CE7-BA15-452786B19C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67" name="Freeform: Shape 66">
                <a:extLst>
                  <a:ext uri="{FF2B5EF4-FFF2-40B4-BE49-F238E27FC236}">
                    <a16:creationId xmlns:a16="http://schemas.microsoft.com/office/drawing/2014/main" id="{11E5D736-5A20-4A51-A4E7-BEDAFE66EE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68" name="Freeform: Shape 67">
                <a:extLst>
                  <a:ext uri="{FF2B5EF4-FFF2-40B4-BE49-F238E27FC236}">
                    <a16:creationId xmlns:a16="http://schemas.microsoft.com/office/drawing/2014/main" id="{7FAFA600-7C84-497F-AD88-9A067C4541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69" name="Freeform: Shape 68">
                <a:extLst>
                  <a:ext uri="{FF2B5EF4-FFF2-40B4-BE49-F238E27FC236}">
                    <a16:creationId xmlns:a16="http://schemas.microsoft.com/office/drawing/2014/main" id="{1581E512-DD52-4C30-89C7-F470D0187E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70" name="Freeform: Shape 69">
                <a:extLst>
                  <a:ext uri="{FF2B5EF4-FFF2-40B4-BE49-F238E27FC236}">
                    <a16:creationId xmlns:a16="http://schemas.microsoft.com/office/drawing/2014/main" id="{A008492B-E470-407A-B90A-46312C56B9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71" name="Freeform: Shape 70">
                <a:extLst>
                  <a:ext uri="{FF2B5EF4-FFF2-40B4-BE49-F238E27FC236}">
                    <a16:creationId xmlns:a16="http://schemas.microsoft.com/office/drawing/2014/main" id="{801F51B6-F24A-4E1F-8A18-A7344E2C49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sp>
          <p:nvSpPr>
            <p:cNvPr id="64" name="Freeform: Shape 63">
              <a:extLst>
                <a:ext uri="{FF2B5EF4-FFF2-40B4-BE49-F238E27FC236}">
                  <a16:creationId xmlns:a16="http://schemas.microsoft.com/office/drawing/2014/main" id="{4CCABC59-AE08-4314-9746-495F734400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pic>
        <p:nvPicPr>
          <p:cNvPr id="11" name="Рисунок 10" descr="Изображение выглядит как обувь&#10;&#10;Автоматически созданное описание">
            <a:extLst>
              <a:ext uri="{FF2B5EF4-FFF2-40B4-BE49-F238E27FC236}">
                <a16:creationId xmlns:a16="http://schemas.microsoft.com/office/drawing/2014/main" id="{E02F5F37-5024-4A78-ADF9-1A1B466E5B7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5602105" y="779995"/>
            <a:ext cx="3109869" cy="2522556"/>
          </a:xfrm>
          <a:prstGeom prst="rect">
            <a:avLst/>
          </a:prstGeom>
        </p:spPr>
      </p:pic>
      <p:pic>
        <p:nvPicPr>
          <p:cNvPr id="8" name="Рисунок 7" descr="Изображение выглядит как внутренний, обувь&#10;&#10;Автоматически созданное описание">
            <a:extLst>
              <a:ext uri="{FF2B5EF4-FFF2-40B4-BE49-F238E27FC236}">
                <a16:creationId xmlns:a16="http://schemas.microsoft.com/office/drawing/2014/main" id="{1BA736CE-9E85-44B5-A8C9-4FE70D1301D3}"/>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875570" y="875073"/>
            <a:ext cx="3109869" cy="2332401"/>
          </a:xfrm>
          <a:prstGeom prst="rect">
            <a:avLst/>
          </a:prstGeom>
        </p:spPr>
      </p:pic>
      <p:pic>
        <p:nvPicPr>
          <p:cNvPr id="39" name="Рисунок 38" descr="Изображение выглядит как торт, человек, одежда, внутренний&#10;&#10;Автоматически созданное описание">
            <a:extLst>
              <a:ext uri="{FF2B5EF4-FFF2-40B4-BE49-F238E27FC236}">
                <a16:creationId xmlns:a16="http://schemas.microsoft.com/office/drawing/2014/main" id="{D2758C78-9A57-40EA-91E6-02AFC33C595E}"/>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602105" y="3815027"/>
            <a:ext cx="3109869" cy="1998090"/>
          </a:xfrm>
          <a:prstGeom prst="rect">
            <a:avLst/>
          </a:prstGeom>
        </p:spPr>
      </p:pic>
      <p:pic>
        <p:nvPicPr>
          <p:cNvPr id="23" name="Рисунок 22" descr="Изображение выглядит как внутренний, оружие&#10;&#10;Автоматически созданное описание">
            <a:extLst>
              <a:ext uri="{FF2B5EF4-FFF2-40B4-BE49-F238E27FC236}">
                <a16:creationId xmlns:a16="http://schemas.microsoft.com/office/drawing/2014/main" id="{9E40DB85-49E1-4CC3-8B9A-484F6B5FE716}"/>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8875570" y="3884999"/>
            <a:ext cx="3109869" cy="1858146"/>
          </a:xfrm>
          <a:prstGeom prst="rect">
            <a:avLst/>
          </a:prstGeom>
        </p:spPr>
      </p:pic>
    </p:spTree>
    <p:extLst>
      <p:ext uri="{BB962C8B-B14F-4D97-AF65-F5344CB8AC3E}">
        <p14:creationId xmlns:p14="http://schemas.microsoft.com/office/powerpoint/2010/main" val="1979399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2" name="Rectangle 111">
            <a:extLst>
              <a:ext uri="{FF2B5EF4-FFF2-40B4-BE49-F238E27FC236}">
                <a16:creationId xmlns:a16="http://schemas.microsoft.com/office/drawing/2014/main" id="{F1174801-1395-44C5-9B00-CCAC45C05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4" name="Rectangle 113">
            <a:extLst>
              <a:ext uri="{FF2B5EF4-FFF2-40B4-BE49-F238E27FC236}">
                <a16:creationId xmlns:a16="http://schemas.microsoft.com/office/drawing/2014/main" id="{996DFAFB-BCE1-4BEC-82FB-D574234DEF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116" name="Top left">
            <a:extLst>
              <a:ext uri="{FF2B5EF4-FFF2-40B4-BE49-F238E27FC236}">
                <a16:creationId xmlns:a16="http://schemas.microsoft.com/office/drawing/2014/main" id="{86B56C86-A94B-4668-913E-986E5C13F3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49" y="-3086"/>
            <a:ext cx="2198951" cy="3349518"/>
            <a:chOff x="10849" y="-3086"/>
            <a:chExt cx="2198951" cy="3349518"/>
          </a:xfrm>
        </p:grpSpPr>
        <p:sp>
          <p:nvSpPr>
            <p:cNvPr id="117" name="Freeform: Shape 116">
              <a:extLst>
                <a:ext uri="{FF2B5EF4-FFF2-40B4-BE49-F238E27FC236}">
                  <a16:creationId xmlns:a16="http://schemas.microsoft.com/office/drawing/2014/main" id="{3A4E4D8E-1BD1-47F7-94E7-0DAF57968A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8" name="Freeform: Shape 117">
              <a:extLst>
                <a:ext uri="{FF2B5EF4-FFF2-40B4-BE49-F238E27FC236}">
                  <a16:creationId xmlns:a16="http://schemas.microsoft.com/office/drawing/2014/main" id="{465B8AC7-FBA4-40A7-998D-A56F1911CF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p>
              <a:endParaRPr lang="en-US"/>
            </a:p>
          </p:txBody>
        </p:sp>
        <p:sp>
          <p:nvSpPr>
            <p:cNvPr id="119" name="Freeform: Shape 118">
              <a:extLst>
                <a:ext uri="{FF2B5EF4-FFF2-40B4-BE49-F238E27FC236}">
                  <a16:creationId xmlns:a16="http://schemas.microsoft.com/office/drawing/2014/main" id="{851A4BDA-5781-40F9-82EC-7B8D0294BB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p>
              <a:endParaRPr lang="en-US"/>
            </a:p>
          </p:txBody>
        </p:sp>
        <p:sp>
          <p:nvSpPr>
            <p:cNvPr id="120" name="Freeform: Shape 119">
              <a:extLst>
                <a:ext uri="{FF2B5EF4-FFF2-40B4-BE49-F238E27FC236}">
                  <a16:creationId xmlns:a16="http://schemas.microsoft.com/office/drawing/2014/main" id="{F5EBCEBA-A63F-4458-BC7B-4AE6844E4F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p>
              <a:endParaRPr lang="en-US"/>
            </a:p>
          </p:txBody>
        </p:sp>
        <p:sp>
          <p:nvSpPr>
            <p:cNvPr id="121" name="Freeform: Shape 120">
              <a:extLst>
                <a:ext uri="{FF2B5EF4-FFF2-40B4-BE49-F238E27FC236}">
                  <a16:creationId xmlns:a16="http://schemas.microsoft.com/office/drawing/2014/main" id="{F618C9FA-437B-4BA5-A742-95AB2D5CEB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p>
              <a:endParaRPr lang="en-US"/>
            </a:p>
          </p:txBody>
        </p:sp>
        <p:sp>
          <p:nvSpPr>
            <p:cNvPr id="122" name="Freeform: Shape 121">
              <a:extLst>
                <a:ext uri="{FF2B5EF4-FFF2-40B4-BE49-F238E27FC236}">
                  <a16:creationId xmlns:a16="http://schemas.microsoft.com/office/drawing/2014/main" id="{93FBC096-ED19-4206-8731-9FA9C59B79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p>
              <a:endParaRPr lang="en-US"/>
            </a:p>
          </p:txBody>
        </p:sp>
        <p:sp>
          <p:nvSpPr>
            <p:cNvPr id="123" name="Freeform: Shape 122">
              <a:extLst>
                <a:ext uri="{FF2B5EF4-FFF2-40B4-BE49-F238E27FC236}">
                  <a16:creationId xmlns:a16="http://schemas.microsoft.com/office/drawing/2014/main" id="{D7B1D33F-6F8A-40D7-9259-A0D71F4302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p>
              <a:endParaRPr lang="en-US"/>
            </a:p>
          </p:txBody>
        </p:sp>
        <p:sp>
          <p:nvSpPr>
            <p:cNvPr id="124" name="Freeform: Shape 123">
              <a:extLst>
                <a:ext uri="{FF2B5EF4-FFF2-40B4-BE49-F238E27FC236}">
                  <a16:creationId xmlns:a16="http://schemas.microsoft.com/office/drawing/2014/main" id="{AD0AA71C-BC79-4304-9954-5B6AA5523E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p>
              <a:endParaRPr lang="en-US" dirty="0"/>
            </a:p>
          </p:txBody>
        </p:sp>
      </p:grpSp>
      <p:sp>
        <p:nvSpPr>
          <p:cNvPr id="2" name="Заголовок 1">
            <a:extLst>
              <a:ext uri="{FF2B5EF4-FFF2-40B4-BE49-F238E27FC236}">
                <a16:creationId xmlns:a16="http://schemas.microsoft.com/office/drawing/2014/main" id="{502B02D5-458A-4CDC-9A92-E026DB3BDE3C}"/>
              </a:ext>
            </a:extLst>
          </p:cNvPr>
          <p:cNvSpPr>
            <a:spLocks noGrp="1"/>
          </p:cNvSpPr>
          <p:nvPr>
            <p:ph type="ctrTitle"/>
          </p:nvPr>
        </p:nvSpPr>
        <p:spPr>
          <a:xfrm>
            <a:off x="1005653" y="169452"/>
            <a:ext cx="10583117" cy="2056572"/>
          </a:xfrm>
        </p:spPr>
        <p:txBody>
          <a:bodyPr anchor="ctr">
            <a:normAutofit/>
          </a:bodyPr>
          <a:lstStyle/>
          <a:p>
            <a:pPr algn="l"/>
            <a:r>
              <a:rPr lang="ru-RU" sz="5400" dirty="0"/>
              <a:t>Реформа мужского костюма при Петре </a:t>
            </a:r>
            <a:r>
              <a:rPr lang="en-US" sz="5400" dirty="0"/>
              <a:t>I</a:t>
            </a:r>
            <a:endParaRPr lang="ru-RU" sz="5400" dirty="0"/>
          </a:p>
        </p:txBody>
      </p:sp>
      <p:sp>
        <p:nvSpPr>
          <p:cNvPr id="3" name="Подзаголовок 2">
            <a:extLst>
              <a:ext uri="{FF2B5EF4-FFF2-40B4-BE49-F238E27FC236}">
                <a16:creationId xmlns:a16="http://schemas.microsoft.com/office/drawing/2014/main" id="{BD91DDF8-12AA-429D-B06C-991451DEB90E}"/>
              </a:ext>
            </a:extLst>
          </p:cNvPr>
          <p:cNvSpPr>
            <a:spLocks noGrp="1"/>
          </p:cNvSpPr>
          <p:nvPr>
            <p:ph type="subTitle" idx="1"/>
          </p:nvPr>
        </p:nvSpPr>
        <p:spPr>
          <a:xfrm>
            <a:off x="1012786" y="2402945"/>
            <a:ext cx="3376918" cy="3726145"/>
          </a:xfrm>
        </p:spPr>
        <p:txBody>
          <a:bodyPr anchor="t">
            <a:normAutofit/>
          </a:bodyPr>
          <a:lstStyle/>
          <a:p>
            <a:pPr algn="l">
              <a:lnSpc>
                <a:spcPct val="100000"/>
              </a:lnSpc>
            </a:pPr>
            <a:r>
              <a:rPr lang="ru-RU" sz="1500" dirty="0">
                <a:effectLst/>
                <a:latin typeface="Calibri" panose="020F0502020204030204" pitchFamily="34" charset="0"/>
                <a:ea typeface="Calibri" panose="020F0502020204030204" pitchFamily="34" charset="0"/>
                <a:cs typeface="Times New Roman" panose="02020603050405020304" pitchFamily="18" charset="0"/>
              </a:rPr>
              <a:t>Европейский мужской костюм после указов Петра </a:t>
            </a:r>
            <a:r>
              <a:rPr lang="en-US" sz="1500" dirty="0">
                <a:effectLst/>
                <a:latin typeface="Calibri" panose="020F0502020204030204" pitchFamily="34" charset="0"/>
                <a:ea typeface="Calibri" panose="020F0502020204030204" pitchFamily="34" charset="0"/>
                <a:cs typeface="Times New Roman" panose="02020603050405020304" pitchFamily="18" charset="0"/>
              </a:rPr>
              <a:t>I </a:t>
            </a:r>
            <a:r>
              <a:rPr lang="ru-RU" sz="1500" dirty="0">
                <a:effectLst/>
                <a:latin typeface="Calibri" panose="020F0502020204030204" pitchFamily="34" charset="0"/>
                <a:ea typeface="Calibri" panose="020F0502020204030204" pitchFamily="34" charset="0"/>
                <a:cs typeface="Times New Roman" panose="02020603050405020304" pitchFamily="18" charset="0"/>
              </a:rPr>
              <a:t>должны были носить все дворяне и чиновники. На улицах даже ставили манекены, одетые на новый манер, для образца. Всех, кто нарушал указ, ставили на колени и ножницами отрезали полы одежды на уровне земли. Тем, кому было не по средствам немедленно заказать себе новый костюм, позволяли донашивать старые русские одежды еще два года, при этом на одежду ставилось клеймо с датой.</a:t>
            </a:r>
          </a:p>
        </p:txBody>
      </p:sp>
      <p:grpSp>
        <p:nvGrpSpPr>
          <p:cNvPr id="126" name="Cross">
            <a:extLst>
              <a:ext uri="{FF2B5EF4-FFF2-40B4-BE49-F238E27FC236}">
                <a16:creationId xmlns:a16="http://schemas.microsoft.com/office/drawing/2014/main" id="{E1B2CC16-E236-484A-8B48-29A75787A4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945264" y="149792"/>
            <a:ext cx="118872" cy="118872"/>
            <a:chOff x="1175347" y="3733800"/>
            <a:chExt cx="118872" cy="118872"/>
          </a:xfrm>
        </p:grpSpPr>
        <p:cxnSp>
          <p:nvCxnSpPr>
            <p:cNvPr id="127" name="Straight Connector 126">
              <a:extLst>
                <a:ext uri="{FF2B5EF4-FFF2-40B4-BE49-F238E27FC236}">
                  <a16:creationId xmlns:a16="http://schemas.microsoft.com/office/drawing/2014/main" id="{A2F52009-0623-4DBE-B091-975F6ED0F12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128" name="Straight Connector 127">
              <a:extLst>
                <a:ext uri="{FF2B5EF4-FFF2-40B4-BE49-F238E27FC236}">
                  <a16:creationId xmlns:a16="http://schemas.microsoft.com/office/drawing/2014/main" id="{758A51BF-F5FD-42A4-8EB6-6DCD8639C75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pic>
        <p:nvPicPr>
          <p:cNvPr id="5" name="Рисунок 4">
            <a:extLst>
              <a:ext uri="{FF2B5EF4-FFF2-40B4-BE49-F238E27FC236}">
                <a16:creationId xmlns:a16="http://schemas.microsoft.com/office/drawing/2014/main" id="{8377F7C6-B0ED-4637-ADE3-2F92ACC2A735}"/>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5624451" y="2402224"/>
            <a:ext cx="2361512" cy="3733616"/>
          </a:xfrm>
          <a:prstGeom prst="rect">
            <a:avLst/>
          </a:prstGeom>
        </p:spPr>
      </p:pic>
      <p:pic>
        <p:nvPicPr>
          <p:cNvPr id="7" name="Рисунок 6" descr="Изображение выглядит как текст, человек, внутренний&#10;&#10;Автоматически созданное описание">
            <a:extLst>
              <a:ext uri="{FF2B5EF4-FFF2-40B4-BE49-F238E27FC236}">
                <a16:creationId xmlns:a16="http://schemas.microsoft.com/office/drawing/2014/main" id="{EF5454F4-06BB-40CC-BF17-302B5CA0EDD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191323" y="2395474"/>
            <a:ext cx="3024228" cy="3733616"/>
          </a:xfrm>
          <a:prstGeom prst="rect">
            <a:avLst/>
          </a:prstGeom>
        </p:spPr>
      </p:pic>
      <p:grpSp>
        <p:nvGrpSpPr>
          <p:cNvPr id="130" name="Bottom Right">
            <a:extLst>
              <a:ext uri="{FF2B5EF4-FFF2-40B4-BE49-F238E27FC236}">
                <a16:creationId xmlns:a16="http://schemas.microsoft.com/office/drawing/2014/main" id="{4974683B-5112-461C-8C28-D36ED826E7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grpSp>
          <p:nvGrpSpPr>
            <p:cNvPr id="131" name="Graphic 157">
              <a:extLst>
                <a:ext uri="{FF2B5EF4-FFF2-40B4-BE49-F238E27FC236}">
                  <a16:creationId xmlns:a16="http://schemas.microsoft.com/office/drawing/2014/main" id="{3E2E1F0E-C073-480E-9C7C-FE5AAD71202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133" name="Freeform: Shape 132">
                <a:extLst>
                  <a:ext uri="{FF2B5EF4-FFF2-40B4-BE49-F238E27FC236}">
                    <a16:creationId xmlns:a16="http://schemas.microsoft.com/office/drawing/2014/main" id="{90A76683-2FBC-4B9E-8FE6-04DA837819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p>
                <a:endParaRPr lang="en-US"/>
              </a:p>
            </p:txBody>
          </p:sp>
          <p:sp>
            <p:nvSpPr>
              <p:cNvPr id="134" name="Freeform: Shape 133">
                <a:extLst>
                  <a:ext uri="{FF2B5EF4-FFF2-40B4-BE49-F238E27FC236}">
                    <a16:creationId xmlns:a16="http://schemas.microsoft.com/office/drawing/2014/main" id="{8D7A2BFC-CD5C-40E7-B7F0-03B9FAF6E0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p>
                <a:endParaRPr lang="en-US"/>
              </a:p>
            </p:txBody>
          </p:sp>
          <p:sp>
            <p:nvSpPr>
              <p:cNvPr id="135" name="Freeform: Shape 134">
                <a:extLst>
                  <a:ext uri="{FF2B5EF4-FFF2-40B4-BE49-F238E27FC236}">
                    <a16:creationId xmlns:a16="http://schemas.microsoft.com/office/drawing/2014/main" id="{FEFBCD30-B2C3-47D7-A543-43114D07A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p>
                <a:endParaRPr lang="en-US"/>
              </a:p>
            </p:txBody>
          </p:sp>
          <p:sp>
            <p:nvSpPr>
              <p:cNvPr id="136" name="Freeform: Shape 135">
                <a:extLst>
                  <a:ext uri="{FF2B5EF4-FFF2-40B4-BE49-F238E27FC236}">
                    <a16:creationId xmlns:a16="http://schemas.microsoft.com/office/drawing/2014/main" id="{11C3BA05-B86E-4636-ABDA-D7D780D891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p>
                <a:endParaRPr lang="en-US"/>
              </a:p>
            </p:txBody>
          </p:sp>
          <p:sp>
            <p:nvSpPr>
              <p:cNvPr id="137" name="Freeform: Shape 136">
                <a:extLst>
                  <a:ext uri="{FF2B5EF4-FFF2-40B4-BE49-F238E27FC236}">
                    <a16:creationId xmlns:a16="http://schemas.microsoft.com/office/drawing/2014/main" id="{2FF12B91-8FD0-44E7-A663-B642033034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p>
                <a:endParaRPr lang="en-US"/>
              </a:p>
            </p:txBody>
          </p:sp>
          <p:sp>
            <p:nvSpPr>
              <p:cNvPr id="138" name="Freeform: Shape 137">
                <a:extLst>
                  <a:ext uri="{FF2B5EF4-FFF2-40B4-BE49-F238E27FC236}">
                    <a16:creationId xmlns:a16="http://schemas.microsoft.com/office/drawing/2014/main" id="{FAE2F160-5987-493D-BE4F-A34A6183F1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p>
                <a:endParaRPr lang="en-US"/>
              </a:p>
            </p:txBody>
          </p:sp>
          <p:sp>
            <p:nvSpPr>
              <p:cNvPr id="139" name="Freeform: Shape 138">
                <a:extLst>
                  <a:ext uri="{FF2B5EF4-FFF2-40B4-BE49-F238E27FC236}">
                    <a16:creationId xmlns:a16="http://schemas.microsoft.com/office/drawing/2014/main" id="{46C11E46-6D94-4450-BB01-8E2D43E4E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p>
                <a:endParaRPr lang="en-US"/>
              </a:p>
            </p:txBody>
          </p:sp>
        </p:grpSp>
        <p:sp>
          <p:nvSpPr>
            <p:cNvPr id="132" name="Freeform: Shape 131">
              <a:extLst>
                <a:ext uri="{FF2B5EF4-FFF2-40B4-BE49-F238E27FC236}">
                  <a16:creationId xmlns:a16="http://schemas.microsoft.com/office/drawing/2014/main" id="{9875E8CC-AEBE-48C9-8EF8-80D1AA95BF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41" name="Cross">
            <a:extLst>
              <a:ext uri="{FF2B5EF4-FFF2-40B4-BE49-F238E27FC236}">
                <a16:creationId xmlns:a16="http://schemas.microsoft.com/office/drawing/2014/main" id="{B3574FE3-8C6E-46AB-8AAB-8863AF8C058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92104" y="6150811"/>
            <a:ext cx="118872" cy="118872"/>
            <a:chOff x="1175347" y="3733800"/>
            <a:chExt cx="118872" cy="118872"/>
          </a:xfrm>
        </p:grpSpPr>
        <p:cxnSp>
          <p:nvCxnSpPr>
            <p:cNvPr id="142" name="Straight Connector 141">
              <a:extLst>
                <a:ext uri="{FF2B5EF4-FFF2-40B4-BE49-F238E27FC236}">
                  <a16:creationId xmlns:a16="http://schemas.microsoft.com/office/drawing/2014/main" id="{9AD69FFE-A14A-43BA-9DEB-678904B596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143" name="Straight Connector 142">
              <a:extLst>
                <a:ext uri="{FF2B5EF4-FFF2-40B4-BE49-F238E27FC236}">
                  <a16:creationId xmlns:a16="http://schemas.microsoft.com/office/drawing/2014/main" id="{343DA7A1-CA5D-4013-B068-5641701C293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sp>
        <p:nvSpPr>
          <p:cNvPr id="93" name="Подзаголовок 2">
            <a:extLst>
              <a:ext uri="{FF2B5EF4-FFF2-40B4-BE49-F238E27FC236}">
                <a16:creationId xmlns:a16="http://schemas.microsoft.com/office/drawing/2014/main" id="{C1838FD8-8EB1-4969-9243-9CB6345A6F8F}"/>
              </a:ext>
            </a:extLst>
          </p:cNvPr>
          <p:cNvSpPr txBox="1">
            <a:spLocks/>
          </p:cNvSpPr>
          <p:nvPr/>
        </p:nvSpPr>
        <p:spPr>
          <a:xfrm>
            <a:off x="5618888" y="1809905"/>
            <a:ext cx="2361512" cy="543570"/>
          </a:xfrm>
          <a:prstGeom prst="rect">
            <a:avLst/>
          </a:prstGeom>
        </p:spPr>
        <p:txBody>
          <a:bodyPr vert="horz" lIns="91440" tIns="45720" rIns="91440" bIns="45720" rtlCol="0" anchor="t">
            <a:normAutofit lnSpcReduction="10000"/>
          </a:bodyPr>
          <a:lstStyle>
            <a:lvl1pPr marL="0" indent="0" algn="ctr" defTabSz="914400" rtl="0" eaLnBrk="1" latinLnBrk="0" hangingPunct="1">
              <a:lnSpc>
                <a:spcPct val="110000"/>
              </a:lnSpc>
              <a:spcBef>
                <a:spcPts val="1000"/>
              </a:spcBef>
              <a:buClr>
                <a:schemeClr val="accent5"/>
              </a:buClr>
              <a:buFont typeface="Avenir Next LT Pro" panose="020B0504020202020204" pitchFamily="34" charset="0"/>
              <a:buNone/>
              <a:defRPr sz="2400" kern="1200">
                <a:solidFill>
                  <a:schemeClr val="tx2"/>
                </a:solidFill>
                <a:latin typeface="+mn-lt"/>
                <a:ea typeface="+mn-ea"/>
                <a:cs typeface="+mn-cs"/>
              </a:defRPr>
            </a:lvl1pPr>
            <a:lvl2pPr marL="457200" indent="0" algn="ctr" defTabSz="914400" rtl="0" eaLnBrk="1" latinLnBrk="0" hangingPunct="1">
              <a:lnSpc>
                <a:spcPct val="110000"/>
              </a:lnSpc>
              <a:spcBef>
                <a:spcPts val="500"/>
              </a:spcBef>
              <a:buClr>
                <a:schemeClr val="accent5"/>
              </a:buClr>
              <a:buFont typeface="Avenir Next LT Pro" panose="020B05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10000"/>
              </a:lnSpc>
              <a:spcBef>
                <a:spcPts val="500"/>
              </a:spcBef>
              <a:buClr>
                <a:schemeClr val="accent5"/>
              </a:buClr>
              <a:buFont typeface="Avenir Next LT Pro" panose="020B05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pPr>
            <a:r>
              <a:rPr lang="ru-RU" sz="1500" dirty="0">
                <a:latin typeface="Calibri" panose="020F0502020204030204" pitchFamily="34" charset="0"/>
                <a:ea typeface="Calibri" panose="020F0502020204030204" pitchFamily="34" charset="0"/>
                <a:cs typeface="Times New Roman" panose="02020603050405020304" pitchFamily="18" charset="0"/>
              </a:rPr>
              <a:t>Старый русский мужской костюм дворянина</a:t>
            </a:r>
          </a:p>
        </p:txBody>
      </p:sp>
      <p:sp>
        <p:nvSpPr>
          <p:cNvPr id="104" name="Подзаголовок 2">
            <a:extLst>
              <a:ext uri="{FF2B5EF4-FFF2-40B4-BE49-F238E27FC236}">
                <a16:creationId xmlns:a16="http://schemas.microsoft.com/office/drawing/2014/main" id="{167A4EAD-5AA3-4453-AD28-F73AFC7BADB6}"/>
              </a:ext>
            </a:extLst>
          </p:cNvPr>
          <p:cNvSpPr txBox="1">
            <a:spLocks/>
          </p:cNvSpPr>
          <p:nvPr/>
        </p:nvSpPr>
        <p:spPr>
          <a:xfrm>
            <a:off x="8191323" y="1812257"/>
            <a:ext cx="2995024" cy="543570"/>
          </a:xfrm>
          <a:prstGeom prst="rect">
            <a:avLst/>
          </a:prstGeom>
        </p:spPr>
        <p:txBody>
          <a:bodyPr vert="horz" lIns="91440" tIns="45720" rIns="91440" bIns="45720" rtlCol="0" anchor="t">
            <a:normAutofit lnSpcReduction="10000"/>
          </a:bodyPr>
          <a:lstStyle>
            <a:lvl1pPr marL="0" indent="0" algn="ctr" defTabSz="914400" rtl="0" eaLnBrk="1" latinLnBrk="0" hangingPunct="1">
              <a:lnSpc>
                <a:spcPct val="110000"/>
              </a:lnSpc>
              <a:spcBef>
                <a:spcPts val="1000"/>
              </a:spcBef>
              <a:buClr>
                <a:schemeClr val="accent5"/>
              </a:buClr>
              <a:buFont typeface="Avenir Next LT Pro" panose="020B0504020202020204" pitchFamily="34" charset="0"/>
              <a:buNone/>
              <a:defRPr sz="2400" kern="1200">
                <a:solidFill>
                  <a:schemeClr val="tx2"/>
                </a:solidFill>
                <a:latin typeface="+mn-lt"/>
                <a:ea typeface="+mn-ea"/>
                <a:cs typeface="+mn-cs"/>
              </a:defRPr>
            </a:lvl1pPr>
            <a:lvl2pPr marL="457200" indent="0" algn="ctr" defTabSz="914400" rtl="0" eaLnBrk="1" latinLnBrk="0" hangingPunct="1">
              <a:lnSpc>
                <a:spcPct val="110000"/>
              </a:lnSpc>
              <a:spcBef>
                <a:spcPts val="500"/>
              </a:spcBef>
              <a:buClr>
                <a:schemeClr val="accent5"/>
              </a:buClr>
              <a:buFont typeface="Avenir Next LT Pro" panose="020B05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10000"/>
              </a:lnSpc>
              <a:spcBef>
                <a:spcPts val="500"/>
              </a:spcBef>
              <a:buClr>
                <a:schemeClr val="accent5"/>
              </a:buClr>
              <a:buFont typeface="Avenir Next LT Pro" panose="020B05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pPr>
            <a:r>
              <a:rPr lang="ru-RU" sz="1500" dirty="0">
                <a:latin typeface="Calibri" panose="020F0502020204030204" pitchFamily="34" charset="0"/>
                <a:ea typeface="Calibri" panose="020F0502020204030204" pitchFamily="34" charset="0"/>
                <a:cs typeface="Times New Roman" panose="02020603050405020304" pitchFamily="18" charset="0"/>
              </a:rPr>
              <a:t>Пётр </a:t>
            </a:r>
            <a:r>
              <a:rPr lang="en-US" sz="1500" dirty="0">
                <a:latin typeface="Calibri" panose="020F0502020204030204" pitchFamily="34" charset="0"/>
                <a:ea typeface="Calibri" panose="020F0502020204030204" pitchFamily="34" charset="0"/>
                <a:cs typeface="Times New Roman" panose="02020603050405020304" pitchFamily="18" charset="0"/>
              </a:rPr>
              <a:t>I</a:t>
            </a:r>
            <a:r>
              <a:rPr lang="ru-RU" sz="1500" dirty="0">
                <a:latin typeface="Calibri" panose="020F0502020204030204" pitchFamily="34" charset="0"/>
                <a:ea typeface="Calibri" panose="020F0502020204030204" pitchFamily="34" charset="0"/>
                <a:cs typeface="Times New Roman" panose="02020603050405020304" pitchFamily="18" charset="0"/>
              </a:rPr>
              <a:t> в иноземном наряде поражает домашних</a:t>
            </a:r>
          </a:p>
        </p:txBody>
      </p:sp>
    </p:spTree>
    <p:extLst>
      <p:ext uri="{BB962C8B-B14F-4D97-AF65-F5344CB8AC3E}">
        <p14:creationId xmlns:p14="http://schemas.microsoft.com/office/powerpoint/2010/main" val="3442372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6" name="Rectangle 115">
            <a:extLst>
              <a:ext uri="{FF2B5EF4-FFF2-40B4-BE49-F238E27FC236}">
                <a16:creationId xmlns:a16="http://schemas.microsoft.com/office/drawing/2014/main" id="{F1174801-1395-44C5-9B00-CCAC45C05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8" name="Rectangle 117">
            <a:extLst>
              <a:ext uri="{FF2B5EF4-FFF2-40B4-BE49-F238E27FC236}">
                <a16:creationId xmlns:a16="http://schemas.microsoft.com/office/drawing/2014/main" id="{996DFAFB-BCE1-4BEC-82FB-D574234DEF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120" name="Top left">
            <a:extLst>
              <a:ext uri="{FF2B5EF4-FFF2-40B4-BE49-F238E27FC236}">
                <a16:creationId xmlns:a16="http://schemas.microsoft.com/office/drawing/2014/main" id="{76C57F27-5AD9-48AC-8DF4-740C7FFA86A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25" y="-1543"/>
            <a:ext cx="2198951" cy="3349518"/>
            <a:chOff x="10849" y="-3086"/>
            <a:chExt cx="2198951" cy="3349518"/>
          </a:xfrm>
        </p:grpSpPr>
        <p:sp>
          <p:nvSpPr>
            <p:cNvPr id="121" name="Freeform: Shape 120">
              <a:extLst>
                <a:ext uri="{FF2B5EF4-FFF2-40B4-BE49-F238E27FC236}">
                  <a16:creationId xmlns:a16="http://schemas.microsoft.com/office/drawing/2014/main" id="{08B8F795-A3F3-4167-92AE-99E87718C2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22" name="Freeform: Shape 121">
              <a:extLst>
                <a:ext uri="{FF2B5EF4-FFF2-40B4-BE49-F238E27FC236}">
                  <a16:creationId xmlns:a16="http://schemas.microsoft.com/office/drawing/2014/main" id="{3B80631A-159B-4376-BAE0-B0A79759B8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23" name="Freeform: Shape 122">
              <a:extLst>
                <a:ext uri="{FF2B5EF4-FFF2-40B4-BE49-F238E27FC236}">
                  <a16:creationId xmlns:a16="http://schemas.microsoft.com/office/drawing/2014/main" id="{FDC0E3EC-FD85-44A0-A7EC-B45422105B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24" name="Freeform: Shape 123">
              <a:extLst>
                <a:ext uri="{FF2B5EF4-FFF2-40B4-BE49-F238E27FC236}">
                  <a16:creationId xmlns:a16="http://schemas.microsoft.com/office/drawing/2014/main" id="{CBAA6CA5-1890-4BCA-BB3E-35570EB3EB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25" name="Freeform: Shape 124">
              <a:extLst>
                <a:ext uri="{FF2B5EF4-FFF2-40B4-BE49-F238E27FC236}">
                  <a16:creationId xmlns:a16="http://schemas.microsoft.com/office/drawing/2014/main" id="{2F29A863-C1B4-4FA5-BE70-56C5D32C36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26" name="Freeform: Shape 125">
              <a:extLst>
                <a:ext uri="{FF2B5EF4-FFF2-40B4-BE49-F238E27FC236}">
                  <a16:creationId xmlns:a16="http://schemas.microsoft.com/office/drawing/2014/main" id="{DE37E4F1-D06F-4EA7-BAF7-28F90A86EA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27" name="Freeform: Shape 126">
              <a:extLst>
                <a:ext uri="{FF2B5EF4-FFF2-40B4-BE49-F238E27FC236}">
                  <a16:creationId xmlns:a16="http://schemas.microsoft.com/office/drawing/2014/main" id="{2B02F5DA-9B92-477E-AD0E-0FFFA288C9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82" name="Freeform: Shape 181">
              <a:extLst>
                <a:ext uri="{FF2B5EF4-FFF2-40B4-BE49-F238E27FC236}">
                  <a16:creationId xmlns:a16="http://schemas.microsoft.com/office/drawing/2014/main" id="{76710BBF-A9B3-4872-95A0-D622814674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2" name="Заголовок 1">
            <a:extLst>
              <a:ext uri="{FF2B5EF4-FFF2-40B4-BE49-F238E27FC236}">
                <a16:creationId xmlns:a16="http://schemas.microsoft.com/office/drawing/2014/main" id="{502B02D5-458A-4CDC-9A92-E026DB3BDE3C}"/>
              </a:ext>
            </a:extLst>
          </p:cNvPr>
          <p:cNvSpPr>
            <a:spLocks noGrp="1"/>
          </p:cNvSpPr>
          <p:nvPr>
            <p:ph type="ctrTitle"/>
          </p:nvPr>
        </p:nvSpPr>
        <p:spPr>
          <a:xfrm>
            <a:off x="996275" y="570602"/>
            <a:ext cx="5996619" cy="2226076"/>
          </a:xfrm>
        </p:spPr>
        <p:txBody>
          <a:bodyPr anchor="ctr">
            <a:normAutofit/>
          </a:bodyPr>
          <a:lstStyle/>
          <a:p>
            <a:pPr algn="l"/>
            <a:r>
              <a:rPr lang="ru-RU" sz="5400" dirty="0"/>
              <a:t>Типичный мужской костюм</a:t>
            </a:r>
          </a:p>
        </p:txBody>
      </p:sp>
      <p:sp>
        <p:nvSpPr>
          <p:cNvPr id="3" name="Подзаголовок 2">
            <a:extLst>
              <a:ext uri="{FF2B5EF4-FFF2-40B4-BE49-F238E27FC236}">
                <a16:creationId xmlns:a16="http://schemas.microsoft.com/office/drawing/2014/main" id="{BD91DDF8-12AA-429D-B06C-991451DEB90E}"/>
              </a:ext>
            </a:extLst>
          </p:cNvPr>
          <p:cNvSpPr>
            <a:spLocks noGrp="1"/>
          </p:cNvSpPr>
          <p:nvPr>
            <p:ph type="subTitle" idx="1"/>
          </p:nvPr>
        </p:nvSpPr>
        <p:spPr>
          <a:xfrm>
            <a:off x="7185429" y="557190"/>
            <a:ext cx="4657383" cy="2228758"/>
          </a:xfrm>
        </p:spPr>
        <p:txBody>
          <a:bodyPr anchor="ctr">
            <a:normAutofit/>
          </a:bodyPr>
          <a:lstStyle/>
          <a:p>
            <a:pPr algn="l">
              <a:lnSpc>
                <a:spcPct val="100000"/>
              </a:lnSpc>
            </a:pPr>
            <a:r>
              <a:rPr lang="ru-RU" sz="1200" dirty="0">
                <a:effectLst/>
                <a:latin typeface="Calibri" panose="020F0502020204030204" pitchFamily="34" charset="0"/>
                <a:ea typeface="Calibri" panose="020F0502020204030204" pitchFamily="34" charset="0"/>
                <a:cs typeface="Times New Roman" panose="02020603050405020304" pitchFamily="18" charset="0"/>
              </a:rPr>
              <a:t>Типичный европейский костюм состоял из рубашки, коротких штанов-кюлот, укороченного камзола и кафтана, чулок и ботинок. Рубашка шилась из тонкого батиста и собиралась вокруг шеи на тесьму, поверх которой повязывали галстук или шейный платок, широкие рукава собирались у запястья и застёгивались на пуговицы, а поверх прилаживались кружевные манжеты. Кюлоты были широкими сзади и собранными на полоску ткани, их ширина регулировалась с помощью пряжки на спине. Штанины опускались чуть ниже колена и застегивались внизу на пуговицы и пряжки, завязывались лентами. На подвязках под кюлотами крепились чулки. </a:t>
            </a:r>
          </a:p>
        </p:txBody>
      </p:sp>
      <p:grpSp>
        <p:nvGrpSpPr>
          <p:cNvPr id="184" name="Cross">
            <a:extLst>
              <a:ext uri="{FF2B5EF4-FFF2-40B4-BE49-F238E27FC236}">
                <a16:creationId xmlns:a16="http://schemas.microsoft.com/office/drawing/2014/main" id="{8470ADF7-086F-4892-83D9-4F8B12F300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945264" y="149792"/>
            <a:ext cx="118872" cy="118872"/>
            <a:chOff x="1175347" y="3733800"/>
            <a:chExt cx="118872" cy="118872"/>
          </a:xfrm>
        </p:grpSpPr>
        <p:cxnSp>
          <p:nvCxnSpPr>
            <p:cNvPr id="185" name="Straight Connector 184">
              <a:extLst>
                <a:ext uri="{FF2B5EF4-FFF2-40B4-BE49-F238E27FC236}">
                  <a16:creationId xmlns:a16="http://schemas.microsoft.com/office/drawing/2014/main" id="{FAB0C2AC-04D6-48CC-843B-3C8A97D945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186" name="Straight Connector 185">
              <a:extLst>
                <a:ext uri="{FF2B5EF4-FFF2-40B4-BE49-F238E27FC236}">
                  <a16:creationId xmlns:a16="http://schemas.microsoft.com/office/drawing/2014/main" id="{2FAA374E-111C-41A1-8959-A1CE1380300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pic>
        <p:nvPicPr>
          <p:cNvPr id="15" name="Рисунок 14" descr="Изображение выглядит как текст, ткань&#10;&#10;Автоматически созданное описание">
            <a:extLst>
              <a:ext uri="{FF2B5EF4-FFF2-40B4-BE49-F238E27FC236}">
                <a16:creationId xmlns:a16="http://schemas.microsoft.com/office/drawing/2014/main" id="{F395ABA8-80EB-4042-9360-2066AA7B614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79267" y="2966127"/>
            <a:ext cx="2431021" cy="3318801"/>
          </a:xfrm>
          <a:prstGeom prst="rect">
            <a:avLst/>
          </a:prstGeom>
        </p:spPr>
      </p:pic>
      <p:pic>
        <p:nvPicPr>
          <p:cNvPr id="17" name="Рисунок 16" descr="Изображение выглядит как человек, одет&#10;&#10;Автоматически созданное описание">
            <a:extLst>
              <a:ext uri="{FF2B5EF4-FFF2-40B4-BE49-F238E27FC236}">
                <a16:creationId xmlns:a16="http://schemas.microsoft.com/office/drawing/2014/main" id="{83EE227E-FA35-4C2E-8340-E8392FB0EF26}"/>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773308" y="2966127"/>
            <a:ext cx="2638446" cy="3318801"/>
          </a:xfrm>
          <a:prstGeom prst="rect">
            <a:avLst/>
          </a:prstGeom>
        </p:spPr>
      </p:pic>
      <p:pic>
        <p:nvPicPr>
          <p:cNvPr id="13" name="Рисунок 12">
            <a:extLst>
              <a:ext uri="{FF2B5EF4-FFF2-40B4-BE49-F238E27FC236}">
                <a16:creationId xmlns:a16="http://schemas.microsoft.com/office/drawing/2014/main" id="{B5926141-DA4F-4AD9-B161-B8B29F5B350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476516" y="2966127"/>
            <a:ext cx="3227533" cy="3318801"/>
          </a:xfrm>
          <a:prstGeom prst="rect">
            <a:avLst/>
          </a:prstGeom>
        </p:spPr>
      </p:pic>
      <p:grpSp>
        <p:nvGrpSpPr>
          <p:cNvPr id="188" name="Bottom Right">
            <a:extLst>
              <a:ext uri="{FF2B5EF4-FFF2-40B4-BE49-F238E27FC236}">
                <a16:creationId xmlns:a16="http://schemas.microsoft.com/office/drawing/2014/main" id="{D9A7A519-71A4-4A41-A58F-BAF34220474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74976" y="3278144"/>
            <a:ext cx="4211600" cy="3581399"/>
            <a:chOff x="7980400" y="3276601"/>
            <a:chExt cx="4211600" cy="3581399"/>
          </a:xfrm>
        </p:grpSpPr>
        <p:grpSp>
          <p:nvGrpSpPr>
            <p:cNvPr id="189" name="Graphic 157">
              <a:extLst>
                <a:ext uri="{FF2B5EF4-FFF2-40B4-BE49-F238E27FC236}">
                  <a16:creationId xmlns:a16="http://schemas.microsoft.com/office/drawing/2014/main" id="{204C6FE8-57D6-4A3D-B230-D39F9454BED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6"/>
              <a:chOff x="4114800" y="1423987"/>
              <a:chExt cx="3961542" cy="4007547"/>
            </a:xfrm>
            <a:noFill/>
          </p:grpSpPr>
          <p:sp>
            <p:nvSpPr>
              <p:cNvPr id="191" name="Freeform: Shape 190">
                <a:extLst>
                  <a:ext uri="{FF2B5EF4-FFF2-40B4-BE49-F238E27FC236}">
                    <a16:creationId xmlns:a16="http://schemas.microsoft.com/office/drawing/2014/main" id="{B1EDCFD9-3062-4150-A0BC-5606373259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92" name="Freeform: Shape 191">
                <a:extLst>
                  <a:ext uri="{FF2B5EF4-FFF2-40B4-BE49-F238E27FC236}">
                    <a16:creationId xmlns:a16="http://schemas.microsoft.com/office/drawing/2014/main" id="{969BE7B5-C4A9-4EB7-917F-834BDC6142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93" name="Freeform: Shape 192">
                <a:extLst>
                  <a:ext uri="{FF2B5EF4-FFF2-40B4-BE49-F238E27FC236}">
                    <a16:creationId xmlns:a16="http://schemas.microsoft.com/office/drawing/2014/main" id="{6B1A948F-B003-48BE-B4FA-75BC14DF4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94" name="Freeform: Shape 193">
                <a:extLst>
                  <a:ext uri="{FF2B5EF4-FFF2-40B4-BE49-F238E27FC236}">
                    <a16:creationId xmlns:a16="http://schemas.microsoft.com/office/drawing/2014/main" id="{53599387-57C9-4F88-BA79-8BEE70832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95" name="Freeform: Shape 194">
                <a:extLst>
                  <a:ext uri="{FF2B5EF4-FFF2-40B4-BE49-F238E27FC236}">
                    <a16:creationId xmlns:a16="http://schemas.microsoft.com/office/drawing/2014/main" id="{BBBF697E-5DB8-4B76-B95B-7DAC565A4A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96" name="Freeform: Shape 195">
                <a:extLst>
                  <a:ext uri="{FF2B5EF4-FFF2-40B4-BE49-F238E27FC236}">
                    <a16:creationId xmlns:a16="http://schemas.microsoft.com/office/drawing/2014/main" id="{8EB1E606-D23B-4E7E-A570-B91E919262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97" name="Freeform: Shape 196">
                <a:extLst>
                  <a:ext uri="{FF2B5EF4-FFF2-40B4-BE49-F238E27FC236}">
                    <a16:creationId xmlns:a16="http://schemas.microsoft.com/office/drawing/2014/main" id="{1DD23807-F77C-481C-B88F-CC7E6AF00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sp>
          <p:nvSpPr>
            <p:cNvPr id="190" name="Freeform: Shape 189">
              <a:extLst>
                <a:ext uri="{FF2B5EF4-FFF2-40B4-BE49-F238E27FC236}">
                  <a16:creationId xmlns:a16="http://schemas.microsoft.com/office/drawing/2014/main" id="{BCA1D2D4-2A96-476A-A0DE-5A6BAEC0DB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Tree>
    <p:extLst>
      <p:ext uri="{BB962C8B-B14F-4D97-AF65-F5344CB8AC3E}">
        <p14:creationId xmlns:p14="http://schemas.microsoft.com/office/powerpoint/2010/main" val="3070044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6" name="Rectangle 115">
            <a:extLst>
              <a:ext uri="{FF2B5EF4-FFF2-40B4-BE49-F238E27FC236}">
                <a16:creationId xmlns:a16="http://schemas.microsoft.com/office/drawing/2014/main" id="{F1174801-1395-44C5-9B00-CCAC45C05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8" name="Rectangle 117">
            <a:extLst>
              <a:ext uri="{FF2B5EF4-FFF2-40B4-BE49-F238E27FC236}">
                <a16:creationId xmlns:a16="http://schemas.microsoft.com/office/drawing/2014/main" id="{996DFAFB-BCE1-4BEC-82FB-D574234DEF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120" name="Top left">
            <a:extLst>
              <a:ext uri="{FF2B5EF4-FFF2-40B4-BE49-F238E27FC236}">
                <a16:creationId xmlns:a16="http://schemas.microsoft.com/office/drawing/2014/main" id="{76C57F27-5AD9-48AC-8DF4-740C7FFA86A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25" y="-1543"/>
            <a:ext cx="2198951" cy="3349518"/>
            <a:chOff x="10849" y="-3086"/>
            <a:chExt cx="2198951" cy="3349518"/>
          </a:xfrm>
        </p:grpSpPr>
        <p:sp>
          <p:nvSpPr>
            <p:cNvPr id="121" name="Freeform: Shape 120">
              <a:extLst>
                <a:ext uri="{FF2B5EF4-FFF2-40B4-BE49-F238E27FC236}">
                  <a16:creationId xmlns:a16="http://schemas.microsoft.com/office/drawing/2014/main" id="{08B8F795-A3F3-4167-92AE-99E87718C2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22" name="Freeform: Shape 121">
              <a:extLst>
                <a:ext uri="{FF2B5EF4-FFF2-40B4-BE49-F238E27FC236}">
                  <a16:creationId xmlns:a16="http://schemas.microsoft.com/office/drawing/2014/main" id="{3B80631A-159B-4376-BAE0-B0A79759B8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23" name="Freeform: Shape 122">
              <a:extLst>
                <a:ext uri="{FF2B5EF4-FFF2-40B4-BE49-F238E27FC236}">
                  <a16:creationId xmlns:a16="http://schemas.microsoft.com/office/drawing/2014/main" id="{FDC0E3EC-FD85-44A0-A7EC-B45422105B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24" name="Freeform: Shape 123">
              <a:extLst>
                <a:ext uri="{FF2B5EF4-FFF2-40B4-BE49-F238E27FC236}">
                  <a16:creationId xmlns:a16="http://schemas.microsoft.com/office/drawing/2014/main" id="{CBAA6CA5-1890-4BCA-BB3E-35570EB3EB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25" name="Freeform: Shape 124">
              <a:extLst>
                <a:ext uri="{FF2B5EF4-FFF2-40B4-BE49-F238E27FC236}">
                  <a16:creationId xmlns:a16="http://schemas.microsoft.com/office/drawing/2014/main" id="{2F29A863-C1B4-4FA5-BE70-56C5D32C36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26" name="Freeform: Shape 125">
              <a:extLst>
                <a:ext uri="{FF2B5EF4-FFF2-40B4-BE49-F238E27FC236}">
                  <a16:creationId xmlns:a16="http://schemas.microsoft.com/office/drawing/2014/main" id="{DE37E4F1-D06F-4EA7-BAF7-28F90A86EA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27" name="Freeform: Shape 126">
              <a:extLst>
                <a:ext uri="{FF2B5EF4-FFF2-40B4-BE49-F238E27FC236}">
                  <a16:creationId xmlns:a16="http://schemas.microsoft.com/office/drawing/2014/main" id="{2B02F5DA-9B92-477E-AD0E-0FFFA288C9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82" name="Freeform: Shape 181">
              <a:extLst>
                <a:ext uri="{FF2B5EF4-FFF2-40B4-BE49-F238E27FC236}">
                  <a16:creationId xmlns:a16="http://schemas.microsoft.com/office/drawing/2014/main" id="{76710BBF-A9B3-4872-95A0-D622814674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2" name="Заголовок 1">
            <a:extLst>
              <a:ext uri="{FF2B5EF4-FFF2-40B4-BE49-F238E27FC236}">
                <a16:creationId xmlns:a16="http://schemas.microsoft.com/office/drawing/2014/main" id="{502B02D5-458A-4CDC-9A92-E026DB3BDE3C}"/>
              </a:ext>
            </a:extLst>
          </p:cNvPr>
          <p:cNvSpPr>
            <a:spLocks noGrp="1"/>
          </p:cNvSpPr>
          <p:nvPr>
            <p:ph type="ctrTitle"/>
          </p:nvPr>
        </p:nvSpPr>
        <p:spPr>
          <a:xfrm>
            <a:off x="996275" y="570602"/>
            <a:ext cx="5996619" cy="2226076"/>
          </a:xfrm>
        </p:spPr>
        <p:txBody>
          <a:bodyPr anchor="ctr">
            <a:normAutofit/>
          </a:bodyPr>
          <a:lstStyle/>
          <a:p>
            <a:pPr algn="l"/>
            <a:r>
              <a:rPr lang="ru-RU" sz="5400" dirty="0"/>
              <a:t>Типичный мужской костюм</a:t>
            </a:r>
          </a:p>
        </p:txBody>
      </p:sp>
      <p:sp>
        <p:nvSpPr>
          <p:cNvPr id="3" name="Подзаголовок 2">
            <a:extLst>
              <a:ext uri="{FF2B5EF4-FFF2-40B4-BE49-F238E27FC236}">
                <a16:creationId xmlns:a16="http://schemas.microsoft.com/office/drawing/2014/main" id="{BD91DDF8-12AA-429D-B06C-991451DEB90E}"/>
              </a:ext>
            </a:extLst>
          </p:cNvPr>
          <p:cNvSpPr>
            <a:spLocks noGrp="1"/>
          </p:cNvSpPr>
          <p:nvPr>
            <p:ph type="subTitle" idx="1"/>
          </p:nvPr>
        </p:nvSpPr>
        <p:spPr>
          <a:xfrm>
            <a:off x="7185429" y="557190"/>
            <a:ext cx="4746409" cy="2228758"/>
          </a:xfrm>
        </p:spPr>
        <p:txBody>
          <a:bodyPr anchor="ctr">
            <a:normAutofit/>
          </a:bodyPr>
          <a:lstStyle/>
          <a:p>
            <a:pPr algn="l">
              <a:lnSpc>
                <a:spcPct val="100000"/>
              </a:lnSpc>
            </a:pPr>
            <a:r>
              <a:rPr lang="ru-RU" sz="1400" dirty="0">
                <a:effectLst/>
                <a:latin typeface="Calibri" panose="020F0502020204030204" pitchFamily="34" charset="0"/>
                <a:ea typeface="Calibri" panose="020F0502020204030204" pitchFamily="34" charset="0"/>
                <a:cs typeface="Times New Roman" panose="02020603050405020304" pitchFamily="18" charset="0"/>
              </a:rPr>
              <a:t>Камзол носили поверх рубашки. Он был без воротника, облегающего покроя. Шили его из шелковых тканей, сукна, бархата. Поверх камзола надевали кафтан. Он был чуть длиннее камзола, шился из более плотных тканей, часто украшался богатой вышивкой. Верхней одеждой в холодную погоду служили разнообразные суконные плащи. Завершали мужской гардероб тупоносые туфли с пряжками или высокие сапоги для верховой езды.</a:t>
            </a:r>
          </a:p>
        </p:txBody>
      </p:sp>
      <p:grpSp>
        <p:nvGrpSpPr>
          <p:cNvPr id="184" name="Cross">
            <a:extLst>
              <a:ext uri="{FF2B5EF4-FFF2-40B4-BE49-F238E27FC236}">
                <a16:creationId xmlns:a16="http://schemas.microsoft.com/office/drawing/2014/main" id="{8470ADF7-086F-4892-83D9-4F8B12F300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945264" y="149792"/>
            <a:ext cx="118872" cy="118872"/>
            <a:chOff x="1175347" y="3733800"/>
            <a:chExt cx="118872" cy="118872"/>
          </a:xfrm>
        </p:grpSpPr>
        <p:cxnSp>
          <p:nvCxnSpPr>
            <p:cNvPr id="185" name="Straight Connector 184">
              <a:extLst>
                <a:ext uri="{FF2B5EF4-FFF2-40B4-BE49-F238E27FC236}">
                  <a16:creationId xmlns:a16="http://schemas.microsoft.com/office/drawing/2014/main" id="{FAB0C2AC-04D6-48CC-843B-3C8A97D945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186" name="Straight Connector 185">
              <a:extLst>
                <a:ext uri="{FF2B5EF4-FFF2-40B4-BE49-F238E27FC236}">
                  <a16:creationId xmlns:a16="http://schemas.microsoft.com/office/drawing/2014/main" id="{2FAA374E-111C-41A1-8959-A1CE1380300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pic>
        <p:nvPicPr>
          <p:cNvPr id="8" name="Рисунок 7" descr="Изображение выглядит как одежда, красный, плащ, пальто&#10;&#10;Автоматически созданное описание">
            <a:extLst>
              <a:ext uri="{FF2B5EF4-FFF2-40B4-BE49-F238E27FC236}">
                <a16:creationId xmlns:a16="http://schemas.microsoft.com/office/drawing/2014/main" id="{8A656E63-8C81-45AC-A67D-410FEBA75498}"/>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511677" y="2966127"/>
            <a:ext cx="2348051" cy="3318801"/>
          </a:xfrm>
          <a:prstGeom prst="rect">
            <a:avLst/>
          </a:prstGeom>
        </p:spPr>
      </p:pic>
      <p:pic>
        <p:nvPicPr>
          <p:cNvPr id="12" name="Рисунок 11" descr="Изображение выглядит как внутренний, обувь&#10;&#10;Автоматически созданное описание">
            <a:extLst>
              <a:ext uri="{FF2B5EF4-FFF2-40B4-BE49-F238E27FC236}">
                <a16:creationId xmlns:a16="http://schemas.microsoft.com/office/drawing/2014/main" id="{01CFECC0-F5A1-48A6-8452-086B26487B5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194247" y="3203500"/>
            <a:ext cx="3792072" cy="2844054"/>
          </a:xfrm>
          <a:prstGeom prst="rect">
            <a:avLst/>
          </a:prstGeom>
        </p:spPr>
      </p:pic>
      <p:grpSp>
        <p:nvGrpSpPr>
          <p:cNvPr id="188" name="Bottom Right">
            <a:extLst>
              <a:ext uri="{FF2B5EF4-FFF2-40B4-BE49-F238E27FC236}">
                <a16:creationId xmlns:a16="http://schemas.microsoft.com/office/drawing/2014/main" id="{D9A7A519-71A4-4A41-A58F-BAF34220474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74976" y="3278144"/>
            <a:ext cx="4211600" cy="3581399"/>
            <a:chOff x="7980400" y="3276601"/>
            <a:chExt cx="4211600" cy="3581399"/>
          </a:xfrm>
        </p:grpSpPr>
        <p:grpSp>
          <p:nvGrpSpPr>
            <p:cNvPr id="189" name="Graphic 157">
              <a:extLst>
                <a:ext uri="{FF2B5EF4-FFF2-40B4-BE49-F238E27FC236}">
                  <a16:creationId xmlns:a16="http://schemas.microsoft.com/office/drawing/2014/main" id="{204C6FE8-57D6-4A3D-B230-D39F9454BED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6"/>
              <a:chOff x="4114800" y="1423987"/>
              <a:chExt cx="3961542" cy="4007547"/>
            </a:xfrm>
            <a:noFill/>
          </p:grpSpPr>
          <p:sp>
            <p:nvSpPr>
              <p:cNvPr id="191" name="Freeform: Shape 190">
                <a:extLst>
                  <a:ext uri="{FF2B5EF4-FFF2-40B4-BE49-F238E27FC236}">
                    <a16:creationId xmlns:a16="http://schemas.microsoft.com/office/drawing/2014/main" id="{B1EDCFD9-3062-4150-A0BC-5606373259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92" name="Freeform: Shape 191">
                <a:extLst>
                  <a:ext uri="{FF2B5EF4-FFF2-40B4-BE49-F238E27FC236}">
                    <a16:creationId xmlns:a16="http://schemas.microsoft.com/office/drawing/2014/main" id="{969BE7B5-C4A9-4EB7-917F-834BDC6142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93" name="Freeform: Shape 192">
                <a:extLst>
                  <a:ext uri="{FF2B5EF4-FFF2-40B4-BE49-F238E27FC236}">
                    <a16:creationId xmlns:a16="http://schemas.microsoft.com/office/drawing/2014/main" id="{6B1A948F-B003-48BE-B4FA-75BC14DF4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94" name="Freeform: Shape 193">
                <a:extLst>
                  <a:ext uri="{FF2B5EF4-FFF2-40B4-BE49-F238E27FC236}">
                    <a16:creationId xmlns:a16="http://schemas.microsoft.com/office/drawing/2014/main" id="{53599387-57C9-4F88-BA79-8BEE70832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95" name="Freeform: Shape 194">
                <a:extLst>
                  <a:ext uri="{FF2B5EF4-FFF2-40B4-BE49-F238E27FC236}">
                    <a16:creationId xmlns:a16="http://schemas.microsoft.com/office/drawing/2014/main" id="{BBBF697E-5DB8-4B76-B95B-7DAC565A4A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96" name="Freeform: Shape 195">
                <a:extLst>
                  <a:ext uri="{FF2B5EF4-FFF2-40B4-BE49-F238E27FC236}">
                    <a16:creationId xmlns:a16="http://schemas.microsoft.com/office/drawing/2014/main" id="{8EB1E606-D23B-4E7E-A570-B91E919262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97" name="Freeform: Shape 196">
                <a:extLst>
                  <a:ext uri="{FF2B5EF4-FFF2-40B4-BE49-F238E27FC236}">
                    <a16:creationId xmlns:a16="http://schemas.microsoft.com/office/drawing/2014/main" id="{1DD23807-F77C-481C-B88F-CC7E6AF00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sp>
          <p:nvSpPr>
            <p:cNvPr id="190" name="Freeform: Shape 189">
              <a:extLst>
                <a:ext uri="{FF2B5EF4-FFF2-40B4-BE49-F238E27FC236}">
                  <a16:creationId xmlns:a16="http://schemas.microsoft.com/office/drawing/2014/main" id="{BCA1D2D4-2A96-476A-A0DE-5A6BAEC0DB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61" name="Подзаголовок 2">
            <a:extLst>
              <a:ext uri="{FF2B5EF4-FFF2-40B4-BE49-F238E27FC236}">
                <a16:creationId xmlns:a16="http://schemas.microsoft.com/office/drawing/2014/main" id="{FB580E7B-93F8-454C-B9B4-97B6278FAD86}"/>
              </a:ext>
            </a:extLst>
          </p:cNvPr>
          <p:cNvSpPr txBox="1">
            <a:spLocks/>
          </p:cNvSpPr>
          <p:nvPr/>
        </p:nvSpPr>
        <p:spPr>
          <a:xfrm>
            <a:off x="913782" y="6284928"/>
            <a:ext cx="2361512" cy="325422"/>
          </a:xfrm>
          <a:prstGeom prst="rect">
            <a:avLst/>
          </a:prstGeom>
        </p:spPr>
        <p:txBody>
          <a:bodyPr vert="horz" lIns="91440" tIns="45720" rIns="91440" bIns="45720" rtlCol="0" anchor="t">
            <a:normAutofit/>
          </a:bodyPr>
          <a:lstStyle>
            <a:lvl1pPr marL="0" indent="0" algn="ctr" defTabSz="914400" rtl="0" eaLnBrk="1" latinLnBrk="0" hangingPunct="1">
              <a:lnSpc>
                <a:spcPct val="110000"/>
              </a:lnSpc>
              <a:spcBef>
                <a:spcPts val="1000"/>
              </a:spcBef>
              <a:buClr>
                <a:schemeClr val="accent5"/>
              </a:buClr>
              <a:buFont typeface="Avenir Next LT Pro" panose="020B0504020202020204" pitchFamily="34" charset="0"/>
              <a:buNone/>
              <a:defRPr sz="2400" kern="1200">
                <a:solidFill>
                  <a:schemeClr val="tx2"/>
                </a:solidFill>
                <a:latin typeface="+mn-lt"/>
                <a:ea typeface="+mn-ea"/>
                <a:cs typeface="+mn-cs"/>
              </a:defRPr>
            </a:lvl1pPr>
            <a:lvl2pPr marL="457200" indent="0" algn="ctr" defTabSz="914400" rtl="0" eaLnBrk="1" latinLnBrk="0" hangingPunct="1">
              <a:lnSpc>
                <a:spcPct val="110000"/>
              </a:lnSpc>
              <a:spcBef>
                <a:spcPts val="500"/>
              </a:spcBef>
              <a:buClr>
                <a:schemeClr val="accent5"/>
              </a:buClr>
              <a:buFont typeface="Avenir Next LT Pro" panose="020B05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10000"/>
              </a:lnSpc>
              <a:spcBef>
                <a:spcPts val="500"/>
              </a:spcBef>
              <a:buClr>
                <a:schemeClr val="accent5"/>
              </a:buClr>
              <a:buFont typeface="Avenir Next LT Pro" panose="020B05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pPr>
            <a:r>
              <a:rPr lang="ru-RU" sz="1500" dirty="0">
                <a:latin typeface="Calibri" panose="020F0502020204030204" pitchFamily="34" charset="0"/>
                <a:ea typeface="Calibri" panose="020F0502020204030204" pitchFamily="34" charset="0"/>
                <a:cs typeface="Times New Roman" panose="02020603050405020304" pitchFamily="18" charset="0"/>
              </a:rPr>
              <a:t>Мужской камзол</a:t>
            </a:r>
          </a:p>
        </p:txBody>
      </p:sp>
      <p:sp>
        <p:nvSpPr>
          <p:cNvPr id="62" name="Подзаголовок 2">
            <a:extLst>
              <a:ext uri="{FF2B5EF4-FFF2-40B4-BE49-F238E27FC236}">
                <a16:creationId xmlns:a16="http://schemas.microsoft.com/office/drawing/2014/main" id="{064D09B3-AF7D-41BD-B9E6-C12B989866E2}"/>
              </a:ext>
            </a:extLst>
          </p:cNvPr>
          <p:cNvSpPr txBox="1">
            <a:spLocks/>
          </p:cNvSpPr>
          <p:nvPr/>
        </p:nvSpPr>
        <p:spPr>
          <a:xfrm>
            <a:off x="8875220" y="6282366"/>
            <a:ext cx="2361512" cy="325422"/>
          </a:xfrm>
          <a:prstGeom prst="rect">
            <a:avLst/>
          </a:prstGeom>
        </p:spPr>
        <p:txBody>
          <a:bodyPr vert="horz" lIns="91440" tIns="45720" rIns="91440" bIns="45720" rtlCol="0" anchor="t">
            <a:normAutofit/>
          </a:bodyPr>
          <a:lstStyle>
            <a:lvl1pPr marL="0" indent="0" algn="ctr" defTabSz="914400" rtl="0" eaLnBrk="1" latinLnBrk="0" hangingPunct="1">
              <a:lnSpc>
                <a:spcPct val="110000"/>
              </a:lnSpc>
              <a:spcBef>
                <a:spcPts val="1000"/>
              </a:spcBef>
              <a:buClr>
                <a:schemeClr val="accent5"/>
              </a:buClr>
              <a:buFont typeface="Avenir Next LT Pro" panose="020B0504020202020204" pitchFamily="34" charset="0"/>
              <a:buNone/>
              <a:defRPr sz="2400" kern="1200">
                <a:solidFill>
                  <a:schemeClr val="tx2"/>
                </a:solidFill>
                <a:latin typeface="+mn-lt"/>
                <a:ea typeface="+mn-ea"/>
                <a:cs typeface="+mn-cs"/>
              </a:defRPr>
            </a:lvl1pPr>
            <a:lvl2pPr marL="457200" indent="0" algn="ctr" defTabSz="914400" rtl="0" eaLnBrk="1" latinLnBrk="0" hangingPunct="1">
              <a:lnSpc>
                <a:spcPct val="110000"/>
              </a:lnSpc>
              <a:spcBef>
                <a:spcPts val="500"/>
              </a:spcBef>
              <a:buClr>
                <a:schemeClr val="accent5"/>
              </a:buClr>
              <a:buFont typeface="Avenir Next LT Pro" panose="020B05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10000"/>
              </a:lnSpc>
              <a:spcBef>
                <a:spcPts val="500"/>
              </a:spcBef>
              <a:buClr>
                <a:schemeClr val="accent5"/>
              </a:buClr>
              <a:buFont typeface="Avenir Next LT Pro" panose="020B05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pPr>
            <a:r>
              <a:rPr lang="ru-RU" sz="1500" dirty="0">
                <a:latin typeface="Calibri" panose="020F0502020204030204" pitchFamily="34" charset="0"/>
                <a:ea typeface="Calibri" panose="020F0502020204030204" pitchFamily="34" charset="0"/>
                <a:cs typeface="Times New Roman" panose="02020603050405020304" pitchFamily="18" charset="0"/>
              </a:rPr>
              <a:t>Ботинки с пряжками</a:t>
            </a:r>
          </a:p>
        </p:txBody>
      </p:sp>
      <p:pic>
        <p:nvPicPr>
          <p:cNvPr id="14" name="Рисунок 13">
            <a:extLst>
              <a:ext uri="{FF2B5EF4-FFF2-40B4-BE49-F238E27FC236}">
                <a16:creationId xmlns:a16="http://schemas.microsoft.com/office/drawing/2014/main" id="{2AABFFF7-8110-4B6E-B898-B689F46777DD}"/>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59964" y="2971621"/>
            <a:ext cx="2487289" cy="3331191"/>
          </a:xfrm>
          <a:prstGeom prst="rect">
            <a:avLst/>
          </a:prstGeom>
        </p:spPr>
      </p:pic>
      <p:sp>
        <p:nvSpPr>
          <p:cNvPr id="65" name="Подзаголовок 2">
            <a:extLst>
              <a:ext uri="{FF2B5EF4-FFF2-40B4-BE49-F238E27FC236}">
                <a16:creationId xmlns:a16="http://schemas.microsoft.com/office/drawing/2014/main" id="{FBC38809-646A-4AEC-9B67-FBDA149F0BE2}"/>
              </a:ext>
            </a:extLst>
          </p:cNvPr>
          <p:cNvSpPr txBox="1">
            <a:spLocks/>
          </p:cNvSpPr>
          <p:nvPr/>
        </p:nvSpPr>
        <p:spPr>
          <a:xfrm>
            <a:off x="4368185" y="6282366"/>
            <a:ext cx="2361512" cy="325422"/>
          </a:xfrm>
          <a:prstGeom prst="rect">
            <a:avLst/>
          </a:prstGeom>
        </p:spPr>
        <p:txBody>
          <a:bodyPr vert="horz" lIns="91440" tIns="45720" rIns="91440" bIns="45720" rtlCol="0" anchor="t">
            <a:normAutofit/>
          </a:bodyPr>
          <a:lstStyle>
            <a:lvl1pPr marL="0" indent="0" algn="ctr" defTabSz="914400" rtl="0" eaLnBrk="1" latinLnBrk="0" hangingPunct="1">
              <a:lnSpc>
                <a:spcPct val="110000"/>
              </a:lnSpc>
              <a:spcBef>
                <a:spcPts val="1000"/>
              </a:spcBef>
              <a:buClr>
                <a:schemeClr val="accent5"/>
              </a:buClr>
              <a:buFont typeface="Avenir Next LT Pro" panose="020B0504020202020204" pitchFamily="34" charset="0"/>
              <a:buNone/>
              <a:defRPr sz="2400" kern="1200">
                <a:solidFill>
                  <a:schemeClr val="tx2"/>
                </a:solidFill>
                <a:latin typeface="+mn-lt"/>
                <a:ea typeface="+mn-ea"/>
                <a:cs typeface="+mn-cs"/>
              </a:defRPr>
            </a:lvl1pPr>
            <a:lvl2pPr marL="457200" indent="0" algn="ctr" defTabSz="914400" rtl="0" eaLnBrk="1" latinLnBrk="0" hangingPunct="1">
              <a:lnSpc>
                <a:spcPct val="110000"/>
              </a:lnSpc>
              <a:spcBef>
                <a:spcPts val="500"/>
              </a:spcBef>
              <a:buClr>
                <a:schemeClr val="accent5"/>
              </a:buClr>
              <a:buFont typeface="Avenir Next LT Pro" panose="020B05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10000"/>
              </a:lnSpc>
              <a:spcBef>
                <a:spcPts val="500"/>
              </a:spcBef>
              <a:buClr>
                <a:schemeClr val="accent5"/>
              </a:buClr>
              <a:buFont typeface="Avenir Next LT Pro" panose="020B05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pPr>
            <a:r>
              <a:rPr lang="ru-RU" sz="1500" dirty="0">
                <a:latin typeface="Calibri" panose="020F0502020204030204" pitchFamily="34" charset="0"/>
                <a:ea typeface="Calibri" panose="020F0502020204030204" pitchFamily="34" charset="0"/>
                <a:cs typeface="Times New Roman" panose="02020603050405020304" pitchFamily="18" charset="0"/>
              </a:rPr>
              <a:t>Кафтан</a:t>
            </a:r>
          </a:p>
        </p:txBody>
      </p:sp>
    </p:spTree>
    <p:extLst>
      <p:ext uri="{BB962C8B-B14F-4D97-AF65-F5344CB8AC3E}">
        <p14:creationId xmlns:p14="http://schemas.microsoft.com/office/powerpoint/2010/main" val="731014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2" name="Rectangle 201">
            <a:extLst>
              <a:ext uri="{FF2B5EF4-FFF2-40B4-BE49-F238E27FC236}">
                <a16:creationId xmlns:a16="http://schemas.microsoft.com/office/drawing/2014/main" id="{F1174801-1395-44C5-9B00-CCAC45C05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04" name="Rectangle 203">
            <a:extLst>
              <a:ext uri="{FF2B5EF4-FFF2-40B4-BE49-F238E27FC236}">
                <a16:creationId xmlns:a16="http://schemas.microsoft.com/office/drawing/2014/main" id="{996DFAFB-BCE1-4BEC-82FB-D574234DEF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206" name="Top left">
            <a:extLst>
              <a:ext uri="{FF2B5EF4-FFF2-40B4-BE49-F238E27FC236}">
                <a16:creationId xmlns:a16="http://schemas.microsoft.com/office/drawing/2014/main" id="{B62178A7-CAB0-4D0D-9111-1A7E219B823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25" y="-1543"/>
            <a:ext cx="2198951" cy="3349518"/>
            <a:chOff x="10849" y="-3086"/>
            <a:chExt cx="2198951" cy="3349518"/>
          </a:xfrm>
        </p:grpSpPr>
        <p:sp>
          <p:nvSpPr>
            <p:cNvPr id="207" name="Freeform: Shape 206">
              <a:extLst>
                <a:ext uri="{FF2B5EF4-FFF2-40B4-BE49-F238E27FC236}">
                  <a16:creationId xmlns:a16="http://schemas.microsoft.com/office/drawing/2014/main" id="{15D29A4B-F40D-4DF2-966D-806CDC1740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08" name="Freeform: Shape 207">
              <a:extLst>
                <a:ext uri="{FF2B5EF4-FFF2-40B4-BE49-F238E27FC236}">
                  <a16:creationId xmlns:a16="http://schemas.microsoft.com/office/drawing/2014/main" id="{5EC4EE7B-5E56-4E0D-AB28-FA3ADD05BD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09" name="Freeform: Shape 208">
              <a:extLst>
                <a:ext uri="{FF2B5EF4-FFF2-40B4-BE49-F238E27FC236}">
                  <a16:creationId xmlns:a16="http://schemas.microsoft.com/office/drawing/2014/main" id="{FBCA9C0E-DE0D-4906-81BB-E7782D0420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10" name="Freeform: Shape 209">
              <a:extLst>
                <a:ext uri="{FF2B5EF4-FFF2-40B4-BE49-F238E27FC236}">
                  <a16:creationId xmlns:a16="http://schemas.microsoft.com/office/drawing/2014/main" id="{F2FB346F-6742-4ED9-A140-EC07DC6584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11" name="Freeform: Shape 210">
              <a:extLst>
                <a:ext uri="{FF2B5EF4-FFF2-40B4-BE49-F238E27FC236}">
                  <a16:creationId xmlns:a16="http://schemas.microsoft.com/office/drawing/2014/main" id="{54693CB3-6D1C-44A2-BD24-BE90E09359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12" name="Freeform: Shape 211">
              <a:extLst>
                <a:ext uri="{FF2B5EF4-FFF2-40B4-BE49-F238E27FC236}">
                  <a16:creationId xmlns:a16="http://schemas.microsoft.com/office/drawing/2014/main" id="{A0F1118D-7C18-4F8A-B140-066895EEA1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13" name="Freeform: Shape 212">
              <a:extLst>
                <a:ext uri="{FF2B5EF4-FFF2-40B4-BE49-F238E27FC236}">
                  <a16:creationId xmlns:a16="http://schemas.microsoft.com/office/drawing/2014/main" id="{ABB482C7-06A1-4766-9D7A-37236F0890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14" name="Freeform: Shape 213">
              <a:extLst>
                <a:ext uri="{FF2B5EF4-FFF2-40B4-BE49-F238E27FC236}">
                  <a16:creationId xmlns:a16="http://schemas.microsoft.com/office/drawing/2014/main" id="{7C5D4AF7-6101-4E86-8164-61F068B24F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2" name="Заголовок 1">
            <a:extLst>
              <a:ext uri="{FF2B5EF4-FFF2-40B4-BE49-F238E27FC236}">
                <a16:creationId xmlns:a16="http://schemas.microsoft.com/office/drawing/2014/main" id="{502B02D5-458A-4CDC-9A92-E026DB3BDE3C}"/>
              </a:ext>
            </a:extLst>
          </p:cNvPr>
          <p:cNvSpPr>
            <a:spLocks noGrp="1"/>
          </p:cNvSpPr>
          <p:nvPr>
            <p:ph type="ctrTitle"/>
          </p:nvPr>
        </p:nvSpPr>
        <p:spPr>
          <a:xfrm>
            <a:off x="996275" y="570602"/>
            <a:ext cx="5996619" cy="2226076"/>
          </a:xfrm>
        </p:spPr>
        <p:txBody>
          <a:bodyPr anchor="ctr">
            <a:normAutofit fontScale="90000"/>
          </a:bodyPr>
          <a:lstStyle/>
          <a:p>
            <a:pPr algn="l"/>
            <a:r>
              <a:rPr lang="ru-RU" sz="5400" dirty="0"/>
              <a:t>Мужские прически и парики</a:t>
            </a:r>
          </a:p>
        </p:txBody>
      </p:sp>
      <p:sp>
        <p:nvSpPr>
          <p:cNvPr id="3" name="Подзаголовок 2">
            <a:extLst>
              <a:ext uri="{FF2B5EF4-FFF2-40B4-BE49-F238E27FC236}">
                <a16:creationId xmlns:a16="http://schemas.microsoft.com/office/drawing/2014/main" id="{BD91DDF8-12AA-429D-B06C-991451DEB90E}"/>
              </a:ext>
            </a:extLst>
          </p:cNvPr>
          <p:cNvSpPr>
            <a:spLocks noGrp="1"/>
          </p:cNvSpPr>
          <p:nvPr>
            <p:ph type="subTitle" idx="1"/>
          </p:nvPr>
        </p:nvSpPr>
        <p:spPr>
          <a:xfrm>
            <a:off x="7185429" y="557190"/>
            <a:ext cx="3997745" cy="2228758"/>
          </a:xfrm>
        </p:spPr>
        <p:txBody>
          <a:bodyPr anchor="ctr">
            <a:normAutofit/>
          </a:bodyPr>
          <a:lstStyle/>
          <a:p>
            <a:pPr algn="l">
              <a:lnSpc>
                <a:spcPct val="100000"/>
              </a:lnSpc>
            </a:pPr>
            <a:r>
              <a:rPr lang="ru-RU" sz="1700" dirty="0">
                <a:effectLst/>
                <a:latin typeface="Calibri" panose="020F0502020204030204" pitchFamily="34" charset="0"/>
                <a:ea typeface="Calibri" panose="020F0502020204030204" pitchFamily="34" charset="0"/>
                <a:cs typeface="Times New Roman" panose="02020603050405020304" pitchFamily="18" charset="0"/>
              </a:rPr>
              <a:t>Нововведением были парики. Делались они как правило из конского или человеческого волоса и обильно пудрились. Сам Пётр парики не любил, но его придворные носили их. В моду вошли парики типа «крысиный хвост» и «пудель».</a:t>
            </a:r>
          </a:p>
        </p:txBody>
      </p:sp>
      <p:grpSp>
        <p:nvGrpSpPr>
          <p:cNvPr id="216" name="Cross">
            <a:extLst>
              <a:ext uri="{FF2B5EF4-FFF2-40B4-BE49-F238E27FC236}">
                <a16:creationId xmlns:a16="http://schemas.microsoft.com/office/drawing/2014/main" id="{51792A25-E946-4169-8CEB-5040858F48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945264" y="149792"/>
            <a:ext cx="118872" cy="118872"/>
            <a:chOff x="1175347" y="3733800"/>
            <a:chExt cx="118872" cy="118872"/>
          </a:xfrm>
        </p:grpSpPr>
        <p:cxnSp>
          <p:nvCxnSpPr>
            <p:cNvPr id="217" name="Straight Connector 216">
              <a:extLst>
                <a:ext uri="{FF2B5EF4-FFF2-40B4-BE49-F238E27FC236}">
                  <a16:creationId xmlns:a16="http://schemas.microsoft.com/office/drawing/2014/main" id="{1E3A1927-247A-49A3-81EA-37A426124A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218" name="Straight Connector 217">
              <a:extLst>
                <a:ext uri="{FF2B5EF4-FFF2-40B4-BE49-F238E27FC236}">
                  <a16:creationId xmlns:a16="http://schemas.microsoft.com/office/drawing/2014/main" id="{222DEA7F-6D31-48E7-8333-6ABB5B79C06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pic>
        <p:nvPicPr>
          <p:cNvPr id="5" name="Рисунок 4" descr="Изображение выглядит как текст, рама картины, ткань&#10;&#10;Автоматически созданное описание">
            <a:extLst>
              <a:ext uri="{FF2B5EF4-FFF2-40B4-BE49-F238E27FC236}">
                <a16:creationId xmlns:a16="http://schemas.microsoft.com/office/drawing/2014/main" id="{341396D0-E927-46B4-80E9-3729F84D6AA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99611" y="2966127"/>
            <a:ext cx="2397833" cy="3318801"/>
          </a:xfrm>
          <a:prstGeom prst="rect">
            <a:avLst/>
          </a:prstGeom>
        </p:spPr>
      </p:pic>
      <p:pic>
        <p:nvPicPr>
          <p:cNvPr id="11" name="Рисунок 10" descr="Изображение выглядит как внутренний&#10;&#10;Автоматически созданное описание">
            <a:extLst>
              <a:ext uri="{FF2B5EF4-FFF2-40B4-BE49-F238E27FC236}">
                <a16:creationId xmlns:a16="http://schemas.microsoft.com/office/drawing/2014/main" id="{74D1B24B-DB36-40A6-814E-A8DA59E6520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259582" y="2966127"/>
            <a:ext cx="2688228" cy="3318801"/>
          </a:xfrm>
          <a:prstGeom prst="rect">
            <a:avLst/>
          </a:prstGeom>
        </p:spPr>
      </p:pic>
      <p:grpSp>
        <p:nvGrpSpPr>
          <p:cNvPr id="220" name="Bottom Right">
            <a:extLst>
              <a:ext uri="{FF2B5EF4-FFF2-40B4-BE49-F238E27FC236}">
                <a16:creationId xmlns:a16="http://schemas.microsoft.com/office/drawing/2014/main" id="{C17187DE-A963-45E6-8334-43E5DF6FC98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74976" y="3278144"/>
            <a:ext cx="4211600" cy="3581399"/>
            <a:chOff x="7980400" y="3276601"/>
            <a:chExt cx="4211600" cy="3581399"/>
          </a:xfrm>
        </p:grpSpPr>
        <p:grpSp>
          <p:nvGrpSpPr>
            <p:cNvPr id="221" name="Graphic 157">
              <a:extLst>
                <a:ext uri="{FF2B5EF4-FFF2-40B4-BE49-F238E27FC236}">
                  <a16:creationId xmlns:a16="http://schemas.microsoft.com/office/drawing/2014/main" id="{D1D83CE6-2505-4677-AC77-D6F9342DED1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6"/>
              <a:chOff x="4114800" y="1423987"/>
              <a:chExt cx="3961542" cy="4007547"/>
            </a:xfrm>
            <a:noFill/>
          </p:grpSpPr>
          <p:sp>
            <p:nvSpPr>
              <p:cNvPr id="223" name="Freeform: Shape 222">
                <a:extLst>
                  <a:ext uri="{FF2B5EF4-FFF2-40B4-BE49-F238E27FC236}">
                    <a16:creationId xmlns:a16="http://schemas.microsoft.com/office/drawing/2014/main" id="{4BF7A876-CCCF-443F-B894-2DB47E7DCF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24" name="Freeform: Shape 223">
                <a:extLst>
                  <a:ext uri="{FF2B5EF4-FFF2-40B4-BE49-F238E27FC236}">
                    <a16:creationId xmlns:a16="http://schemas.microsoft.com/office/drawing/2014/main" id="{5F1302A8-D8CC-4A65-A9AE-036818EDDA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25" name="Freeform: Shape 224">
                <a:extLst>
                  <a:ext uri="{FF2B5EF4-FFF2-40B4-BE49-F238E27FC236}">
                    <a16:creationId xmlns:a16="http://schemas.microsoft.com/office/drawing/2014/main" id="{AB15B4C0-8937-4909-A4EB-59796F1F43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26" name="Freeform: Shape 225">
                <a:extLst>
                  <a:ext uri="{FF2B5EF4-FFF2-40B4-BE49-F238E27FC236}">
                    <a16:creationId xmlns:a16="http://schemas.microsoft.com/office/drawing/2014/main" id="{07171147-1DB7-4E41-B170-EF7500EDD9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27" name="Freeform: Shape 226">
                <a:extLst>
                  <a:ext uri="{FF2B5EF4-FFF2-40B4-BE49-F238E27FC236}">
                    <a16:creationId xmlns:a16="http://schemas.microsoft.com/office/drawing/2014/main" id="{A6E53313-1DC1-455B-9CC1-FE91E41BD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28" name="Freeform: Shape 227">
                <a:extLst>
                  <a:ext uri="{FF2B5EF4-FFF2-40B4-BE49-F238E27FC236}">
                    <a16:creationId xmlns:a16="http://schemas.microsoft.com/office/drawing/2014/main" id="{972DC4B2-1882-4D1B-9456-4D8FF51F7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29" name="Freeform: Shape 228">
                <a:extLst>
                  <a:ext uri="{FF2B5EF4-FFF2-40B4-BE49-F238E27FC236}">
                    <a16:creationId xmlns:a16="http://schemas.microsoft.com/office/drawing/2014/main" id="{3CA3704E-8216-475C-A79E-F220ED116C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sp>
          <p:nvSpPr>
            <p:cNvPr id="222" name="Freeform: Shape 221">
              <a:extLst>
                <a:ext uri="{FF2B5EF4-FFF2-40B4-BE49-F238E27FC236}">
                  <a16:creationId xmlns:a16="http://schemas.microsoft.com/office/drawing/2014/main" id="{C6C15B45-3AF3-4DEE-9983-D4B4371FD5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pic>
        <p:nvPicPr>
          <p:cNvPr id="9" name="Рисунок 8" descr="Изображение выглядит как человек, красный, носит, одет&#10;&#10;Автоматически созданное описание">
            <a:extLst>
              <a:ext uri="{FF2B5EF4-FFF2-40B4-BE49-F238E27FC236}">
                <a16:creationId xmlns:a16="http://schemas.microsoft.com/office/drawing/2014/main" id="{0ADB383E-D66C-47AC-9F04-D2AED5416622}"/>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194501" y="3148181"/>
            <a:ext cx="2799572" cy="2954693"/>
          </a:xfrm>
          <a:prstGeom prst="rect">
            <a:avLst/>
          </a:prstGeom>
        </p:spPr>
      </p:pic>
      <p:pic>
        <p:nvPicPr>
          <p:cNvPr id="7" name="Рисунок 6" descr="Изображение выглядит как текст&#10;&#10;Автоматически созданное описание">
            <a:extLst>
              <a:ext uri="{FF2B5EF4-FFF2-40B4-BE49-F238E27FC236}">
                <a16:creationId xmlns:a16="http://schemas.microsoft.com/office/drawing/2014/main" id="{323B0D87-D348-44C4-AA2E-57CF08A32431}"/>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9185433" y="3638678"/>
            <a:ext cx="2799572" cy="1973698"/>
          </a:xfrm>
          <a:prstGeom prst="rect">
            <a:avLst/>
          </a:prstGeom>
        </p:spPr>
      </p:pic>
    </p:spTree>
    <p:extLst>
      <p:ext uri="{BB962C8B-B14F-4D97-AF65-F5344CB8AC3E}">
        <p14:creationId xmlns:p14="http://schemas.microsoft.com/office/powerpoint/2010/main" val="1033270716"/>
      </p:ext>
    </p:extLst>
  </p:cSld>
  <p:clrMapOvr>
    <a:masterClrMapping/>
  </p:clrMapOvr>
</p:sld>
</file>

<file path=ppt/theme/theme1.xml><?xml version="1.0" encoding="utf-8"?>
<a:theme xmlns:a="http://schemas.openxmlformats.org/drawingml/2006/main" name="ExploreVTI">
  <a:themeElements>
    <a:clrScheme name="Custom 33">
      <a:dk1>
        <a:sysClr val="windowText" lastClr="000000"/>
      </a:dk1>
      <a:lt1>
        <a:sysClr val="window" lastClr="FFFFFF"/>
      </a:lt1>
      <a:dk2>
        <a:srgbClr val="201449"/>
      </a:dk2>
      <a:lt2>
        <a:srgbClr val="F3F0E9"/>
      </a:lt2>
      <a:accent1>
        <a:srgbClr val="E45221"/>
      </a:accent1>
      <a:accent2>
        <a:srgbClr val="4D4EE6"/>
      </a:accent2>
      <a:accent3>
        <a:srgbClr val="454B78"/>
      </a:accent3>
      <a:accent4>
        <a:srgbClr val="A3A3C1"/>
      </a:accent4>
      <a:accent5>
        <a:srgbClr val="7162FE"/>
      </a:accent5>
      <a:accent6>
        <a:srgbClr val="1EBE9B"/>
      </a:accent6>
      <a:hlink>
        <a:srgbClr val="F900A0"/>
      </a:hlink>
      <a:folHlink>
        <a:srgbClr val="954F72"/>
      </a:folHlink>
    </a:clrScheme>
    <a:fontScheme name="Custom 23">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ploreVTI" id="{157DDAE2-BFCD-43FD-9602-E5EFEAD66DC3}" vid="{04B6EBF8-4645-4305-9753-050B4204785C}"/>
    </a:ext>
  </a:extLst>
</a:theme>
</file>

<file path=docProps/app.xml><?xml version="1.0" encoding="utf-8"?>
<Properties xmlns="http://schemas.openxmlformats.org/officeDocument/2006/extended-properties" xmlns:vt="http://schemas.openxmlformats.org/officeDocument/2006/docPropsVTypes">
  <Template>Office Theme</Template>
  <TotalTime>241</TotalTime>
  <Words>686</Words>
  <PresentationFormat>Широкоэкранный</PresentationFormat>
  <Paragraphs>19</Paragraphs>
  <Slides>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7</vt:i4>
      </vt:variant>
    </vt:vector>
  </HeadingPairs>
  <TitlesOfParts>
    <vt:vector size="13" baseType="lpstr">
      <vt:lpstr>Arial</vt:lpstr>
      <vt:lpstr>Avenir Next LT Pro</vt:lpstr>
      <vt:lpstr>AvenirNext LT Pro Medium</vt:lpstr>
      <vt:lpstr>Calibri</vt:lpstr>
      <vt:lpstr>Posterama</vt:lpstr>
      <vt:lpstr>ExploreVTI</vt:lpstr>
      <vt:lpstr>Женщины в эпоху Петра I</vt:lpstr>
      <vt:lpstr>Дамский костюм</vt:lpstr>
      <vt:lpstr>Аксессуары и прически</vt:lpstr>
      <vt:lpstr>Реформа мужского костюма при Петре I</vt:lpstr>
      <vt:lpstr>Типичный мужской костюм</vt:lpstr>
      <vt:lpstr>Типичный мужской костюм</vt:lpstr>
      <vt:lpstr>Мужские прически и парики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2018-06-11T07:22:47Z</dcterms:created>
  <dcterms:modified xsi:type="dcterms:W3CDTF">2021-11-18T13:43:29Z</dcterms:modified>
</cp:coreProperties>
</file>