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11/14/2021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404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11/14/2021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6822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11/14/2021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8129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11/14/2021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2567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11/14/2021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3154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11/14/2021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5255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11/14/2021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857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11/14/2021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634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11/14/2021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3233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11/14/2021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0869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11/14/2021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339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11/14/2021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61005760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7092E392-4FB7-4E2D-928D-EFC63D148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9B57026F-1936-4B50-9E5F-0037B748B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31C2FEB5-C2DC-4FDF-9FE5-407608D6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60B00B9B-BAB1-4074-A3AF-13B08F4E0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0B6DF209-B3F7-4699-802B-4BE21113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C45FFE10-7D64-45F0-B227-92979752A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4395C91B-6EED-4F5B-8873-5E0AA757F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248D099A-D8DD-4FBA-AF53-928CE633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1F857259-D6C4-41F7-82DC-37816E8AD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Заголовок 1">
            <a:extLst>
              <a:ext uri="{FF2B5EF4-FFF2-40B4-BE49-F238E27FC236}">
                <a16:creationId xmlns:a16="http://schemas.microsoft.com/office/drawing/2014/main" id="{357A1313-FD56-41D5-95DB-21AF02A97075}"/>
              </a:ext>
            </a:extLst>
          </p:cNvPr>
          <p:cNvSpPr>
            <a:spLocks noGrp="1"/>
          </p:cNvSpPr>
          <p:nvPr>
            <p:ph type="ctrTitle"/>
          </p:nvPr>
        </p:nvSpPr>
        <p:spPr>
          <a:xfrm>
            <a:off x="1005654" y="744909"/>
            <a:ext cx="5132388" cy="3155419"/>
          </a:xfrm>
        </p:spPr>
        <p:txBody>
          <a:bodyPr anchor="b">
            <a:normAutofit/>
          </a:bodyPr>
          <a:lstStyle/>
          <a:p>
            <a:pPr algn="l"/>
            <a:r>
              <a:rPr lang="ru-RU" sz="5000" b="1">
                <a:effectLst/>
                <a:latin typeface="Calibri" panose="020F0502020204030204" pitchFamily="34" charset="0"/>
                <a:ea typeface="Calibri" panose="020F0502020204030204" pitchFamily="34" charset="0"/>
                <a:cs typeface="Times New Roman" panose="02020603050405020304" pitchFamily="18" charset="0"/>
              </a:rPr>
              <a:t>Петропавловская крепость</a:t>
            </a:r>
            <a:endParaRPr lang="ru-RU" sz="5000"/>
          </a:p>
        </p:txBody>
      </p:sp>
      <p:sp>
        <p:nvSpPr>
          <p:cNvPr id="3" name="Подзаголовок 2">
            <a:extLst>
              <a:ext uri="{FF2B5EF4-FFF2-40B4-BE49-F238E27FC236}">
                <a16:creationId xmlns:a16="http://schemas.microsoft.com/office/drawing/2014/main" id="{6C2ECA8D-59AD-40AF-805E-0F163F7A79A3}"/>
              </a:ext>
            </a:extLst>
          </p:cNvPr>
          <p:cNvSpPr>
            <a:spLocks noGrp="1"/>
          </p:cNvSpPr>
          <p:nvPr>
            <p:ph type="subTitle" idx="1"/>
          </p:nvPr>
        </p:nvSpPr>
        <p:spPr>
          <a:xfrm>
            <a:off x="1012785" y="4074784"/>
            <a:ext cx="5132387" cy="2054306"/>
          </a:xfrm>
        </p:spPr>
        <p:txBody>
          <a:bodyPr anchor="t">
            <a:normAutofit/>
          </a:bodyPr>
          <a:lstStyle/>
          <a:p>
            <a:pPr algn="l">
              <a:lnSpc>
                <a:spcPct val="100000"/>
              </a:lnSpc>
            </a:pPr>
            <a:r>
              <a:rPr lang="ru-RU" sz="1000">
                <a:effectLst/>
                <a:latin typeface="Calibri" panose="020F0502020204030204" pitchFamily="34" charset="0"/>
                <a:ea typeface="Calibri" panose="020F0502020204030204" pitchFamily="34" charset="0"/>
                <a:cs typeface="Times New Roman" panose="02020603050405020304" pitchFamily="18" charset="0"/>
              </a:rPr>
              <a:t>Автором проекта Петропавловской крепости был российский император Петр I и французский инженер Ламбер. Главная функция крепости - защита от нападения шведов. Петропавловская крепость была образцом военного и инженерного мастерства. Строилась по последним технологиям того времени. Стены крепости имеют внушительные размеры: высота - 9 м и толщина - 20 м. В строительстве были задействованы солдаты, пленные шведы, крестьяне и каторжники. Работа велась круглые сутки, так как опасались нападения шведов. Сам император Петр I руководил строительством. Крепостная ограда проходила по краю берега, что не давало ни одного шанса кораблю для высадки войска. Несмотря на то, что Петропавловская крепость и возводилась как оборонительное сооружение, она так и не участвовала в реальных боевых действиях.</a:t>
            </a:r>
          </a:p>
          <a:p>
            <a:pPr algn="l">
              <a:lnSpc>
                <a:spcPct val="100000"/>
              </a:lnSpc>
            </a:pPr>
            <a:endParaRPr lang="ru-RU" sz="1000"/>
          </a:p>
        </p:txBody>
      </p:sp>
      <p:pic>
        <p:nvPicPr>
          <p:cNvPr id="5" name="Рисунок 4">
            <a:extLst>
              <a:ext uri="{FF2B5EF4-FFF2-40B4-BE49-F238E27FC236}">
                <a16:creationId xmlns:a16="http://schemas.microsoft.com/office/drawing/2014/main" id="{E665E82C-8993-427F-8F0F-C41AD1F43A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4" name="Bottom Right">
            <a:extLst>
              <a:ext uri="{FF2B5EF4-FFF2-40B4-BE49-F238E27FC236}">
                <a16:creationId xmlns:a16="http://schemas.microsoft.com/office/drawing/2014/main" id="{A7C60A7A-4212-46AC-80A2-DE231DD3D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7EDA875D-6B8A-4B32-89EB-F4CD6D1F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AA7D7CCE-E90B-483E-AFF7-CF95CABC97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67F2D919-84B6-4EC4-87F5-BDFF145BB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5C8244C-685B-42CF-B028-C7ADE067C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420B7EF-9249-4974-A978-AAD55C81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05BD8B59-E1C0-4320-BFC1-66D139E80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983471C-A7FE-4ED8-BE9B-601CEC61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E8B842F2-803D-4F74-BBF6-6965BC0F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94ECDF1E-AE5F-46C4-A134-C28C6D6B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C0E491A0-7D49-4A1F-B2DB-C94F56329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6"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15507" y="3369564"/>
            <a:ext cx="118872" cy="118872"/>
            <a:chOff x="1175347" y="3733800"/>
            <a:chExt cx="118872" cy="118872"/>
          </a:xfrm>
        </p:grpSpPr>
        <p:cxnSp>
          <p:nvCxnSpPr>
            <p:cNvPr id="37" name="Straight Connector 36">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2759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 name="Rectangle 151">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4" name="Rectangle 153">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6"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7" name="Freeform: Shape 156">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8" name="Freeform: Shape 157">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59" name="Freeform: Shape 158">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0" name="Freeform: Shape 159">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61" name="Freeform: Shape 160">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2" name="Freeform: Shape 161">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63" name="Freeform: Shape 162">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64" name="Freeform: Shape 163">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Заголовок 1">
            <a:extLst>
              <a:ext uri="{FF2B5EF4-FFF2-40B4-BE49-F238E27FC236}">
                <a16:creationId xmlns:a16="http://schemas.microsoft.com/office/drawing/2014/main" id="{357A1313-FD56-41D5-95DB-21AF02A97075}"/>
              </a:ext>
            </a:extLst>
          </p:cNvPr>
          <p:cNvSpPr>
            <a:spLocks noGrp="1"/>
          </p:cNvSpPr>
          <p:nvPr>
            <p:ph type="ctrTitle"/>
          </p:nvPr>
        </p:nvSpPr>
        <p:spPr>
          <a:xfrm>
            <a:off x="1005654" y="744909"/>
            <a:ext cx="3776416" cy="3155419"/>
          </a:xfrm>
        </p:spPr>
        <p:txBody>
          <a:bodyPr anchor="b">
            <a:normAutofit/>
          </a:bodyPr>
          <a:lstStyle/>
          <a:p>
            <a:pPr algn="l"/>
            <a:r>
              <a:rPr lang="ru-RU" sz="5400" b="1">
                <a:effectLst/>
                <a:latin typeface="Calibri" panose="020F0502020204030204" pitchFamily="34" charset="0"/>
                <a:ea typeface="Calibri" panose="020F0502020204030204" pitchFamily="34" charset="0"/>
                <a:cs typeface="Times New Roman" panose="02020603050405020304" pitchFamily="18" charset="0"/>
              </a:rPr>
              <a:t>Кикины палаты</a:t>
            </a:r>
            <a:endParaRPr lang="ru-RU"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6C2ECA8D-59AD-40AF-805E-0F163F7A79A3}"/>
              </a:ext>
            </a:extLst>
          </p:cNvPr>
          <p:cNvSpPr>
            <a:spLocks noGrp="1"/>
          </p:cNvSpPr>
          <p:nvPr>
            <p:ph type="subTitle" idx="1"/>
          </p:nvPr>
        </p:nvSpPr>
        <p:spPr>
          <a:xfrm>
            <a:off x="1012785" y="4074784"/>
            <a:ext cx="3776415" cy="2054306"/>
          </a:xfrm>
        </p:spPr>
        <p:txBody>
          <a:bodyPr anchor="t">
            <a:normAutofit/>
          </a:bodyPr>
          <a:lstStyle/>
          <a:p>
            <a:pPr algn="l">
              <a:lnSpc>
                <a:spcPct val="100000"/>
              </a:lnSpc>
            </a:pPr>
            <a:r>
              <a:rPr lang="ru-RU" sz="1000">
                <a:effectLst/>
                <a:latin typeface="Calibri" panose="020F0502020204030204" pitchFamily="34" charset="0"/>
                <a:ea typeface="Calibri" panose="020F0502020204030204" pitchFamily="34" charset="0"/>
                <a:cs typeface="Times New Roman" panose="02020603050405020304" pitchFamily="18" charset="0"/>
              </a:rPr>
              <a:t>Палаты - одни из старейших памятников гражданской архитектуры XVIII века. Название получили по имени первого владельца - адмиралтейств-советника А. В. Кикина, петровского сподвижника. В течение долгого времени судьба баловала богатого и влиятельного вельможу, поэтому он "замахнулся" на строительство роскошного дома, похожего на дворец (1714-1720 гг.). Предполагается, что Кикин враждовал с Меньшиковым, и он же способствовал побегу царевича Алексея за границу. Как следствие по приказу Петра I его арестовали и казнили 17 марта 1718 г.</a:t>
            </a:r>
          </a:p>
        </p:txBody>
      </p:sp>
      <p:grpSp>
        <p:nvGrpSpPr>
          <p:cNvPr id="166"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167" name="Straight Connector 166">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8" name="Straight Connector 167">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6" name="Рисунок 5" descr="Изображение выглядит как трава, небо, внешний, здание&#10;&#10;Автоматически созданное описание">
            <a:extLst>
              <a:ext uri="{FF2B5EF4-FFF2-40B4-BE49-F238E27FC236}">
                <a16:creationId xmlns:a16="http://schemas.microsoft.com/office/drawing/2014/main" id="{A7DAD86E-5A60-4808-B2BC-345EDFE2D1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6557" y="1305640"/>
            <a:ext cx="6402214" cy="4241466"/>
          </a:xfrm>
          <a:prstGeom prst="rect">
            <a:avLst/>
          </a:prstGeom>
        </p:spPr>
      </p:pic>
      <p:grpSp>
        <p:nvGrpSpPr>
          <p:cNvPr id="170"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71" name="Freeform: Shape 170">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72"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74" name="Freeform: Shape 173">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5" name="Freeform: Shape 174">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6" name="Freeform: Shape 175">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7" name="Freeform: Shape 176">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8" name="Freeform: Shape 177">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9" name="Freeform: Shape 178">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0" name="Freeform: Shape 179">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73" name="Freeform: Shape 172">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5115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5" name="Rectangle 44">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7"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90" name="Freeform: Shape 47">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9" name="Freeform: Shape 48">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Заголовок 1">
            <a:extLst>
              <a:ext uri="{FF2B5EF4-FFF2-40B4-BE49-F238E27FC236}">
                <a16:creationId xmlns:a16="http://schemas.microsoft.com/office/drawing/2014/main" id="{357A1313-FD56-41D5-95DB-21AF02A97075}"/>
              </a:ext>
            </a:extLst>
          </p:cNvPr>
          <p:cNvSpPr>
            <a:spLocks noGrp="1"/>
          </p:cNvSpPr>
          <p:nvPr>
            <p:ph type="ctrTitle"/>
          </p:nvPr>
        </p:nvSpPr>
        <p:spPr>
          <a:xfrm>
            <a:off x="1005654" y="744909"/>
            <a:ext cx="3776416" cy="3155419"/>
          </a:xfrm>
        </p:spPr>
        <p:txBody>
          <a:bodyPr anchor="b">
            <a:normAutofit/>
          </a:bodyPr>
          <a:lstStyle/>
          <a:p>
            <a:pPr algn="l"/>
            <a:r>
              <a:rPr lang="ru-RU" sz="5400" b="1">
                <a:effectLst/>
                <a:latin typeface="Calibri" panose="020F0502020204030204" pitchFamily="34" charset="0"/>
                <a:ea typeface="Calibri" panose="020F0502020204030204" pitchFamily="34" charset="0"/>
                <a:cs typeface="Times New Roman" panose="02020603050405020304" pitchFamily="18" charset="0"/>
              </a:rPr>
              <a:t>Летний сад</a:t>
            </a:r>
            <a:endParaRPr lang="ru-RU"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6C2ECA8D-59AD-40AF-805E-0F163F7A79A3}"/>
              </a:ext>
            </a:extLst>
          </p:cNvPr>
          <p:cNvSpPr>
            <a:spLocks noGrp="1"/>
          </p:cNvSpPr>
          <p:nvPr>
            <p:ph type="subTitle" idx="1"/>
          </p:nvPr>
        </p:nvSpPr>
        <p:spPr>
          <a:xfrm>
            <a:off x="1012785" y="4074784"/>
            <a:ext cx="3776415" cy="2054306"/>
          </a:xfrm>
        </p:spPr>
        <p:txBody>
          <a:bodyPr anchor="t">
            <a:normAutofit/>
          </a:bodyPr>
          <a:lstStyle/>
          <a:p>
            <a:pPr algn="l">
              <a:lnSpc>
                <a:spcPct val="100000"/>
              </a:lnSpc>
            </a:pPr>
            <a:r>
              <a:rPr lang="ru-RU" sz="900">
                <a:effectLst/>
                <a:latin typeface="Calibri" panose="020F0502020204030204" pitchFamily="34" charset="0"/>
                <a:ea typeface="Calibri" panose="020F0502020204030204" pitchFamily="34" charset="0"/>
                <a:cs typeface="Times New Roman" panose="02020603050405020304" pitchFamily="18" charset="0"/>
              </a:rPr>
              <a:t>В 1704 году Петр I приказал разбить для себя большой парк. Император желал, чтобы сад его летней резиденции ни в чем не уступал знаменитым садам европейских монархов. Первым строителем парка стал Иван Матвеевич Угрюмов. Под руководством Петра I им проводились первоначальные работы: создание границ, осушение территорий, посадка деревьев, подготовка мест для первых государевых построек. Сначала парк был регулярным. Первый профессионально выполненный проект сада принадлежит голландскому садовнику Яну Роозену (1713–1714 годы). В 1717 году Петр I собственной рукой внес исправления в план будущего Летнего сада и впоследствии тщательно следил за его обустройством. Для украшения были заказаны в Италии мраморные статуи и бюсты, в основном выполненные венецианскими мастерами в конце XVII – начале XVIII века. Уже в 1710 году в саду насчитывалось несколько десятков скульптур.</a:t>
            </a:r>
          </a:p>
        </p:txBody>
      </p:sp>
      <p:grpSp>
        <p:nvGrpSpPr>
          <p:cNvPr id="91"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58" name="Straight Connector 57">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9" name="Straight Connector 58">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6" name="Рисунок 5" descr="Изображение выглядит как дерево, трава, внешний, парк&#10;&#10;Автоматически созданное описание">
            <a:extLst>
              <a:ext uri="{FF2B5EF4-FFF2-40B4-BE49-F238E27FC236}">
                <a16:creationId xmlns:a16="http://schemas.microsoft.com/office/drawing/2014/main" id="{2347B4B7-13C1-4B75-B899-DAE622B8CAE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86557" y="1177595"/>
            <a:ext cx="6402214" cy="4497555"/>
          </a:xfrm>
          <a:prstGeom prst="rect">
            <a:avLst/>
          </a:prstGeom>
        </p:spPr>
      </p:pic>
      <p:grpSp>
        <p:nvGrpSpPr>
          <p:cNvPr id="61"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62" name="Freeform: Shape 61">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3"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65" name="Freeform: Shape 64">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 name="Freeform: Shape 67">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3" name="Freeform: Shape 68">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4" name="Freeform: Shape 69">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5" name="Freeform: Shape 70">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64" name="Freeform: Shape 63">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0851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9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9" name="Rectangle 10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0" name="Top Left">
            <a:extLst>
              <a:ext uri="{FF2B5EF4-FFF2-40B4-BE49-F238E27FC236}">
                <a16:creationId xmlns:a16="http://schemas.microsoft.com/office/drawing/2014/main" id="{F99A87B6-0764-47AD-BF24-B54A16F944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5" name="Freeform: Shape 104">
              <a:extLst>
                <a:ext uri="{FF2B5EF4-FFF2-40B4-BE49-F238E27FC236}">
                  <a16:creationId xmlns:a16="http://schemas.microsoft.com/office/drawing/2014/main" id="{C50E14B7-3770-407C-A359-030533E14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1" name="Freeform: Shape 105">
              <a:extLst>
                <a:ext uri="{FF2B5EF4-FFF2-40B4-BE49-F238E27FC236}">
                  <a16:creationId xmlns:a16="http://schemas.microsoft.com/office/drawing/2014/main" id="{4F5BFEC0-D7AC-4F30-9697-1A7804BE7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32" name="Freeform: Shape 106">
              <a:extLst>
                <a:ext uri="{FF2B5EF4-FFF2-40B4-BE49-F238E27FC236}">
                  <a16:creationId xmlns:a16="http://schemas.microsoft.com/office/drawing/2014/main" id="{1D47A7E9-69C2-466A-8E0A-1E82502C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33" name="Freeform: Shape 107">
              <a:extLst>
                <a:ext uri="{FF2B5EF4-FFF2-40B4-BE49-F238E27FC236}">
                  <a16:creationId xmlns:a16="http://schemas.microsoft.com/office/drawing/2014/main" id="{37B64B2C-0074-40A5-AD7B-10234F367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34" name="Freeform: Shape 108">
              <a:extLst>
                <a:ext uri="{FF2B5EF4-FFF2-40B4-BE49-F238E27FC236}">
                  <a16:creationId xmlns:a16="http://schemas.microsoft.com/office/drawing/2014/main" id="{B4EAC4AF-90F7-4D5B-9D52-8B5CC855B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35" name="Freeform: Shape 109">
              <a:extLst>
                <a:ext uri="{FF2B5EF4-FFF2-40B4-BE49-F238E27FC236}">
                  <a16:creationId xmlns:a16="http://schemas.microsoft.com/office/drawing/2014/main" id="{FC772208-699E-460A-B31E-D49D3EFE3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36" name="Freeform: Shape 110">
              <a:extLst>
                <a:ext uri="{FF2B5EF4-FFF2-40B4-BE49-F238E27FC236}">
                  <a16:creationId xmlns:a16="http://schemas.microsoft.com/office/drawing/2014/main" id="{899AB563-7EE7-4EB1-A6C7-E885E4774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37" name="Freeform: Shape 111">
              <a:extLst>
                <a:ext uri="{FF2B5EF4-FFF2-40B4-BE49-F238E27FC236}">
                  <a16:creationId xmlns:a16="http://schemas.microsoft.com/office/drawing/2014/main" id="{2A4ABF96-0400-4F13-B053-5AB9AB290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Заголовок 1">
            <a:extLst>
              <a:ext uri="{FF2B5EF4-FFF2-40B4-BE49-F238E27FC236}">
                <a16:creationId xmlns:a16="http://schemas.microsoft.com/office/drawing/2014/main" id="{357A1313-FD56-41D5-95DB-21AF02A97075}"/>
              </a:ext>
            </a:extLst>
          </p:cNvPr>
          <p:cNvSpPr>
            <a:spLocks noGrp="1"/>
          </p:cNvSpPr>
          <p:nvPr>
            <p:ph type="ctrTitle"/>
          </p:nvPr>
        </p:nvSpPr>
        <p:spPr>
          <a:xfrm>
            <a:off x="1005653" y="744909"/>
            <a:ext cx="4798447" cy="3155419"/>
          </a:xfrm>
        </p:spPr>
        <p:txBody>
          <a:bodyPr anchor="b">
            <a:normAutofit/>
          </a:bodyPr>
          <a:lstStyle/>
          <a:p>
            <a:pPr algn="l"/>
            <a:r>
              <a:rPr lang="ru-RU" sz="5400" b="1">
                <a:effectLst/>
                <a:latin typeface="Calibri" panose="020F0502020204030204" pitchFamily="34" charset="0"/>
                <a:ea typeface="Calibri" panose="020F0502020204030204" pitchFamily="34" charset="0"/>
                <a:cs typeface="Times New Roman" panose="02020603050405020304" pitchFamily="18" charset="0"/>
              </a:rPr>
              <a:t>Летний дворец Петра</a:t>
            </a:r>
            <a:endParaRPr lang="ru-RU"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6C2ECA8D-59AD-40AF-805E-0F163F7A79A3}"/>
              </a:ext>
            </a:extLst>
          </p:cNvPr>
          <p:cNvSpPr>
            <a:spLocks noGrp="1"/>
          </p:cNvSpPr>
          <p:nvPr>
            <p:ph type="subTitle" idx="1"/>
          </p:nvPr>
        </p:nvSpPr>
        <p:spPr>
          <a:xfrm>
            <a:off x="1012785" y="4074784"/>
            <a:ext cx="4798446" cy="2054306"/>
          </a:xfrm>
        </p:spPr>
        <p:txBody>
          <a:bodyPr anchor="t">
            <a:normAutofit/>
          </a:bodyPr>
          <a:lstStyle/>
          <a:p>
            <a:pPr algn="l">
              <a:lnSpc>
                <a:spcPct val="100000"/>
              </a:lnSpc>
            </a:pPr>
            <a:r>
              <a:rPr lang="ru-RU" sz="1000">
                <a:effectLst/>
                <a:latin typeface="Calibri" panose="020F0502020204030204" pitchFamily="34" charset="0"/>
                <a:ea typeface="Calibri" panose="020F0502020204030204" pitchFamily="34" charset="0"/>
                <a:cs typeface="Times New Roman" panose="02020603050405020304" pitchFamily="18" charset="0"/>
              </a:rPr>
              <a:t>Летний дворец Петра I – резиденция первого российского императора, которая сохранилась в первозданном виде до наших дней. Строительство продолжалось с 1710 по 1714 годы. Двухэтажное каменное здание в голландском стиле было возведено по проекту Доменико Трезини. Фасады здания украшены барельефами, изображающими события Северной войны. Во дворце всего 14 комнат, поэтому современники Петра считали, что это здание недостойно быть царской резиденцией. Однако царские сановники строили свои дома по образцу Летнего дворца. Только оформление фасада и внутреннее убранство отличало резиденцию Петра от домов именитых особ.</a:t>
            </a:r>
          </a:p>
        </p:txBody>
      </p:sp>
      <p:pic>
        <p:nvPicPr>
          <p:cNvPr id="5" name="Рисунок 4" descr="Изображение выглядит как внешний, небо, дерево, вода&#10;&#10;Автоматически созданное описание">
            <a:extLst>
              <a:ext uri="{FF2B5EF4-FFF2-40B4-BE49-F238E27FC236}">
                <a16:creationId xmlns:a16="http://schemas.microsoft.com/office/drawing/2014/main" id="{6F155962-C8F5-4DC9-A8F9-3AD6B5C89F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996628" y="10"/>
            <a:ext cx="6195372" cy="6857990"/>
          </a:xfrm>
          <a:prstGeom prst="rect">
            <a:avLst/>
          </a:prstGeom>
        </p:spPr>
      </p:pic>
      <p:grpSp>
        <p:nvGrpSpPr>
          <p:cNvPr id="114"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37192" y="3369564"/>
            <a:ext cx="118872" cy="118872"/>
            <a:chOff x="1175347" y="3733800"/>
            <a:chExt cx="118872" cy="118872"/>
          </a:xfrm>
        </p:grpSpPr>
        <p:cxnSp>
          <p:nvCxnSpPr>
            <p:cNvPr id="138" name="Straight Connector 11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16" name="Straight Connector 11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139" name="Bottom Right">
            <a:extLst>
              <a:ext uri="{FF2B5EF4-FFF2-40B4-BE49-F238E27FC236}">
                <a16:creationId xmlns:a16="http://schemas.microsoft.com/office/drawing/2014/main" id="{EE8A2E90-75F0-4F59-AE03-FE737F410E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40" name="Graphic 157">
              <a:extLst>
                <a:ext uri="{FF2B5EF4-FFF2-40B4-BE49-F238E27FC236}">
                  <a16:creationId xmlns:a16="http://schemas.microsoft.com/office/drawing/2014/main" id="{291613E8-1172-4437-97E9-F15A295649C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41" name="Freeform: Shape 120">
                <a:extLst>
                  <a:ext uri="{FF2B5EF4-FFF2-40B4-BE49-F238E27FC236}">
                    <a16:creationId xmlns:a16="http://schemas.microsoft.com/office/drawing/2014/main" id="{CE1404A3-DA0A-451F-80F9-341A40010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2" name="Freeform: Shape 121">
                <a:extLst>
                  <a:ext uri="{FF2B5EF4-FFF2-40B4-BE49-F238E27FC236}">
                    <a16:creationId xmlns:a16="http://schemas.microsoft.com/office/drawing/2014/main" id="{6D9F30DE-11BA-476B-B25D-CED39DBB6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3" name="Freeform: Shape 122">
                <a:extLst>
                  <a:ext uri="{FF2B5EF4-FFF2-40B4-BE49-F238E27FC236}">
                    <a16:creationId xmlns:a16="http://schemas.microsoft.com/office/drawing/2014/main" id="{253755C4-9D54-4D38-856A-7D1D31BC4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44" name="Freeform: Shape 123">
                <a:extLst>
                  <a:ext uri="{FF2B5EF4-FFF2-40B4-BE49-F238E27FC236}">
                    <a16:creationId xmlns:a16="http://schemas.microsoft.com/office/drawing/2014/main" id="{F2D176F7-5471-4C65-B496-F05544AF3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5" name="Freeform: Shape 124">
                <a:extLst>
                  <a:ext uri="{FF2B5EF4-FFF2-40B4-BE49-F238E27FC236}">
                    <a16:creationId xmlns:a16="http://schemas.microsoft.com/office/drawing/2014/main" id="{E3541E62-142A-4078-8B35-723AF8B13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6" name="Freeform: Shape 125">
                <a:extLst>
                  <a:ext uri="{FF2B5EF4-FFF2-40B4-BE49-F238E27FC236}">
                    <a16:creationId xmlns:a16="http://schemas.microsoft.com/office/drawing/2014/main" id="{B2037584-8C21-4B8F-9EC5-5F978F32E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7" name="Freeform: Shape 126">
                <a:extLst>
                  <a:ext uri="{FF2B5EF4-FFF2-40B4-BE49-F238E27FC236}">
                    <a16:creationId xmlns:a16="http://schemas.microsoft.com/office/drawing/2014/main" id="{318287BF-F368-4F91-A36C-A729B478E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45" name="Freeform: Shape 119">
              <a:extLst>
                <a:ext uri="{FF2B5EF4-FFF2-40B4-BE49-F238E27FC236}">
                  <a16:creationId xmlns:a16="http://schemas.microsoft.com/office/drawing/2014/main" id="{A54A80ED-1507-4424-AE0D-E8B52DAC0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77318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2" name="Rectangle 15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4" name="Top Left">
            <a:extLst>
              <a:ext uri="{FF2B5EF4-FFF2-40B4-BE49-F238E27FC236}">
                <a16:creationId xmlns:a16="http://schemas.microsoft.com/office/drawing/2014/main" id="{7092E392-4FB7-4E2D-928D-EFC63D148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5" name="Freeform: Shape 154">
              <a:extLst>
                <a:ext uri="{FF2B5EF4-FFF2-40B4-BE49-F238E27FC236}">
                  <a16:creationId xmlns:a16="http://schemas.microsoft.com/office/drawing/2014/main" id="{9B57026F-1936-4B50-9E5F-0037B748B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6" name="Freeform: Shape 155">
              <a:extLst>
                <a:ext uri="{FF2B5EF4-FFF2-40B4-BE49-F238E27FC236}">
                  <a16:creationId xmlns:a16="http://schemas.microsoft.com/office/drawing/2014/main" id="{31C2FEB5-C2DC-4FDF-9FE5-407608D6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57" name="Freeform: Shape 156">
              <a:extLst>
                <a:ext uri="{FF2B5EF4-FFF2-40B4-BE49-F238E27FC236}">
                  <a16:creationId xmlns:a16="http://schemas.microsoft.com/office/drawing/2014/main" id="{60B00B9B-BAB1-4074-A3AF-13B08F4E0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58" name="Freeform: Shape 157">
              <a:extLst>
                <a:ext uri="{FF2B5EF4-FFF2-40B4-BE49-F238E27FC236}">
                  <a16:creationId xmlns:a16="http://schemas.microsoft.com/office/drawing/2014/main" id="{0B6DF209-B3F7-4699-802B-4BE21113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59" name="Freeform: Shape 158">
              <a:extLst>
                <a:ext uri="{FF2B5EF4-FFF2-40B4-BE49-F238E27FC236}">
                  <a16:creationId xmlns:a16="http://schemas.microsoft.com/office/drawing/2014/main" id="{C45FFE10-7D64-45F0-B227-92979752A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0" name="Freeform: Shape 159">
              <a:extLst>
                <a:ext uri="{FF2B5EF4-FFF2-40B4-BE49-F238E27FC236}">
                  <a16:creationId xmlns:a16="http://schemas.microsoft.com/office/drawing/2014/main" id="{4395C91B-6EED-4F5B-8873-5E0AA757F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61" name="Freeform: Shape 160">
              <a:extLst>
                <a:ext uri="{FF2B5EF4-FFF2-40B4-BE49-F238E27FC236}">
                  <a16:creationId xmlns:a16="http://schemas.microsoft.com/office/drawing/2014/main" id="{248D099A-D8DD-4FBA-AF53-928CE633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62" name="Freeform: Shape 161">
              <a:extLst>
                <a:ext uri="{FF2B5EF4-FFF2-40B4-BE49-F238E27FC236}">
                  <a16:creationId xmlns:a16="http://schemas.microsoft.com/office/drawing/2014/main" id="{1F857259-D6C4-41F7-82DC-37816E8AD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Заголовок 1">
            <a:extLst>
              <a:ext uri="{FF2B5EF4-FFF2-40B4-BE49-F238E27FC236}">
                <a16:creationId xmlns:a16="http://schemas.microsoft.com/office/drawing/2014/main" id="{357A1313-FD56-41D5-95DB-21AF02A97075}"/>
              </a:ext>
            </a:extLst>
          </p:cNvPr>
          <p:cNvSpPr>
            <a:spLocks noGrp="1"/>
          </p:cNvSpPr>
          <p:nvPr>
            <p:ph type="ctrTitle"/>
          </p:nvPr>
        </p:nvSpPr>
        <p:spPr>
          <a:xfrm>
            <a:off x="1005654" y="744909"/>
            <a:ext cx="5132388" cy="3155419"/>
          </a:xfrm>
        </p:spPr>
        <p:txBody>
          <a:bodyPr anchor="b">
            <a:normAutofit/>
          </a:bodyPr>
          <a:lstStyle/>
          <a:p>
            <a:pPr algn="l"/>
            <a:r>
              <a:rPr lang="ru-RU" sz="5400" b="1">
                <a:effectLst/>
                <a:latin typeface="Calibri" panose="020F0502020204030204" pitchFamily="34" charset="0"/>
                <a:ea typeface="Calibri" panose="020F0502020204030204" pitchFamily="34" charset="0"/>
                <a:cs typeface="Times New Roman" panose="02020603050405020304" pitchFamily="18" charset="0"/>
              </a:rPr>
              <a:t>Кронштадт</a:t>
            </a:r>
            <a:endParaRPr lang="ru-RU"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6C2ECA8D-59AD-40AF-805E-0F163F7A79A3}"/>
              </a:ext>
            </a:extLst>
          </p:cNvPr>
          <p:cNvSpPr>
            <a:spLocks noGrp="1"/>
          </p:cNvSpPr>
          <p:nvPr>
            <p:ph type="subTitle" idx="1"/>
          </p:nvPr>
        </p:nvSpPr>
        <p:spPr>
          <a:xfrm>
            <a:off x="1012785" y="4074784"/>
            <a:ext cx="5132387" cy="2054306"/>
          </a:xfrm>
        </p:spPr>
        <p:txBody>
          <a:bodyPr anchor="t">
            <a:normAutofit/>
          </a:bodyPr>
          <a:lstStyle/>
          <a:p>
            <a:pPr algn="l">
              <a:lnSpc>
                <a:spcPct val="100000"/>
              </a:lnSpc>
            </a:pPr>
            <a:r>
              <a:rPr lang="ru-RU" sz="1200">
                <a:effectLst/>
                <a:latin typeface="Calibri" panose="020F0502020204030204" pitchFamily="34" charset="0"/>
                <a:ea typeface="Calibri" panose="020F0502020204030204" pitchFamily="34" charset="0"/>
                <a:cs typeface="Times New Roman" panose="02020603050405020304" pitchFamily="18" charset="0"/>
              </a:rPr>
              <a:t>Первый форт был построен на насыпанном за одну зиму 1703–1704 года острове, на отмели, тянущейся от материка на север и оканчивающейся вблизи острова Котлин. Уже на следующую весну шведы, открывая навигацию, обнаружили в заливе, который они еще недавно считали своим, крепость, закрывшую им подход к Невской губе. В мае 1704 года крепость была освящена и названа Кроншлот (коронный замок). Этот день и считается датой основания города Кронштадта. С 1720-х Кронштадт стал главной военно-морской базой Балтийского флота.</a:t>
            </a:r>
          </a:p>
        </p:txBody>
      </p:sp>
      <p:pic>
        <p:nvPicPr>
          <p:cNvPr id="6" name="Рисунок 5" descr="Изображение выглядит как небо, вода, внешний, лодка&#10;&#10;Автоматически созданное описание">
            <a:extLst>
              <a:ext uri="{FF2B5EF4-FFF2-40B4-BE49-F238E27FC236}">
                <a16:creationId xmlns:a16="http://schemas.microsoft.com/office/drawing/2014/main" id="{F5B30776-2488-4971-8036-AB32E5883E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64" name="Bottom Right">
            <a:extLst>
              <a:ext uri="{FF2B5EF4-FFF2-40B4-BE49-F238E27FC236}">
                <a16:creationId xmlns:a16="http://schemas.microsoft.com/office/drawing/2014/main" id="{A7C60A7A-4212-46AC-80A2-DE231DD3D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65" name="Freeform: Shape 164">
              <a:extLst>
                <a:ext uri="{FF2B5EF4-FFF2-40B4-BE49-F238E27FC236}">
                  <a16:creationId xmlns:a16="http://schemas.microsoft.com/office/drawing/2014/main" id="{7EDA875D-6B8A-4B32-89EB-F4CD6D1F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6" name="Graphic 157">
              <a:extLst>
                <a:ext uri="{FF2B5EF4-FFF2-40B4-BE49-F238E27FC236}">
                  <a16:creationId xmlns:a16="http://schemas.microsoft.com/office/drawing/2014/main" id="{AA7D7CCE-E90B-483E-AFF7-CF95CABC97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68" name="Freeform: Shape 167">
                <a:extLst>
                  <a:ext uri="{FF2B5EF4-FFF2-40B4-BE49-F238E27FC236}">
                    <a16:creationId xmlns:a16="http://schemas.microsoft.com/office/drawing/2014/main" id="{67F2D919-84B6-4EC4-87F5-BDFF145BB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69" name="Freeform: Shape 168">
                <a:extLst>
                  <a:ext uri="{FF2B5EF4-FFF2-40B4-BE49-F238E27FC236}">
                    <a16:creationId xmlns:a16="http://schemas.microsoft.com/office/drawing/2014/main" id="{65C8244C-685B-42CF-B028-C7ADE067C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0" name="Freeform: Shape 169">
                <a:extLst>
                  <a:ext uri="{FF2B5EF4-FFF2-40B4-BE49-F238E27FC236}">
                    <a16:creationId xmlns:a16="http://schemas.microsoft.com/office/drawing/2014/main" id="{0420B7EF-9249-4974-A978-AAD55C81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1" name="Freeform: Shape 170">
                <a:extLst>
                  <a:ext uri="{FF2B5EF4-FFF2-40B4-BE49-F238E27FC236}">
                    <a16:creationId xmlns:a16="http://schemas.microsoft.com/office/drawing/2014/main" id="{05BD8B59-E1C0-4320-BFC1-66D139E80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2" name="Freeform: Shape 171">
                <a:extLst>
                  <a:ext uri="{FF2B5EF4-FFF2-40B4-BE49-F238E27FC236}">
                    <a16:creationId xmlns:a16="http://schemas.microsoft.com/office/drawing/2014/main" id="{A983471C-A7FE-4ED8-BE9B-601CEC61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3" name="Freeform: Shape 172">
                <a:extLst>
                  <a:ext uri="{FF2B5EF4-FFF2-40B4-BE49-F238E27FC236}">
                    <a16:creationId xmlns:a16="http://schemas.microsoft.com/office/drawing/2014/main" id="{E8B842F2-803D-4F74-BBF6-6965BC0F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4" name="Freeform: Shape 173">
                <a:extLst>
                  <a:ext uri="{FF2B5EF4-FFF2-40B4-BE49-F238E27FC236}">
                    <a16:creationId xmlns:a16="http://schemas.microsoft.com/office/drawing/2014/main" id="{94ECDF1E-AE5F-46C4-A134-C28C6D6B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67" name="Freeform: Shape 166">
              <a:extLst>
                <a:ext uri="{FF2B5EF4-FFF2-40B4-BE49-F238E27FC236}">
                  <a16:creationId xmlns:a16="http://schemas.microsoft.com/office/drawing/2014/main" id="{C0E491A0-7D49-4A1F-B2DB-C94F56329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6"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15507" y="3369564"/>
            <a:ext cx="118872" cy="118872"/>
            <a:chOff x="1175347" y="3733800"/>
            <a:chExt cx="118872" cy="118872"/>
          </a:xfrm>
        </p:grpSpPr>
        <p:cxnSp>
          <p:nvCxnSpPr>
            <p:cNvPr id="177" name="Straight Connector 176">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78" name="Straight Connector 177">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5800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1" name="Rectangle 12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3" name="Top Left">
            <a:extLst>
              <a:ext uri="{FF2B5EF4-FFF2-40B4-BE49-F238E27FC236}">
                <a16:creationId xmlns:a16="http://schemas.microsoft.com/office/drawing/2014/main" id="{F99A87B6-0764-47AD-BF24-B54A16F944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24" name="Freeform: Shape 123">
              <a:extLst>
                <a:ext uri="{FF2B5EF4-FFF2-40B4-BE49-F238E27FC236}">
                  <a16:creationId xmlns:a16="http://schemas.microsoft.com/office/drawing/2014/main" id="{C50E14B7-3770-407C-A359-030533E14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Freeform: Shape 124">
              <a:extLst>
                <a:ext uri="{FF2B5EF4-FFF2-40B4-BE49-F238E27FC236}">
                  <a16:creationId xmlns:a16="http://schemas.microsoft.com/office/drawing/2014/main" id="{4F5BFEC0-D7AC-4F30-9697-1A7804BE7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26" name="Freeform: Shape 125">
              <a:extLst>
                <a:ext uri="{FF2B5EF4-FFF2-40B4-BE49-F238E27FC236}">
                  <a16:creationId xmlns:a16="http://schemas.microsoft.com/office/drawing/2014/main" id="{1D47A7E9-69C2-466A-8E0A-1E82502C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27" name="Freeform: Shape 126">
              <a:extLst>
                <a:ext uri="{FF2B5EF4-FFF2-40B4-BE49-F238E27FC236}">
                  <a16:creationId xmlns:a16="http://schemas.microsoft.com/office/drawing/2014/main" id="{37B64B2C-0074-40A5-AD7B-10234F367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5" name="Freeform: Shape 184">
              <a:extLst>
                <a:ext uri="{FF2B5EF4-FFF2-40B4-BE49-F238E27FC236}">
                  <a16:creationId xmlns:a16="http://schemas.microsoft.com/office/drawing/2014/main" id="{B4EAC4AF-90F7-4D5B-9D52-8B5CC855B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6" name="Freeform: Shape 185">
              <a:extLst>
                <a:ext uri="{FF2B5EF4-FFF2-40B4-BE49-F238E27FC236}">
                  <a16:creationId xmlns:a16="http://schemas.microsoft.com/office/drawing/2014/main" id="{FC772208-699E-460A-B31E-D49D3EFE3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87" name="Freeform: Shape 186">
              <a:extLst>
                <a:ext uri="{FF2B5EF4-FFF2-40B4-BE49-F238E27FC236}">
                  <a16:creationId xmlns:a16="http://schemas.microsoft.com/office/drawing/2014/main" id="{899AB563-7EE7-4EB1-A6C7-E885E4774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88" name="Freeform: Shape 187">
              <a:extLst>
                <a:ext uri="{FF2B5EF4-FFF2-40B4-BE49-F238E27FC236}">
                  <a16:creationId xmlns:a16="http://schemas.microsoft.com/office/drawing/2014/main" id="{2A4ABF96-0400-4F13-B053-5AB9AB290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Заголовок 1">
            <a:extLst>
              <a:ext uri="{FF2B5EF4-FFF2-40B4-BE49-F238E27FC236}">
                <a16:creationId xmlns:a16="http://schemas.microsoft.com/office/drawing/2014/main" id="{357A1313-FD56-41D5-95DB-21AF02A97075}"/>
              </a:ext>
            </a:extLst>
          </p:cNvPr>
          <p:cNvSpPr>
            <a:spLocks noGrp="1"/>
          </p:cNvSpPr>
          <p:nvPr>
            <p:ph type="ctrTitle"/>
          </p:nvPr>
        </p:nvSpPr>
        <p:spPr>
          <a:xfrm>
            <a:off x="1005653" y="744909"/>
            <a:ext cx="4798447" cy="3155419"/>
          </a:xfrm>
        </p:spPr>
        <p:txBody>
          <a:bodyPr anchor="b">
            <a:normAutofit/>
          </a:bodyPr>
          <a:lstStyle/>
          <a:p>
            <a:pPr algn="l"/>
            <a:r>
              <a:rPr lang="ru-RU" sz="4600" b="1">
                <a:effectLst/>
                <a:latin typeface="Calibri" panose="020F0502020204030204" pitchFamily="34" charset="0"/>
                <a:ea typeface="Calibri" panose="020F0502020204030204" pitchFamily="34" charset="0"/>
                <a:cs typeface="Times New Roman" panose="02020603050405020304" pitchFamily="18" charset="0"/>
              </a:rPr>
              <a:t>Адмиралтейство</a:t>
            </a:r>
            <a:endParaRPr lang="ru-RU" sz="4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6C2ECA8D-59AD-40AF-805E-0F163F7A79A3}"/>
              </a:ext>
            </a:extLst>
          </p:cNvPr>
          <p:cNvSpPr>
            <a:spLocks noGrp="1"/>
          </p:cNvSpPr>
          <p:nvPr>
            <p:ph type="subTitle" idx="1"/>
          </p:nvPr>
        </p:nvSpPr>
        <p:spPr>
          <a:xfrm>
            <a:off x="1012785" y="4074784"/>
            <a:ext cx="4798446" cy="2054306"/>
          </a:xfrm>
        </p:spPr>
        <p:txBody>
          <a:bodyPr anchor="t">
            <a:normAutofit/>
          </a:bodyPr>
          <a:lstStyle/>
          <a:p>
            <a:pPr algn="l">
              <a:lnSpc>
                <a:spcPct val="100000"/>
              </a:lnSpc>
            </a:pPr>
            <a:r>
              <a:rPr lang="ru-RU" sz="1000">
                <a:effectLst/>
                <a:latin typeface="Calibri" panose="020F0502020204030204" pitchFamily="34" charset="0"/>
                <a:ea typeface="Calibri" panose="020F0502020204030204" pitchFamily="34" charset="0"/>
                <a:cs typeface="Times New Roman" panose="02020603050405020304" pitchFamily="18" charset="0"/>
              </a:rPr>
              <a:t>По приказу Петра Первого в 1704 году на противоположном берегу Невы началась закладка здания Адмиралтейства. Руководил строительством Меншиков и Петр I. Адмиралтейство в первую очередь строилась как оборонительное сооружение, а потом уже стало верфью. Стройка завершилась уже через год, и почти сразу был спущен на воду первый корабль. И к середине XVIII века Россия имела самый сильный флот в Европе. Адмиралтейство также выполняло пограничную функцию: записывались все корабли, которые проходили по Неве. Адмиралтейский шпиль был сделан голландцем Германом ванн Балесом. Шпиль был выполнен из железа (эту идею Петр I позаимствовал в Европе). Под шпилем находился набатный колокол, который оповещал о начале работы, об ее окончании или об опасности.</a:t>
            </a:r>
          </a:p>
        </p:txBody>
      </p:sp>
      <p:pic>
        <p:nvPicPr>
          <p:cNvPr id="5" name="Рисунок 4" descr="Изображение выглядит как внешний, небо, вода, желтый&#10;&#10;Автоматически созданное описание">
            <a:extLst>
              <a:ext uri="{FF2B5EF4-FFF2-40B4-BE49-F238E27FC236}">
                <a16:creationId xmlns:a16="http://schemas.microsoft.com/office/drawing/2014/main" id="{5A29D741-0D0F-41F2-AB9C-3DC7E4BD37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96628" y="10"/>
            <a:ext cx="6195372" cy="6857990"/>
          </a:xfrm>
          <a:prstGeom prst="rect">
            <a:avLst/>
          </a:prstGeom>
        </p:spPr>
      </p:pic>
      <p:grpSp>
        <p:nvGrpSpPr>
          <p:cNvPr id="190"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37192" y="3369564"/>
            <a:ext cx="118872" cy="118872"/>
            <a:chOff x="1175347" y="3733800"/>
            <a:chExt cx="118872" cy="118872"/>
          </a:xfrm>
        </p:grpSpPr>
        <p:cxnSp>
          <p:nvCxnSpPr>
            <p:cNvPr id="191" name="Straight Connector 190">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92" name="Straight Connector 191">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194" name="Bottom Right">
            <a:extLst>
              <a:ext uri="{FF2B5EF4-FFF2-40B4-BE49-F238E27FC236}">
                <a16:creationId xmlns:a16="http://schemas.microsoft.com/office/drawing/2014/main" id="{EE8A2E90-75F0-4F59-AE03-FE737F410E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95" name="Graphic 157">
              <a:extLst>
                <a:ext uri="{FF2B5EF4-FFF2-40B4-BE49-F238E27FC236}">
                  <a16:creationId xmlns:a16="http://schemas.microsoft.com/office/drawing/2014/main" id="{291613E8-1172-4437-97E9-F15A295649C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97" name="Freeform: Shape 196">
                <a:extLst>
                  <a:ext uri="{FF2B5EF4-FFF2-40B4-BE49-F238E27FC236}">
                    <a16:creationId xmlns:a16="http://schemas.microsoft.com/office/drawing/2014/main" id="{CE1404A3-DA0A-451F-80F9-341A40010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8" name="Freeform: Shape 197">
                <a:extLst>
                  <a:ext uri="{FF2B5EF4-FFF2-40B4-BE49-F238E27FC236}">
                    <a16:creationId xmlns:a16="http://schemas.microsoft.com/office/drawing/2014/main" id="{6D9F30DE-11BA-476B-B25D-CED39DBB6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9" name="Freeform: Shape 198">
                <a:extLst>
                  <a:ext uri="{FF2B5EF4-FFF2-40B4-BE49-F238E27FC236}">
                    <a16:creationId xmlns:a16="http://schemas.microsoft.com/office/drawing/2014/main" id="{253755C4-9D54-4D38-856A-7D1D31BC4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0" name="Freeform: Shape 199">
                <a:extLst>
                  <a:ext uri="{FF2B5EF4-FFF2-40B4-BE49-F238E27FC236}">
                    <a16:creationId xmlns:a16="http://schemas.microsoft.com/office/drawing/2014/main" id="{F2D176F7-5471-4C65-B496-F05544AF3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1" name="Freeform: Shape 200">
                <a:extLst>
                  <a:ext uri="{FF2B5EF4-FFF2-40B4-BE49-F238E27FC236}">
                    <a16:creationId xmlns:a16="http://schemas.microsoft.com/office/drawing/2014/main" id="{E3541E62-142A-4078-8B35-723AF8B13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2" name="Freeform: Shape 201">
                <a:extLst>
                  <a:ext uri="{FF2B5EF4-FFF2-40B4-BE49-F238E27FC236}">
                    <a16:creationId xmlns:a16="http://schemas.microsoft.com/office/drawing/2014/main" id="{B2037584-8C21-4B8F-9EC5-5F978F32E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3" name="Freeform: Shape 202">
                <a:extLst>
                  <a:ext uri="{FF2B5EF4-FFF2-40B4-BE49-F238E27FC236}">
                    <a16:creationId xmlns:a16="http://schemas.microsoft.com/office/drawing/2014/main" id="{318287BF-F368-4F91-A36C-A729B478E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96" name="Freeform: Shape 195">
              <a:extLst>
                <a:ext uri="{FF2B5EF4-FFF2-40B4-BE49-F238E27FC236}">
                  <a16:creationId xmlns:a16="http://schemas.microsoft.com/office/drawing/2014/main" id="{A54A80ED-1507-4424-AE0D-E8B52DAC0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70459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8" name="Rectangle 207">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9" name="Rectangle 209">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40" name="Top Left">
            <a:extLst>
              <a:ext uri="{FF2B5EF4-FFF2-40B4-BE49-F238E27FC236}">
                <a16:creationId xmlns:a16="http://schemas.microsoft.com/office/drawing/2014/main" id="{3DB4696B-7CAE-4CF0-A785-43D6C2C901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41" name="Freeform: Shape 212">
              <a:extLst>
                <a:ext uri="{FF2B5EF4-FFF2-40B4-BE49-F238E27FC236}">
                  <a16:creationId xmlns:a16="http://schemas.microsoft.com/office/drawing/2014/main" id="{68D47050-8B98-4FE2-968E-8D2ADFC41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2" name="Freeform: Shape 213">
              <a:extLst>
                <a:ext uri="{FF2B5EF4-FFF2-40B4-BE49-F238E27FC236}">
                  <a16:creationId xmlns:a16="http://schemas.microsoft.com/office/drawing/2014/main" id="{49394E68-C00D-4B74-80B9-6CD2BFEA2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43" name="Freeform: Shape 214">
              <a:extLst>
                <a:ext uri="{FF2B5EF4-FFF2-40B4-BE49-F238E27FC236}">
                  <a16:creationId xmlns:a16="http://schemas.microsoft.com/office/drawing/2014/main" id="{6612B7EE-4793-490B-B8B4-2BD542AB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44" name="Freeform: Shape 215">
              <a:extLst>
                <a:ext uri="{FF2B5EF4-FFF2-40B4-BE49-F238E27FC236}">
                  <a16:creationId xmlns:a16="http://schemas.microsoft.com/office/drawing/2014/main" id="{9D768DB0-EA6C-4ACE-83CF-AA7BA8EE9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45" name="Freeform: Shape 216">
              <a:extLst>
                <a:ext uri="{FF2B5EF4-FFF2-40B4-BE49-F238E27FC236}">
                  <a16:creationId xmlns:a16="http://schemas.microsoft.com/office/drawing/2014/main" id="{18CF60B5-E2CD-4E1A-8B45-3AFA7A7CB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46" name="Freeform: Shape 217">
              <a:extLst>
                <a:ext uri="{FF2B5EF4-FFF2-40B4-BE49-F238E27FC236}">
                  <a16:creationId xmlns:a16="http://schemas.microsoft.com/office/drawing/2014/main" id="{0F5DFACC-6B8A-49B5-822B-A75061CD6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47" name="Freeform: Shape 218">
              <a:extLst>
                <a:ext uri="{FF2B5EF4-FFF2-40B4-BE49-F238E27FC236}">
                  <a16:creationId xmlns:a16="http://schemas.microsoft.com/office/drawing/2014/main" id="{888C5A9B-BFED-47A2-AB0E-7BE8414B1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48" name="Freeform: Shape 219">
              <a:extLst>
                <a:ext uri="{FF2B5EF4-FFF2-40B4-BE49-F238E27FC236}">
                  <a16:creationId xmlns:a16="http://schemas.microsoft.com/office/drawing/2014/main" id="{23B94275-AE5F-43CE-B3B4-3955818D8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Заголовок 1">
            <a:extLst>
              <a:ext uri="{FF2B5EF4-FFF2-40B4-BE49-F238E27FC236}">
                <a16:creationId xmlns:a16="http://schemas.microsoft.com/office/drawing/2014/main" id="{357A1313-FD56-41D5-95DB-21AF02A97075}"/>
              </a:ext>
            </a:extLst>
          </p:cNvPr>
          <p:cNvSpPr>
            <a:spLocks noGrp="1"/>
          </p:cNvSpPr>
          <p:nvPr>
            <p:ph type="ctrTitle"/>
          </p:nvPr>
        </p:nvSpPr>
        <p:spPr>
          <a:xfrm>
            <a:off x="1005653" y="744909"/>
            <a:ext cx="5469251" cy="3155419"/>
          </a:xfrm>
        </p:spPr>
        <p:txBody>
          <a:bodyPr anchor="b">
            <a:normAutofit/>
          </a:bodyPr>
          <a:lstStyle/>
          <a:p>
            <a:pPr algn="l"/>
            <a:r>
              <a:rPr lang="ru-RU" sz="5400" b="1">
                <a:effectLst/>
                <a:latin typeface="Calibri" panose="020F0502020204030204" pitchFamily="34" charset="0"/>
                <a:ea typeface="Calibri" panose="020F0502020204030204" pitchFamily="34" charset="0"/>
                <a:cs typeface="Times New Roman" panose="02020603050405020304" pitchFamily="18" charset="0"/>
              </a:rPr>
              <a:t>Кунсткамера</a:t>
            </a:r>
            <a:endParaRPr lang="ru-RU"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6C2ECA8D-59AD-40AF-805E-0F163F7A79A3}"/>
              </a:ext>
            </a:extLst>
          </p:cNvPr>
          <p:cNvSpPr>
            <a:spLocks noGrp="1"/>
          </p:cNvSpPr>
          <p:nvPr>
            <p:ph type="subTitle" idx="1"/>
          </p:nvPr>
        </p:nvSpPr>
        <p:spPr>
          <a:xfrm>
            <a:off x="1012785" y="4074784"/>
            <a:ext cx="5469250" cy="2054306"/>
          </a:xfrm>
        </p:spPr>
        <p:txBody>
          <a:bodyPr anchor="t">
            <a:normAutofit/>
          </a:bodyPr>
          <a:lstStyle/>
          <a:p>
            <a:pPr algn="l">
              <a:lnSpc>
                <a:spcPct val="100000"/>
              </a:lnSpc>
            </a:pPr>
            <a:r>
              <a:rPr lang="ru-RU" sz="1000">
                <a:effectLst/>
                <a:latin typeface="Calibri" panose="020F0502020204030204" pitchFamily="34" charset="0"/>
                <a:ea typeface="Calibri" panose="020F0502020204030204" pitchFamily="34" charset="0"/>
                <a:cs typeface="Times New Roman" panose="02020603050405020304" pitchFamily="18" charset="0"/>
              </a:rPr>
              <a:t>Идея создания кунсткамеры – кабинета редкостей – появилась у Петра I после поездки в Голландию и Англию. В 1718 году на стрелке Васильевского острова было заложено здание «Палаты Санкт-Петербургской Академии наук, Библиотеки и Кунсткамеры». В здании Кунсткамеры были размещены отдельные экземпляры и целые коллекции, собранные Петром. Легенда гласит, что Кунсткамера была построена на месте, где росла необычная сосна: одна из ее веток отделялась от ствола и вновь врастала в дерево, образуя что-то вроде ручки. Петр I лично выбирал место для строительства здания. Он сказал: «Где нашел я сие любопытное дерево, тут да будет и Кунсткамера построена». Изначально над проектом музея работал немецкий архитектор Андреас Шлютер. После его смерти работу над эскизами продолжил Георг Маттарнови. Кунсткамера была личной задумкой Петра, поэтому он выделял на строительство «государевы деньги» из «кабинетной суммы».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9" name="Cross">
            <a:extLst>
              <a:ext uri="{FF2B5EF4-FFF2-40B4-BE49-F238E27FC236}">
                <a16:creationId xmlns:a16="http://schemas.microsoft.com/office/drawing/2014/main" id="{8CA1747A-4050-4E70-AED3-54A61C6551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664" y="449070"/>
            <a:ext cx="118872" cy="118872"/>
            <a:chOff x="1175347" y="3733800"/>
            <a:chExt cx="118872" cy="118872"/>
          </a:xfrm>
        </p:grpSpPr>
        <p:cxnSp>
          <p:nvCxnSpPr>
            <p:cNvPr id="223" name="Straight Connector 222">
              <a:extLst>
                <a:ext uri="{FF2B5EF4-FFF2-40B4-BE49-F238E27FC236}">
                  <a16:creationId xmlns:a16="http://schemas.microsoft.com/office/drawing/2014/main" id="{5305ED5E-428A-4567-9CB8-8143946C93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24" name="Straight Connector 223">
              <a:extLst>
                <a:ext uri="{FF2B5EF4-FFF2-40B4-BE49-F238E27FC236}">
                  <a16:creationId xmlns:a16="http://schemas.microsoft.com/office/drawing/2014/main" id="{DA761FFF-2561-4A1F-8607-B4AF400754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6" name="Рисунок 5" descr="Изображение выглядит как небо, внешний, здание, облачный&#10;&#10;Автоматически созданное описание">
            <a:extLst>
              <a:ext uri="{FF2B5EF4-FFF2-40B4-BE49-F238E27FC236}">
                <a16:creationId xmlns:a16="http://schemas.microsoft.com/office/drawing/2014/main" id="{7A9B1FFE-D903-4B91-B992-300C857806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807491" y="567942"/>
            <a:ext cx="4781280" cy="5716862"/>
          </a:xfrm>
          <a:prstGeom prst="rect">
            <a:avLst/>
          </a:prstGeom>
        </p:spPr>
      </p:pic>
      <p:grpSp>
        <p:nvGrpSpPr>
          <p:cNvPr id="250" name="Bottom Right">
            <a:extLst>
              <a:ext uri="{FF2B5EF4-FFF2-40B4-BE49-F238E27FC236}">
                <a16:creationId xmlns:a16="http://schemas.microsoft.com/office/drawing/2014/main" id="{F92766D7-899F-44A9-A652-6DC23F3ED3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1" name="Freeform: Shape 226">
              <a:extLst>
                <a:ext uri="{FF2B5EF4-FFF2-40B4-BE49-F238E27FC236}">
                  <a16:creationId xmlns:a16="http://schemas.microsoft.com/office/drawing/2014/main" id="{73CF4CAC-E502-4CC3-A814-15B71A24E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28" name="Graphic 157">
              <a:extLst>
                <a:ext uri="{FF2B5EF4-FFF2-40B4-BE49-F238E27FC236}">
                  <a16:creationId xmlns:a16="http://schemas.microsoft.com/office/drawing/2014/main" id="{678B6DB5-16C1-4519-B4A2-BD17B7915FF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52" name="Freeform: Shape 229">
                <a:extLst>
                  <a:ext uri="{FF2B5EF4-FFF2-40B4-BE49-F238E27FC236}">
                    <a16:creationId xmlns:a16="http://schemas.microsoft.com/office/drawing/2014/main" id="{3C7D61B0-397F-4E05-A2C2-5D8F57DD4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53" name="Freeform: Shape 230">
                <a:extLst>
                  <a:ext uri="{FF2B5EF4-FFF2-40B4-BE49-F238E27FC236}">
                    <a16:creationId xmlns:a16="http://schemas.microsoft.com/office/drawing/2014/main" id="{AD3924DF-9B2B-49D2-AAB2-FD2EFF59F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54" name="Freeform: Shape 231">
                <a:extLst>
                  <a:ext uri="{FF2B5EF4-FFF2-40B4-BE49-F238E27FC236}">
                    <a16:creationId xmlns:a16="http://schemas.microsoft.com/office/drawing/2014/main" id="{83A7A804-86CE-4FE1-B765-779BD3A80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55" name="Freeform: Shape 232">
                <a:extLst>
                  <a:ext uri="{FF2B5EF4-FFF2-40B4-BE49-F238E27FC236}">
                    <a16:creationId xmlns:a16="http://schemas.microsoft.com/office/drawing/2014/main" id="{9002F817-6584-4F34-9E09-DB18B52E9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56" name="Freeform: Shape 233">
                <a:extLst>
                  <a:ext uri="{FF2B5EF4-FFF2-40B4-BE49-F238E27FC236}">
                    <a16:creationId xmlns:a16="http://schemas.microsoft.com/office/drawing/2014/main" id="{E3585B0A-7B27-483E-AA2C-C1AF351D6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57" name="Freeform: Shape 234">
                <a:extLst>
                  <a:ext uri="{FF2B5EF4-FFF2-40B4-BE49-F238E27FC236}">
                    <a16:creationId xmlns:a16="http://schemas.microsoft.com/office/drawing/2014/main" id="{728361A9-E142-4E70-A7DF-E9DF751A6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58" name="Freeform: Shape 235">
                <a:extLst>
                  <a:ext uri="{FF2B5EF4-FFF2-40B4-BE49-F238E27FC236}">
                    <a16:creationId xmlns:a16="http://schemas.microsoft.com/office/drawing/2014/main" id="{F9E70F87-5151-4C69-A763-5E271B781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9" name="Freeform: Shape 228">
              <a:extLst>
                <a:ext uri="{FF2B5EF4-FFF2-40B4-BE49-F238E27FC236}">
                  <a16:creationId xmlns:a16="http://schemas.microsoft.com/office/drawing/2014/main" id="{259E8169-1B34-4BB8-BD55-CA83DC7BC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1086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8" name="Rectangle 1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0" name="Top Left">
            <a:extLst>
              <a:ext uri="{FF2B5EF4-FFF2-40B4-BE49-F238E27FC236}">
                <a16:creationId xmlns:a16="http://schemas.microsoft.com/office/drawing/2014/main" id="{7092E392-4FB7-4E2D-928D-EFC63D148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1" name="Freeform: Shape 140">
              <a:extLst>
                <a:ext uri="{FF2B5EF4-FFF2-40B4-BE49-F238E27FC236}">
                  <a16:creationId xmlns:a16="http://schemas.microsoft.com/office/drawing/2014/main" id="{9B57026F-1936-4B50-9E5F-0037B748B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2" name="Freeform: Shape 141">
              <a:extLst>
                <a:ext uri="{FF2B5EF4-FFF2-40B4-BE49-F238E27FC236}">
                  <a16:creationId xmlns:a16="http://schemas.microsoft.com/office/drawing/2014/main" id="{31C2FEB5-C2DC-4FDF-9FE5-407608D6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43" name="Freeform: Shape 142">
              <a:extLst>
                <a:ext uri="{FF2B5EF4-FFF2-40B4-BE49-F238E27FC236}">
                  <a16:creationId xmlns:a16="http://schemas.microsoft.com/office/drawing/2014/main" id="{60B00B9B-BAB1-4074-A3AF-13B08F4E0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44" name="Freeform: Shape 143">
              <a:extLst>
                <a:ext uri="{FF2B5EF4-FFF2-40B4-BE49-F238E27FC236}">
                  <a16:creationId xmlns:a16="http://schemas.microsoft.com/office/drawing/2014/main" id="{0B6DF209-B3F7-4699-802B-4BE21113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45" name="Freeform: Shape 144">
              <a:extLst>
                <a:ext uri="{FF2B5EF4-FFF2-40B4-BE49-F238E27FC236}">
                  <a16:creationId xmlns:a16="http://schemas.microsoft.com/office/drawing/2014/main" id="{C45FFE10-7D64-45F0-B227-92979752A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46" name="Freeform: Shape 145">
              <a:extLst>
                <a:ext uri="{FF2B5EF4-FFF2-40B4-BE49-F238E27FC236}">
                  <a16:creationId xmlns:a16="http://schemas.microsoft.com/office/drawing/2014/main" id="{4395C91B-6EED-4F5B-8873-5E0AA757F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47" name="Freeform: Shape 146">
              <a:extLst>
                <a:ext uri="{FF2B5EF4-FFF2-40B4-BE49-F238E27FC236}">
                  <a16:creationId xmlns:a16="http://schemas.microsoft.com/office/drawing/2014/main" id="{248D099A-D8DD-4FBA-AF53-928CE633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48" name="Freeform: Shape 147">
              <a:extLst>
                <a:ext uri="{FF2B5EF4-FFF2-40B4-BE49-F238E27FC236}">
                  <a16:creationId xmlns:a16="http://schemas.microsoft.com/office/drawing/2014/main" id="{1F857259-D6C4-41F7-82DC-37816E8AD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Заголовок 1">
            <a:extLst>
              <a:ext uri="{FF2B5EF4-FFF2-40B4-BE49-F238E27FC236}">
                <a16:creationId xmlns:a16="http://schemas.microsoft.com/office/drawing/2014/main" id="{357A1313-FD56-41D5-95DB-21AF02A97075}"/>
              </a:ext>
            </a:extLst>
          </p:cNvPr>
          <p:cNvSpPr>
            <a:spLocks noGrp="1"/>
          </p:cNvSpPr>
          <p:nvPr>
            <p:ph type="ctrTitle"/>
          </p:nvPr>
        </p:nvSpPr>
        <p:spPr>
          <a:xfrm>
            <a:off x="1005654" y="744909"/>
            <a:ext cx="5132388" cy="3155419"/>
          </a:xfrm>
        </p:spPr>
        <p:txBody>
          <a:bodyPr anchor="b">
            <a:normAutofit/>
          </a:bodyPr>
          <a:lstStyle/>
          <a:p>
            <a:pPr algn="l"/>
            <a:r>
              <a:rPr lang="ru-RU" sz="5400" b="1">
                <a:effectLst/>
                <a:latin typeface="Calibri" panose="020F0502020204030204" pitchFamily="34" charset="0"/>
                <a:ea typeface="Calibri" panose="020F0502020204030204" pitchFamily="34" charset="0"/>
                <a:cs typeface="Times New Roman" panose="02020603050405020304" pitchFamily="18" charset="0"/>
              </a:rPr>
              <a:t>Дворец Меншикова</a:t>
            </a:r>
            <a:endParaRPr lang="ru-RU"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6C2ECA8D-59AD-40AF-805E-0F163F7A79A3}"/>
              </a:ext>
            </a:extLst>
          </p:cNvPr>
          <p:cNvSpPr>
            <a:spLocks noGrp="1"/>
          </p:cNvSpPr>
          <p:nvPr>
            <p:ph type="subTitle" idx="1"/>
          </p:nvPr>
        </p:nvSpPr>
        <p:spPr>
          <a:xfrm>
            <a:off x="1012785" y="4074784"/>
            <a:ext cx="5132387" cy="2054306"/>
          </a:xfrm>
        </p:spPr>
        <p:txBody>
          <a:bodyPr anchor="t">
            <a:normAutofit/>
          </a:bodyPr>
          <a:lstStyle/>
          <a:p>
            <a:pPr algn="l">
              <a:lnSpc>
                <a:spcPct val="100000"/>
              </a:lnSpc>
            </a:pPr>
            <a:r>
              <a:rPr lang="ru-RU" sz="1000">
                <a:effectLst/>
                <a:latin typeface="Calibri" panose="020F0502020204030204" pitchFamily="34" charset="0"/>
                <a:ea typeface="Calibri" panose="020F0502020204030204" pitchFamily="34" charset="0"/>
                <a:cs typeface="Times New Roman" panose="02020603050405020304" pitchFamily="18" charset="0"/>
              </a:rPr>
              <a:t>Дворец Меншикова – первое каменное здание, которое было возведено в Санкт-Петербурге. Строительство продолжалось 4 года и закончилось в 1714 году. Дворец построен по проекту архитекторов Джованни Марии Фонтана и Готфрида Иоганна Шеделя. На протяжении долгого времени это здание было одним из самых роскошных в новой столице. Царская семья проводила во дворце Меншикова праздничные обеды. Как гласит городская легенда, однажды Петр обязал Меншикова, первого губернатора Санкт-Петербурга, выплатить штраф в двести тысяч рублей. Чтобы собрать нужную сумму, Меншиков продал роскошные предметы интерьера. Узнав об этом, Петр сказал: «В первый твой приемный день если найду здесь такую же бедность, не соответствующую твоему званию, то заставлю тебя заплатить еще двести тысяч рублей». Меншиков исполнил волю императора и вновь украсил свой дворец, как и подобает богатому человеку.</a:t>
            </a:r>
          </a:p>
        </p:txBody>
      </p:sp>
      <p:pic>
        <p:nvPicPr>
          <p:cNvPr id="5" name="Рисунок 4" descr="Изображение выглядит как дорога, внешний, здание, старый&#10;&#10;Автоматически созданное описание">
            <a:extLst>
              <a:ext uri="{FF2B5EF4-FFF2-40B4-BE49-F238E27FC236}">
                <a16:creationId xmlns:a16="http://schemas.microsoft.com/office/drawing/2014/main" id="{5F4EE22A-D546-4F60-B6FB-5F8D55CD81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50" name="Bottom Right">
            <a:extLst>
              <a:ext uri="{FF2B5EF4-FFF2-40B4-BE49-F238E27FC236}">
                <a16:creationId xmlns:a16="http://schemas.microsoft.com/office/drawing/2014/main" id="{A7C60A7A-4212-46AC-80A2-DE231DD3D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51" name="Freeform: Shape 150">
              <a:extLst>
                <a:ext uri="{FF2B5EF4-FFF2-40B4-BE49-F238E27FC236}">
                  <a16:creationId xmlns:a16="http://schemas.microsoft.com/office/drawing/2014/main" id="{7EDA875D-6B8A-4B32-89EB-F4CD6D1F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2" name="Graphic 157">
              <a:extLst>
                <a:ext uri="{FF2B5EF4-FFF2-40B4-BE49-F238E27FC236}">
                  <a16:creationId xmlns:a16="http://schemas.microsoft.com/office/drawing/2014/main" id="{AA7D7CCE-E90B-483E-AFF7-CF95CABC97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54" name="Freeform: Shape 153">
                <a:extLst>
                  <a:ext uri="{FF2B5EF4-FFF2-40B4-BE49-F238E27FC236}">
                    <a16:creationId xmlns:a16="http://schemas.microsoft.com/office/drawing/2014/main" id="{67F2D919-84B6-4EC4-87F5-BDFF145BB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5" name="Freeform: Shape 154">
                <a:extLst>
                  <a:ext uri="{FF2B5EF4-FFF2-40B4-BE49-F238E27FC236}">
                    <a16:creationId xmlns:a16="http://schemas.microsoft.com/office/drawing/2014/main" id="{65C8244C-685B-42CF-B028-C7ADE067C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6" name="Freeform: Shape 155">
                <a:extLst>
                  <a:ext uri="{FF2B5EF4-FFF2-40B4-BE49-F238E27FC236}">
                    <a16:creationId xmlns:a16="http://schemas.microsoft.com/office/drawing/2014/main" id="{0420B7EF-9249-4974-A978-AAD55C81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7" name="Freeform: Shape 156">
                <a:extLst>
                  <a:ext uri="{FF2B5EF4-FFF2-40B4-BE49-F238E27FC236}">
                    <a16:creationId xmlns:a16="http://schemas.microsoft.com/office/drawing/2014/main" id="{05BD8B59-E1C0-4320-BFC1-66D139E80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8" name="Freeform: Shape 157">
                <a:extLst>
                  <a:ext uri="{FF2B5EF4-FFF2-40B4-BE49-F238E27FC236}">
                    <a16:creationId xmlns:a16="http://schemas.microsoft.com/office/drawing/2014/main" id="{A983471C-A7FE-4ED8-BE9B-601CEC61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9" name="Freeform: Shape 158">
                <a:extLst>
                  <a:ext uri="{FF2B5EF4-FFF2-40B4-BE49-F238E27FC236}">
                    <a16:creationId xmlns:a16="http://schemas.microsoft.com/office/drawing/2014/main" id="{E8B842F2-803D-4F74-BBF6-6965BC0F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60" name="Freeform: Shape 159">
                <a:extLst>
                  <a:ext uri="{FF2B5EF4-FFF2-40B4-BE49-F238E27FC236}">
                    <a16:creationId xmlns:a16="http://schemas.microsoft.com/office/drawing/2014/main" id="{94ECDF1E-AE5F-46C4-A134-C28C6D6B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53" name="Freeform: Shape 152">
              <a:extLst>
                <a:ext uri="{FF2B5EF4-FFF2-40B4-BE49-F238E27FC236}">
                  <a16:creationId xmlns:a16="http://schemas.microsoft.com/office/drawing/2014/main" id="{C0E491A0-7D49-4A1F-B2DB-C94F56329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2"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15507" y="3369564"/>
            <a:ext cx="118872" cy="118872"/>
            <a:chOff x="1175347" y="3733800"/>
            <a:chExt cx="118872" cy="118872"/>
          </a:xfrm>
        </p:grpSpPr>
        <p:cxnSp>
          <p:nvCxnSpPr>
            <p:cNvPr id="163" name="Straight Connector 162">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4" name="Straight Connector 163">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461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0" name="Rectangle 10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1" name="Rectangle 106">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82" name="Top Left">
            <a:extLst>
              <a:ext uri="{FF2B5EF4-FFF2-40B4-BE49-F238E27FC236}">
                <a16:creationId xmlns:a16="http://schemas.microsoft.com/office/drawing/2014/main" id="{F99A87B6-0764-47AD-BF24-B54A16F944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83" name="Freeform: Shape 109">
              <a:extLst>
                <a:ext uri="{FF2B5EF4-FFF2-40B4-BE49-F238E27FC236}">
                  <a16:creationId xmlns:a16="http://schemas.microsoft.com/office/drawing/2014/main" id="{C50E14B7-3770-407C-A359-030533E14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4" name="Freeform: Shape 110">
              <a:extLst>
                <a:ext uri="{FF2B5EF4-FFF2-40B4-BE49-F238E27FC236}">
                  <a16:creationId xmlns:a16="http://schemas.microsoft.com/office/drawing/2014/main" id="{4F5BFEC0-D7AC-4F30-9697-1A7804BE7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5" name="Freeform: Shape 111">
              <a:extLst>
                <a:ext uri="{FF2B5EF4-FFF2-40B4-BE49-F238E27FC236}">
                  <a16:creationId xmlns:a16="http://schemas.microsoft.com/office/drawing/2014/main" id="{1D47A7E9-69C2-466A-8E0A-1E82502C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6" name="Freeform: Shape 112">
              <a:extLst>
                <a:ext uri="{FF2B5EF4-FFF2-40B4-BE49-F238E27FC236}">
                  <a16:creationId xmlns:a16="http://schemas.microsoft.com/office/drawing/2014/main" id="{37B64B2C-0074-40A5-AD7B-10234F367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7" name="Freeform: Shape 113">
              <a:extLst>
                <a:ext uri="{FF2B5EF4-FFF2-40B4-BE49-F238E27FC236}">
                  <a16:creationId xmlns:a16="http://schemas.microsoft.com/office/drawing/2014/main" id="{B4EAC4AF-90F7-4D5B-9D52-8B5CC855B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8" name="Freeform: Shape 114">
              <a:extLst>
                <a:ext uri="{FF2B5EF4-FFF2-40B4-BE49-F238E27FC236}">
                  <a16:creationId xmlns:a16="http://schemas.microsoft.com/office/drawing/2014/main" id="{FC772208-699E-460A-B31E-D49D3EFE3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89" name="Freeform: Shape 115">
              <a:extLst>
                <a:ext uri="{FF2B5EF4-FFF2-40B4-BE49-F238E27FC236}">
                  <a16:creationId xmlns:a16="http://schemas.microsoft.com/office/drawing/2014/main" id="{899AB563-7EE7-4EB1-A6C7-E885E4774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90" name="Freeform: Shape 116">
              <a:extLst>
                <a:ext uri="{FF2B5EF4-FFF2-40B4-BE49-F238E27FC236}">
                  <a16:creationId xmlns:a16="http://schemas.microsoft.com/office/drawing/2014/main" id="{2A4ABF96-0400-4F13-B053-5AB9AB290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Заголовок 1">
            <a:extLst>
              <a:ext uri="{FF2B5EF4-FFF2-40B4-BE49-F238E27FC236}">
                <a16:creationId xmlns:a16="http://schemas.microsoft.com/office/drawing/2014/main" id="{357A1313-FD56-41D5-95DB-21AF02A97075}"/>
              </a:ext>
            </a:extLst>
          </p:cNvPr>
          <p:cNvSpPr>
            <a:spLocks noGrp="1"/>
          </p:cNvSpPr>
          <p:nvPr>
            <p:ph type="ctrTitle"/>
          </p:nvPr>
        </p:nvSpPr>
        <p:spPr>
          <a:xfrm>
            <a:off x="1005653" y="744909"/>
            <a:ext cx="4798447" cy="3155419"/>
          </a:xfrm>
        </p:spPr>
        <p:txBody>
          <a:bodyPr anchor="b">
            <a:normAutofit/>
          </a:bodyPr>
          <a:lstStyle/>
          <a:p>
            <a:pPr algn="l"/>
            <a:r>
              <a:rPr lang="ru-RU" sz="5400" b="1">
                <a:effectLst/>
                <a:latin typeface="Calibri" panose="020F0502020204030204" pitchFamily="34" charset="0"/>
                <a:ea typeface="Calibri" panose="020F0502020204030204" pitchFamily="34" charset="0"/>
                <a:cs typeface="Times New Roman" panose="02020603050405020304" pitchFamily="18" charset="0"/>
              </a:rPr>
              <a:t>Монплезир</a:t>
            </a:r>
            <a:endParaRPr lang="ru-RU"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6C2ECA8D-59AD-40AF-805E-0F163F7A79A3}"/>
              </a:ext>
            </a:extLst>
          </p:cNvPr>
          <p:cNvSpPr>
            <a:spLocks noGrp="1"/>
          </p:cNvSpPr>
          <p:nvPr>
            <p:ph type="subTitle" idx="1"/>
          </p:nvPr>
        </p:nvSpPr>
        <p:spPr>
          <a:xfrm>
            <a:off x="1012785" y="4074784"/>
            <a:ext cx="4798446" cy="2054306"/>
          </a:xfrm>
        </p:spPr>
        <p:txBody>
          <a:bodyPr anchor="t">
            <a:normAutofit/>
          </a:bodyPr>
          <a:lstStyle/>
          <a:p>
            <a:pPr algn="l">
              <a:lnSpc>
                <a:spcPct val="100000"/>
              </a:lnSpc>
            </a:pPr>
            <a:r>
              <a:rPr lang="ru-RU" sz="1000">
                <a:effectLst/>
                <a:latin typeface="Calibri" panose="020F0502020204030204" pitchFamily="34" charset="0"/>
                <a:ea typeface="Calibri" panose="020F0502020204030204" pitchFamily="34" charset="0"/>
                <a:cs typeface="Times New Roman" panose="02020603050405020304" pitchFamily="18" charset="0"/>
              </a:rPr>
              <a:t>Петр I был известен своей невзыскательностью и порой даже презрением к роскоши, поэтому его дворец в Петергофе, получивший название «Монплезир», или «Мое удовольствие», имеет мало общего с дворцами других европейских монархов. Небольшое здание построили по рисункам царя архитекторы Андреас Шлютер и Иоганн Фридрих Браунштейн. Фасад одноэтажного здания из красного кирпича был выполнен в голландском стиле. Если внешне дворец выглядит очень сдержанно и скромно, то в создании интерьеров Петр I отошел от своих аскетичных правил: в комнатах мраморный пол, стены, отделанные дубовыми панелями, потолки с росписью, богатая коллекция живописи и предметов искусства. Монплезир ни разу не был перестроен, его внутренняя отделка не менялась — дворец сохраняли как память о первом российском императоре. Тот его очень любил, особенно за прекрасный вид на Финский залив, открывающийся с террасы.</a:t>
            </a:r>
          </a:p>
        </p:txBody>
      </p:sp>
      <p:pic>
        <p:nvPicPr>
          <p:cNvPr id="6" name="Рисунок 5" descr="Изображение выглядит как трава, небо, внешний, здание&#10;&#10;Автоматически созданное описание">
            <a:extLst>
              <a:ext uri="{FF2B5EF4-FFF2-40B4-BE49-F238E27FC236}">
                <a16:creationId xmlns:a16="http://schemas.microsoft.com/office/drawing/2014/main" id="{E0D15B7D-7D59-4C1D-8D6F-9EFCCDBC63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96628" y="10"/>
            <a:ext cx="6195372" cy="6857990"/>
          </a:xfrm>
          <a:prstGeom prst="rect">
            <a:avLst/>
          </a:prstGeom>
        </p:spPr>
      </p:pic>
      <p:grpSp>
        <p:nvGrpSpPr>
          <p:cNvPr id="191"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37192" y="3369564"/>
            <a:ext cx="118872" cy="118872"/>
            <a:chOff x="1175347" y="3733800"/>
            <a:chExt cx="118872" cy="118872"/>
          </a:xfrm>
        </p:grpSpPr>
        <p:cxnSp>
          <p:nvCxnSpPr>
            <p:cNvPr id="120" name="Straight Connector 119">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21" name="Straight Connector 120">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192" name="Bottom Right">
            <a:extLst>
              <a:ext uri="{FF2B5EF4-FFF2-40B4-BE49-F238E27FC236}">
                <a16:creationId xmlns:a16="http://schemas.microsoft.com/office/drawing/2014/main" id="{EE8A2E90-75F0-4F59-AE03-FE737F410E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93" name="Graphic 157">
              <a:extLst>
                <a:ext uri="{FF2B5EF4-FFF2-40B4-BE49-F238E27FC236}">
                  <a16:creationId xmlns:a16="http://schemas.microsoft.com/office/drawing/2014/main" id="{291613E8-1172-4437-97E9-F15A295649C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94" name="Freeform: Shape 125">
                <a:extLst>
                  <a:ext uri="{FF2B5EF4-FFF2-40B4-BE49-F238E27FC236}">
                    <a16:creationId xmlns:a16="http://schemas.microsoft.com/office/drawing/2014/main" id="{CE1404A3-DA0A-451F-80F9-341A40010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5" name="Freeform: Shape 126">
                <a:extLst>
                  <a:ext uri="{FF2B5EF4-FFF2-40B4-BE49-F238E27FC236}">
                    <a16:creationId xmlns:a16="http://schemas.microsoft.com/office/drawing/2014/main" id="{6D9F30DE-11BA-476B-B25D-CED39DBB6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6" name="Freeform: Shape 172">
                <a:extLst>
                  <a:ext uri="{FF2B5EF4-FFF2-40B4-BE49-F238E27FC236}">
                    <a16:creationId xmlns:a16="http://schemas.microsoft.com/office/drawing/2014/main" id="{253755C4-9D54-4D38-856A-7D1D31BC4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7" name="Freeform: Shape 173">
                <a:extLst>
                  <a:ext uri="{FF2B5EF4-FFF2-40B4-BE49-F238E27FC236}">
                    <a16:creationId xmlns:a16="http://schemas.microsoft.com/office/drawing/2014/main" id="{F2D176F7-5471-4C65-B496-F05544AF3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8" name="Freeform: Shape 174">
                <a:extLst>
                  <a:ext uri="{FF2B5EF4-FFF2-40B4-BE49-F238E27FC236}">
                    <a16:creationId xmlns:a16="http://schemas.microsoft.com/office/drawing/2014/main" id="{E3541E62-142A-4078-8B35-723AF8B13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9" name="Freeform: Shape 175">
                <a:extLst>
                  <a:ext uri="{FF2B5EF4-FFF2-40B4-BE49-F238E27FC236}">
                    <a16:creationId xmlns:a16="http://schemas.microsoft.com/office/drawing/2014/main" id="{B2037584-8C21-4B8F-9EC5-5F978F32E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0" name="Freeform: Shape 176">
                <a:extLst>
                  <a:ext uri="{FF2B5EF4-FFF2-40B4-BE49-F238E27FC236}">
                    <a16:creationId xmlns:a16="http://schemas.microsoft.com/office/drawing/2014/main" id="{318287BF-F368-4F91-A36C-A729B478E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25" name="Freeform: Shape 124">
              <a:extLst>
                <a:ext uri="{FF2B5EF4-FFF2-40B4-BE49-F238E27FC236}">
                  <a16:creationId xmlns:a16="http://schemas.microsoft.com/office/drawing/2014/main" id="{A54A80ED-1507-4424-AE0D-E8B52DAC0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53981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2" name="Rectangle 20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3" name="Rectangle 206">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54" name="Top Left">
            <a:extLst>
              <a:ext uri="{FF2B5EF4-FFF2-40B4-BE49-F238E27FC236}">
                <a16:creationId xmlns:a16="http://schemas.microsoft.com/office/drawing/2014/main" id="{7092E392-4FB7-4E2D-928D-EFC63D148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10" name="Freeform: Shape 209">
              <a:extLst>
                <a:ext uri="{FF2B5EF4-FFF2-40B4-BE49-F238E27FC236}">
                  <a16:creationId xmlns:a16="http://schemas.microsoft.com/office/drawing/2014/main" id="{9B57026F-1936-4B50-9E5F-0037B748B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5" name="Freeform: Shape 210">
              <a:extLst>
                <a:ext uri="{FF2B5EF4-FFF2-40B4-BE49-F238E27FC236}">
                  <a16:creationId xmlns:a16="http://schemas.microsoft.com/office/drawing/2014/main" id="{31C2FEB5-C2DC-4FDF-9FE5-407608D6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56" name="Freeform: Shape 211">
              <a:extLst>
                <a:ext uri="{FF2B5EF4-FFF2-40B4-BE49-F238E27FC236}">
                  <a16:creationId xmlns:a16="http://schemas.microsoft.com/office/drawing/2014/main" id="{60B00B9B-BAB1-4074-A3AF-13B08F4E0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57" name="Freeform: Shape 212">
              <a:extLst>
                <a:ext uri="{FF2B5EF4-FFF2-40B4-BE49-F238E27FC236}">
                  <a16:creationId xmlns:a16="http://schemas.microsoft.com/office/drawing/2014/main" id="{0B6DF209-B3F7-4699-802B-4BE21113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58" name="Freeform: Shape 213">
              <a:extLst>
                <a:ext uri="{FF2B5EF4-FFF2-40B4-BE49-F238E27FC236}">
                  <a16:creationId xmlns:a16="http://schemas.microsoft.com/office/drawing/2014/main" id="{C45FFE10-7D64-45F0-B227-92979752A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59" name="Freeform: Shape 214">
              <a:extLst>
                <a:ext uri="{FF2B5EF4-FFF2-40B4-BE49-F238E27FC236}">
                  <a16:creationId xmlns:a16="http://schemas.microsoft.com/office/drawing/2014/main" id="{4395C91B-6EED-4F5B-8873-5E0AA757F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60" name="Freeform: Shape 215">
              <a:extLst>
                <a:ext uri="{FF2B5EF4-FFF2-40B4-BE49-F238E27FC236}">
                  <a16:creationId xmlns:a16="http://schemas.microsoft.com/office/drawing/2014/main" id="{248D099A-D8DD-4FBA-AF53-928CE633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61" name="Freeform: Shape 216">
              <a:extLst>
                <a:ext uri="{FF2B5EF4-FFF2-40B4-BE49-F238E27FC236}">
                  <a16:creationId xmlns:a16="http://schemas.microsoft.com/office/drawing/2014/main" id="{1F857259-D6C4-41F7-82DC-37816E8AD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Заголовок 1">
            <a:extLst>
              <a:ext uri="{FF2B5EF4-FFF2-40B4-BE49-F238E27FC236}">
                <a16:creationId xmlns:a16="http://schemas.microsoft.com/office/drawing/2014/main" id="{357A1313-FD56-41D5-95DB-21AF02A97075}"/>
              </a:ext>
            </a:extLst>
          </p:cNvPr>
          <p:cNvSpPr>
            <a:spLocks noGrp="1"/>
          </p:cNvSpPr>
          <p:nvPr>
            <p:ph type="ctrTitle"/>
          </p:nvPr>
        </p:nvSpPr>
        <p:spPr>
          <a:xfrm>
            <a:off x="1005654" y="744909"/>
            <a:ext cx="5132388" cy="3155419"/>
          </a:xfrm>
        </p:spPr>
        <p:txBody>
          <a:bodyPr anchor="b">
            <a:normAutofit/>
          </a:bodyPr>
          <a:lstStyle/>
          <a:p>
            <a:pPr algn="l"/>
            <a:r>
              <a:rPr lang="ru-RU" sz="5400" b="1">
                <a:effectLst/>
                <a:latin typeface="Calibri" panose="020F0502020204030204" pitchFamily="34" charset="0"/>
                <a:ea typeface="Calibri" panose="020F0502020204030204" pitchFamily="34" charset="0"/>
                <a:cs typeface="Times New Roman" panose="02020603050405020304" pitchFamily="18" charset="0"/>
              </a:rPr>
              <a:t>Петергоф</a:t>
            </a:r>
            <a:endParaRPr lang="ru-RU"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6C2ECA8D-59AD-40AF-805E-0F163F7A79A3}"/>
              </a:ext>
            </a:extLst>
          </p:cNvPr>
          <p:cNvSpPr>
            <a:spLocks noGrp="1"/>
          </p:cNvSpPr>
          <p:nvPr>
            <p:ph type="subTitle" idx="1"/>
          </p:nvPr>
        </p:nvSpPr>
        <p:spPr>
          <a:xfrm>
            <a:off x="1012785" y="4074784"/>
            <a:ext cx="5132387" cy="2054306"/>
          </a:xfrm>
        </p:spPr>
        <p:txBody>
          <a:bodyPr anchor="t">
            <a:normAutofit/>
          </a:bodyPr>
          <a:lstStyle/>
          <a:p>
            <a:pPr algn="l">
              <a:lnSpc>
                <a:spcPct val="100000"/>
              </a:lnSpc>
            </a:pPr>
            <a:r>
              <a:rPr lang="ru-RU" sz="1000">
                <a:effectLst/>
                <a:latin typeface="Calibri" panose="020F0502020204030204" pitchFamily="34" charset="0"/>
                <a:ea typeface="Calibri" panose="020F0502020204030204" pitchFamily="34" charset="0"/>
                <a:cs typeface="Times New Roman" panose="02020603050405020304" pitchFamily="18" charset="0"/>
              </a:rPr>
              <a:t>Петергоф – крупный дворцово-парковый ансамбль, расположенный на берегу Финского залива. Название переводится с нидерландского как «двор Петра». В 1710-х годах началось строительство загородной резиденции Петра. Тот хотел создать резиденцию, которая своей роскошью и красотой превосходила знаменитый Версаль. Главную роль в композиции играет Нижний парк с великолепными фонтанами. К нему примыкает Верхний сад, разбитый еще при Петре. Сам Петр, который был практичен во всем, использовал сад в качестве огорода и выращивал здесь овощи. Центральное здание ансамбля – Большой Петергофский дворец. Над проектом дворца работал архитектор Жан-Батист Александр Леблон и Никола Микетти. Изначально дворец был скромным, как и задумывал Петр. Но в 1747-1752 гг. придворный архитектор Елизаветы Петровны, Бартоломео Растрелли, перестроил дворец в стиле роскошного барокко.</a:t>
            </a:r>
          </a:p>
        </p:txBody>
      </p:sp>
      <p:pic>
        <p:nvPicPr>
          <p:cNvPr id="5" name="Рисунок 4" descr="Изображение выглядит как дерево, внешний, небо, старый&#10;&#10;Автоматически созданное описание">
            <a:extLst>
              <a:ext uri="{FF2B5EF4-FFF2-40B4-BE49-F238E27FC236}">
                <a16:creationId xmlns:a16="http://schemas.microsoft.com/office/drawing/2014/main" id="{BFF70FE0-30CF-4332-94D1-4E757C23B2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62" name="Bottom Right">
            <a:extLst>
              <a:ext uri="{FF2B5EF4-FFF2-40B4-BE49-F238E27FC236}">
                <a16:creationId xmlns:a16="http://schemas.microsoft.com/office/drawing/2014/main" id="{A7C60A7A-4212-46AC-80A2-DE231DD3D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63" name="Freeform: Shape 219">
              <a:extLst>
                <a:ext uri="{FF2B5EF4-FFF2-40B4-BE49-F238E27FC236}">
                  <a16:creationId xmlns:a16="http://schemas.microsoft.com/office/drawing/2014/main" id="{7EDA875D-6B8A-4B32-89EB-F4CD6D1F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4" name="Graphic 157">
              <a:extLst>
                <a:ext uri="{FF2B5EF4-FFF2-40B4-BE49-F238E27FC236}">
                  <a16:creationId xmlns:a16="http://schemas.microsoft.com/office/drawing/2014/main" id="{AA7D7CCE-E90B-483E-AFF7-CF95CABC97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5" name="Freeform: Shape 222">
                <a:extLst>
                  <a:ext uri="{FF2B5EF4-FFF2-40B4-BE49-F238E27FC236}">
                    <a16:creationId xmlns:a16="http://schemas.microsoft.com/office/drawing/2014/main" id="{67F2D919-84B6-4EC4-87F5-BDFF145BB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66" name="Freeform: Shape 223">
                <a:extLst>
                  <a:ext uri="{FF2B5EF4-FFF2-40B4-BE49-F238E27FC236}">
                    <a16:creationId xmlns:a16="http://schemas.microsoft.com/office/drawing/2014/main" id="{65C8244C-685B-42CF-B028-C7ADE067C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67" name="Freeform: Shape 224">
                <a:extLst>
                  <a:ext uri="{FF2B5EF4-FFF2-40B4-BE49-F238E27FC236}">
                    <a16:creationId xmlns:a16="http://schemas.microsoft.com/office/drawing/2014/main" id="{0420B7EF-9249-4974-A978-AAD55C81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68" name="Freeform: Shape 225">
                <a:extLst>
                  <a:ext uri="{FF2B5EF4-FFF2-40B4-BE49-F238E27FC236}">
                    <a16:creationId xmlns:a16="http://schemas.microsoft.com/office/drawing/2014/main" id="{05BD8B59-E1C0-4320-BFC1-66D139E80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69" name="Freeform: Shape 226">
                <a:extLst>
                  <a:ext uri="{FF2B5EF4-FFF2-40B4-BE49-F238E27FC236}">
                    <a16:creationId xmlns:a16="http://schemas.microsoft.com/office/drawing/2014/main" id="{A983471C-A7FE-4ED8-BE9B-601CEC61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0" name="Freeform: Shape 227">
                <a:extLst>
                  <a:ext uri="{FF2B5EF4-FFF2-40B4-BE49-F238E27FC236}">
                    <a16:creationId xmlns:a16="http://schemas.microsoft.com/office/drawing/2014/main" id="{E8B842F2-803D-4F74-BBF6-6965BC0F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1" name="Freeform: Shape 228">
                <a:extLst>
                  <a:ext uri="{FF2B5EF4-FFF2-40B4-BE49-F238E27FC236}">
                    <a16:creationId xmlns:a16="http://schemas.microsoft.com/office/drawing/2014/main" id="{94ECDF1E-AE5F-46C4-A134-C28C6D6B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2" name="Freeform: Shape 221">
              <a:extLst>
                <a:ext uri="{FF2B5EF4-FFF2-40B4-BE49-F238E27FC236}">
                  <a16:creationId xmlns:a16="http://schemas.microsoft.com/office/drawing/2014/main" id="{C0E491A0-7D49-4A1F-B2DB-C94F56329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3"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15507" y="3369564"/>
            <a:ext cx="118872" cy="118872"/>
            <a:chOff x="1175347" y="3733800"/>
            <a:chExt cx="118872" cy="118872"/>
          </a:xfrm>
        </p:grpSpPr>
        <p:cxnSp>
          <p:nvCxnSpPr>
            <p:cNvPr id="274" name="Straight Connector 231">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75" name="Straight Connector 232">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020071775"/>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1253</Words>
  <PresentationFormat>Широкоэкранный</PresentationFormat>
  <Paragraphs>20</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Avenir Next LT Pro</vt:lpstr>
      <vt:lpstr>AvenirNext LT Pro Medium</vt:lpstr>
      <vt:lpstr>Calibri</vt:lpstr>
      <vt:lpstr>Posterama</vt:lpstr>
      <vt:lpstr>ExploreVTI</vt:lpstr>
      <vt:lpstr>Петропавловская крепость</vt:lpstr>
      <vt:lpstr>Летний сад</vt:lpstr>
      <vt:lpstr>Летний дворец Петра</vt:lpstr>
      <vt:lpstr>Кронштадт</vt:lpstr>
      <vt:lpstr>Адмиралтейство</vt:lpstr>
      <vt:lpstr>Кунсткамера</vt:lpstr>
      <vt:lpstr>Дворец Меншикова</vt:lpstr>
      <vt:lpstr>Монплезир</vt:lpstr>
      <vt:lpstr>Петергоф</vt:lpstr>
      <vt:lpstr>Кикины палаты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2018-06-11T07:22:47Z</dcterms:created>
  <dcterms:modified xsi:type="dcterms:W3CDTF">2021-11-14T10:20:55Z</dcterms:modified>
</cp:coreProperties>
</file>