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35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09.01.2022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09.01.2022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09.01.2022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09.01.2022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09.01.2022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09.01.2022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09.01.2022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09.01.2022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09.01.2022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09.01.2022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09.01.2022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09.01.2022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09.01.2022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09.01.2022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svg"/><Relationship Id="rId7" Type="http://schemas.openxmlformats.org/officeDocument/2006/relationships/image" Target="../media/image34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svg"/><Relationship Id="rId4" Type="http://schemas.openxmlformats.org/officeDocument/2006/relationships/image" Target="../media/image31.png"/><Relationship Id="rId9" Type="http://schemas.openxmlformats.org/officeDocument/2006/relationships/image" Target="../media/image3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2" y="2686394"/>
            <a:ext cx="4775075" cy="1630907"/>
          </a:xfrm>
        </p:spPr>
        <p:txBody>
          <a:bodyPr rtlCol="0">
            <a:noAutofit/>
          </a:bodyPr>
          <a:lstStyle/>
          <a:p>
            <a:r>
              <a:rPr lang="ru" sz="4400" dirty="0"/>
              <a:t>Как вести себя </a:t>
            </a:r>
            <a:br>
              <a:rPr lang="ru" sz="4400" dirty="0"/>
            </a:br>
            <a:r>
              <a:rPr lang="ru" sz="4400" dirty="0"/>
              <a:t>в конфликтной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757951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886289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Вы, и ваш оппонент придерживаетесь кардинально противоположных точек зрения.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2663098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791436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Вы, и ваш оппонент активно противодействуете друг другу.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4576342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4704680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Вы, и ваш оппонент испытываете негативные эмоции.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679508"/>
            <a:ext cx="3573710" cy="1669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такое конфликт и как его узнать?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3690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n w="0"/>
                <a:solidFill>
                  <a:schemeClr val="bg1"/>
                </a:solidFill>
              </a:rPr>
              <a:t>Конфликт</a:t>
            </a:r>
            <a:r>
              <a:rPr lang="ru-RU" sz="2000" dirty="0">
                <a:ln w="0"/>
                <a:solidFill>
                  <a:schemeClr val="tx1"/>
                </a:solidFill>
              </a:rPr>
              <a:t> - это острое противоречие, которое возникло в результате общения, например, это может быть столкновение взглядов, мнений, целей или интересов. </a:t>
            </a:r>
          </a:p>
          <a:p>
            <a:r>
              <a:rPr lang="ru-RU" sz="2000" dirty="0">
                <a:ln w="0"/>
                <a:solidFill>
                  <a:schemeClr val="tx1"/>
                </a:solidFill>
              </a:rPr>
              <a:t>Узнать, что вы находитесь в конфликтной ситуации можно по следующим </a:t>
            </a:r>
            <a:r>
              <a:rPr lang="ru-RU" sz="2000" dirty="0">
                <a:ln w="0"/>
                <a:solidFill>
                  <a:schemeClr val="bg1"/>
                </a:solidFill>
              </a:rPr>
              <a:t>признакам</a:t>
            </a:r>
            <a:r>
              <a:rPr lang="ru-RU" sz="2000" dirty="0">
                <a:ln w="0"/>
                <a:solidFill>
                  <a:schemeClr val="tx1"/>
                </a:solidFill>
              </a:rPr>
              <a:t>:</a:t>
            </a:r>
            <a:endParaRPr lang="en-US" sz="2000" dirty="0">
              <a:ln w="0"/>
              <a:solidFill>
                <a:schemeClr val="tx1"/>
              </a:solidFill>
            </a:endParaRPr>
          </a:p>
        </p:txBody>
      </p:sp>
      <p:pic>
        <p:nvPicPr>
          <p:cNvPr id="23" name="Рисунок 22" descr="Указатель со сплошной заливкой">
            <a:extLst>
              <a:ext uri="{FF2B5EF4-FFF2-40B4-BE49-F238E27FC236}">
                <a16:creationId xmlns:a16="http://schemas.microsoft.com/office/drawing/2014/main" id="{3717587B-1CE1-4DC6-931C-DFD436381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057012"/>
            <a:ext cx="914400" cy="914400"/>
          </a:xfrm>
          <a:prstGeom prst="rect">
            <a:avLst/>
          </a:prstGeom>
        </p:spPr>
      </p:pic>
      <p:pic>
        <p:nvPicPr>
          <p:cNvPr id="25" name="Рисунок 24" descr="Ограждение со сплошной заливкой">
            <a:extLst>
              <a:ext uri="{FF2B5EF4-FFF2-40B4-BE49-F238E27FC236}">
                <a16:creationId xmlns:a16="http://schemas.microsoft.com/office/drawing/2014/main" id="{373882A6-334D-4DDA-A756-0C96DF48F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29" name="Рисунок 28" descr="Контур злого лица контур">
            <a:extLst>
              <a:ext uri="{FF2B5EF4-FFF2-40B4-BE49-F238E27FC236}">
                <a16:creationId xmlns:a16="http://schemas.microsoft.com/office/drawing/2014/main" id="{547840EB-D4CF-45C5-87B9-6B2D1B315F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48850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4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757951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886289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Нельзя давать волю чувствам и эмоциям. Лучше держать себя в руках и проявлять холоднокровие.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2663098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791436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Нельзя "рубить с плеча". Слишком прямолинейные и категоричные суждения, брошенные сгоряча слова и необдуманные фразы могут сильно обидеть человека, часто такие раны намного глубже, чем хотел нанести обидчик.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4576342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4704680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Нельзя принимать важные решения. Большинство решений, принятых в состоянии конфликта, потом оказываются неправильными. Лучше это сделать в спокойном состоянии.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679508"/>
            <a:ext cx="3573710" cy="1669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Чего нельзя делать в конфликтной ситуации?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36068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n w="0"/>
                <a:solidFill>
                  <a:schemeClr val="tx1"/>
                </a:solidFill>
              </a:rPr>
              <a:t>При возникновении конфликта, стороны очень </a:t>
            </a:r>
            <a:r>
              <a:rPr lang="ru-RU" sz="2000" dirty="0">
                <a:ln w="0"/>
                <a:solidFill>
                  <a:schemeClr val="bg1"/>
                </a:solidFill>
              </a:rPr>
              <a:t>агрессивны и возбуждены</a:t>
            </a:r>
            <a:r>
              <a:rPr lang="ru-RU" sz="2000" dirty="0">
                <a:ln w="0"/>
                <a:solidFill>
                  <a:schemeClr val="tx1"/>
                </a:solidFill>
              </a:rPr>
              <a:t>. В таком нервном состоянии человек легко может сделать множество </a:t>
            </a:r>
            <a:r>
              <a:rPr lang="ru-RU" sz="2000" dirty="0">
                <a:ln w="0"/>
                <a:solidFill>
                  <a:schemeClr val="bg1"/>
                </a:solidFill>
              </a:rPr>
              <a:t>ошибок</a:t>
            </a:r>
            <a:r>
              <a:rPr lang="ru-RU" sz="2000" dirty="0">
                <a:ln w="0"/>
                <a:solidFill>
                  <a:schemeClr val="tx1"/>
                </a:solidFill>
              </a:rPr>
              <a:t>, о которых потом будет жалеть. Поэтому во время конфликтной ситуации:</a:t>
            </a:r>
            <a:endParaRPr lang="en-US" sz="2000" dirty="0">
              <a:ln w="0"/>
              <a:solidFill>
                <a:schemeClr val="tx1"/>
              </a:solidFill>
            </a:endParaRPr>
          </a:p>
        </p:txBody>
      </p:sp>
      <p:pic>
        <p:nvPicPr>
          <p:cNvPr id="9" name="Рисунок 8" descr="Силуэт Будды контур">
            <a:extLst>
              <a:ext uri="{FF2B5EF4-FFF2-40B4-BE49-F238E27FC236}">
                <a16:creationId xmlns:a16="http://schemas.microsoft.com/office/drawing/2014/main" id="{B50F882E-9BD5-4C93-B01C-901010D29D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088585"/>
            <a:ext cx="914400" cy="914400"/>
          </a:xfrm>
          <a:prstGeom prst="rect">
            <a:avLst/>
          </a:prstGeom>
        </p:spPr>
      </p:pic>
      <p:pic>
        <p:nvPicPr>
          <p:cNvPr id="14" name="Рисунок 13" descr="Мегафон контур">
            <a:extLst>
              <a:ext uri="{FF2B5EF4-FFF2-40B4-BE49-F238E27FC236}">
                <a16:creationId xmlns:a16="http://schemas.microsoft.com/office/drawing/2014/main" id="{650C805F-A4B3-4FDD-9E36-041E04087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2993732"/>
            <a:ext cx="914400" cy="914400"/>
          </a:xfrm>
          <a:prstGeom prst="rect">
            <a:avLst/>
          </a:prstGeom>
        </p:spPr>
      </p:pic>
      <p:pic>
        <p:nvPicPr>
          <p:cNvPr id="17" name="Рисунок 16" descr="Искусственный интеллект контур">
            <a:extLst>
              <a:ext uri="{FF2B5EF4-FFF2-40B4-BE49-F238E27FC236}">
                <a16:creationId xmlns:a16="http://schemas.microsoft.com/office/drawing/2014/main" id="{92F46B9A-3F37-49F1-8568-725F09B42C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48528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9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757951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886289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Надо успокоиться. Спокойный человек лучше соображает, чем нервный и взвинченный.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2663098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791436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Выслушать мнение оппонента и посмотреть на ситуацию его глазами. Это помогает осознать реальное положение вещей и увидеть настоящего виновника конфликта.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4576342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4704680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Подумать, каким способом лучше всего действовать в данной ситуации. То есть надо выбрать один из 4 способов: сотрудничество, компромисс, приспособление или избегание.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504202"/>
            <a:ext cx="3573710" cy="184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нужно сделать для взятия ситуации под контроль?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3581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Самое большое, что может сделать человек, попавший в конфликтную ситуацию, - это постараться </a:t>
            </a:r>
            <a:r>
              <a:rPr lang="ru-RU" sz="2000" dirty="0">
                <a:solidFill>
                  <a:schemeClr val="bg1"/>
                </a:solidFill>
              </a:rPr>
              <a:t>выйти из неё достойно и без потерь</a:t>
            </a:r>
            <a:r>
              <a:rPr lang="ru-RU" sz="2000" dirty="0">
                <a:solidFill>
                  <a:schemeClr val="tx1"/>
                </a:solidFill>
              </a:rPr>
              <a:t>. Для этого придётся приложить усилия и, в первую очередь, над собой: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8" name="Рисунок 17" descr="Голова с шестеренками контур">
            <a:extLst>
              <a:ext uri="{FF2B5EF4-FFF2-40B4-BE49-F238E27FC236}">
                <a16:creationId xmlns:a16="http://schemas.microsoft.com/office/drawing/2014/main" id="{499FEC4B-3C88-4EC4-9FE6-DA5BB5F62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100777"/>
            <a:ext cx="914400" cy="914400"/>
          </a:xfrm>
          <a:prstGeom prst="rect">
            <a:avLst/>
          </a:prstGeom>
        </p:spPr>
      </p:pic>
      <p:pic>
        <p:nvPicPr>
          <p:cNvPr id="20" name="Рисунок 19" descr="Диаграмма принятия решений контур">
            <a:extLst>
              <a:ext uri="{FF2B5EF4-FFF2-40B4-BE49-F238E27FC236}">
                <a16:creationId xmlns:a16="http://schemas.microsoft.com/office/drawing/2014/main" id="{2F6E1655-9F18-4EAE-AD55-DAD8824C8E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4766635"/>
            <a:ext cx="914400" cy="914400"/>
          </a:xfrm>
          <a:prstGeom prst="rect">
            <a:avLst/>
          </a:prstGeom>
        </p:spPr>
      </p:pic>
      <p:pic>
        <p:nvPicPr>
          <p:cNvPr id="22" name="Рисунок 21" descr="Ухо контур">
            <a:extLst>
              <a:ext uri="{FF2B5EF4-FFF2-40B4-BE49-F238E27FC236}">
                <a16:creationId xmlns:a16="http://schemas.microsoft.com/office/drawing/2014/main" id="{BFDF239A-ACDB-43BE-BCC3-8C7565CA60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4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2E68F0F-15DA-4972-B7F8-BDE38B5F4EA8}"/>
              </a:ext>
            </a:extLst>
          </p:cNvPr>
          <p:cNvSpPr/>
          <p:nvPr/>
        </p:nvSpPr>
        <p:spPr>
          <a:xfrm>
            <a:off x="5062755" y="1948133"/>
            <a:ext cx="6858000" cy="14100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264649"/>
            <a:ext cx="6858000" cy="14288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353947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Сотрудничество выбирают в случае, если разрешение конфликта одинаково важно для обеих сторон, если вы планируете сохранить в дальнейшем партнёрские или дружеские отношения, если в будущем возможно проведение переговоров и обсуждений.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3579764"/>
            <a:ext cx="6858000" cy="141002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015582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Компромисс выбирают тогда, когда позиции сторон слишком противоречивы, но обе стороны хотят разрешить конфликт и сохранить хорошие отношения в дальнейшем. Стороны не готовы полностью отказаться от своей позиции, но готовы пойти на уступки, для достижения результата.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5192587"/>
            <a:ext cx="6858000" cy="140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3670982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Приспособление стоит выбрать в ситуации, если решение конфликта важно только для одной из сторон, но хорошие отношение сохранить хочется несмотря ни на что, или если одна из сторон не чувствует полной уверенности в своей правоте, либо ситуация критическая и на переговоры нет ни времени, ни возможности.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487110"/>
            <a:ext cx="3573710" cy="186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 выбрать способ разрешения конфликта?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3888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В зависимости от причины конфликта, состава его участников, времени и места возникновения конфликта, способы </a:t>
            </a:r>
            <a:r>
              <a:rPr lang="ru-RU" sz="2000" dirty="0">
                <a:solidFill>
                  <a:schemeClr val="bg1"/>
                </a:solidFill>
              </a:rPr>
              <a:t>решения ситуации могут быть различными</a:t>
            </a:r>
            <a:r>
              <a:rPr lang="ru-RU" sz="2000" dirty="0">
                <a:solidFill>
                  <a:schemeClr val="tx1"/>
                </a:solidFill>
              </a:rPr>
              <a:t>. Надо выбрать тот, который в данной ситуации окажется оптимальным. Например: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B7DDAA-EAB1-4723-9E39-0EAC11D57D79}"/>
              </a:ext>
            </a:extLst>
          </p:cNvPr>
          <p:cNvSpPr txBox="1"/>
          <p:nvPr/>
        </p:nvSpPr>
        <p:spPr>
          <a:xfrm>
            <a:off x="6960764" y="5293526"/>
            <a:ext cx="4723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Избегание может быть разумным способом решения конфликта, если стороны не планируют в дальнейшем общаться, если конфликт не затрагивает реальные интересы сторон, если переговоры в данный момент невозможны и их несложно отложить на неопределённое время.</a:t>
            </a:r>
          </a:p>
        </p:txBody>
      </p:sp>
      <p:pic>
        <p:nvPicPr>
          <p:cNvPr id="19" name="Рисунок 18" descr="Выполнить контур">
            <a:extLst>
              <a:ext uri="{FF2B5EF4-FFF2-40B4-BE49-F238E27FC236}">
                <a16:creationId xmlns:a16="http://schemas.microsoft.com/office/drawing/2014/main" id="{8EB5F878-A0C1-4DC2-8D6D-57342C487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5436490"/>
            <a:ext cx="914400" cy="914400"/>
          </a:xfrm>
          <a:prstGeom prst="rect">
            <a:avLst/>
          </a:prstGeom>
        </p:spPr>
      </p:pic>
      <p:pic>
        <p:nvPicPr>
          <p:cNvPr id="21" name="Рисунок 20" descr="Рукопожатие контур">
            <a:extLst>
              <a:ext uri="{FF2B5EF4-FFF2-40B4-BE49-F238E27FC236}">
                <a16:creationId xmlns:a16="http://schemas.microsoft.com/office/drawing/2014/main" id="{137C4FB5-6A27-40A5-89D7-AFDE92D8D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487110"/>
            <a:ext cx="914400" cy="914400"/>
          </a:xfrm>
          <a:prstGeom prst="rect">
            <a:avLst/>
          </a:prstGeom>
        </p:spPr>
      </p:pic>
      <p:pic>
        <p:nvPicPr>
          <p:cNvPr id="23" name="Рисунок 22" descr="Весы правосудия контур">
            <a:extLst>
              <a:ext uri="{FF2B5EF4-FFF2-40B4-BE49-F238E27FC236}">
                <a16:creationId xmlns:a16="http://schemas.microsoft.com/office/drawing/2014/main" id="{744EE348-68B7-4701-8EF4-EB4F582018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2195945"/>
            <a:ext cx="914400" cy="914400"/>
          </a:xfrm>
          <a:prstGeom prst="rect">
            <a:avLst/>
          </a:prstGeom>
        </p:spPr>
      </p:pic>
      <p:pic>
        <p:nvPicPr>
          <p:cNvPr id="25" name="Рисунок 24" descr="Открытая ладонь контур">
            <a:extLst>
              <a:ext uri="{FF2B5EF4-FFF2-40B4-BE49-F238E27FC236}">
                <a16:creationId xmlns:a16="http://schemas.microsoft.com/office/drawing/2014/main" id="{4AE81B5C-7E49-41AB-989F-5E5A18FE50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38513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2E68F0F-15DA-4972-B7F8-BDE38B5F4EA8}"/>
              </a:ext>
            </a:extLst>
          </p:cNvPr>
          <p:cNvSpPr/>
          <p:nvPr/>
        </p:nvSpPr>
        <p:spPr>
          <a:xfrm>
            <a:off x="5062755" y="1948133"/>
            <a:ext cx="6858000" cy="14100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264649"/>
            <a:ext cx="6858000" cy="14288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353947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Сотрудничество. Можно, например, сказать: "Послушай, наши интересы абсолютно противоположны, но я не хочу с тобой ссориться. Давай придумаем как бы выполнить и твои, и мои желания."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3579764"/>
            <a:ext cx="6858000" cy="141002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015582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Компромисс. Разговор о взаимных уступках можно начать следующими словами: "Ты знаешь, я готов согласиться с твоим желанием сделать это, но ты же можешь пойти мне на встречу и вместо того сделать это. Это же возможно?"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5192587"/>
            <a:ext cx="6858000" cy="140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3670982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Приспособление. Для реализации этого способа достаточно согласиться с оппонентом и сделать так, как он хочет.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487110"/>
            <a:ext cx="3573710" cy="186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 реализовать выбранный способ решения?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2820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Если вы определились со способом разрешения конфликта, то можно </a:t>
            </a:r>
            <a:r>
              <a:rPr lang="ru-RU" sz="2000" dirty="0">
                <a:solidFill>
                  <a:schemeClr val="bg1"/>
                </a:solidFill>
              </a:rPr>
              <a:t>приступать к реализации своего плана</a:t>
            </a:r>
            <a:r>
              <a:rPr lang="ru-RU" sz="2000" dirty="0">
                <a:solidFill>
                  <a:schemeClr val="tx1"/>
                </a:solidFill>
              </a:rPr>
              <a:t>. А как это сделать? Всё зависит от того, что вы выбрали: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B7DDAA-EAB1-4723-9E39-0EAC11D57D79}"/>
              </a:ext>
            </a:extLst>
          </p:cNvPr>
          <p:cNvSpPr txBox="1"/>
          <p:nvPr/>
        </p:nvSpPr>
        <p:spPr>
          <a:xfrm>
            <a:off x="6960764" y="5211396"/>
            <a:ext cx="472300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Избегание. В этом случае для разрешения конфликта можно просто вежливо уйти, положить трубку телефона, закрыть дверь или убежать. Особенно легко это сделать, если вы не собираетесь больше встречаться с этим человеком и поддерживать общение.</a:t>
            </a:r>
          </a:p>
        </p:txBody>
      </p:sp>
      <p:pic>
        <p:nvPicPr>
          <p:cNvPr id="9" name="Рисунок 8" descr="Схема контур">
            <a:extLst>
              <a:ext uri="{FF2B5EF4-FFF2-40B4-BE49-F238E27FC236}">
                <a16:creationId xmlns:a16="http://schemas.microsoft.com/office/drawing/2014/main" id="{B24656D2-16C9-4DC5-8D59-38B67BCD1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534310"/>
            <a:ext cx="914400" cy="914400"/>
          </a:xfrm>
          <a:prstGeom prst="rect">
            <a:avLst/>
          </a:prstGeom>
        </p:spPr>
      </p:pic>
      <p:pic>
        <p:nvPicPr>
          <p:cNvPr id="14" name="Рисунок 13" descr="Абак контур">
            <a:extLst>
              <a:ext uri="{FF2B5EF4-FFF2-40B4-BE49-F238E27FC236}">
                <a16:creationId xmlns:a16="http://schemas.microsoft.com/office/drawing/2014/main" id="{5EB4EE9C-7C4D-41AB-BEE4-596803380E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2195945"/>
            <a:ext cx="914400" cy="914400"/>
          </a:xfrm>
          <a:prstGeom prst="rect">
            <a:avLst/>
          </a:prstGeom>
        </p:spPr>
      </p:pic>
      <p:pic>
        <p:nvPicPr>
          <p:cNvPr id="20" name="Рисунок 19" descr="Флажок контур">
            <a:extLst>
              <a:ext uri="{FF2B5EF4-FFF2-40B4-BE49-F238E27FC236}">
                <a16:creationId xmlns:a16="http://schemas.microsoft.com/office/drawing/2014/main" id="{FCCC0EE2-B379-4282-A5D9-C6CBD57F7F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3827577"/>
            <a:ext cx="914400" cy="914400"/>
          </a:xfrm>
          <a:prstGeom prst="rect">
            <a:avLst/>
          </a:prstGeom>
        </p:spPr>
      </p:pic>
      <p:pic>
        <p:nvPicPr>
          <p:cNvPr id="24" name="Рисунок 23" descr="Закрытая дверь контур">
            <a:extLst>
              <a:ext uri="{FF2B5EF4-FFF2-40B4-BE49-F238E27FC236}">
                <a16:creationId xmlns:a16="http://schemas.microsoft.com/office/drawing/2014/main" id="{E5167F4F-178D-471F-920A-90EAF0A97D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4466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1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4366750-149A-4411-B28F-4CA2503FD5AF}"/>
              </a:ext>
            </a:extLst>
          </p:cNvPr>
          <p:cNvSpPr/>
          <p:nvPr/>
        </p:nvSpPr>
        <p:spPr>
          <a:xfrm>
            <a:off x="5062755" y="757951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68B06-2ACC-47AC-B5FC-38F97B234F04}"/>
              </a:ext>
            </a:extLst>
          </p:cNvPr>
          <p:cNvSpPr/>
          <p:nvPr/>
        </p:nvSpPr>
        <p:spPr>
          <a:xfrm>
            <a:off x="6960764" y="886289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Правильное поведение. Если во время конфликта оставаться вежливым, внимательным, спокойным и объективным, то в большинстве случаем у оппонента не останется другого выхода, как только снизить накал страстей и начать разговаривать по-человечески.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BC60E2-E719-4E2E-9778-3BCB32E53A65}"/>
              </a:ext>
            </a:extLst>
          </p:cNvPr>
          <p:cNvSpPr/>
          <p:nvPr/>
        </p:nvSpPr>
        <p:spPr>
          <a:xfrm>
            <a:off x="5062755" y="2663098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B0EBA9-7004-433F-844C-26FE7CBF90E4}"/>
              </a:ext>
            </a:extLst>
          </p:cNvPr>
          <p:cNvSpPr/>
          <p:nvPr/>
        </p:nvSpPr>
        <p:spPr>
          <a:xfrm>
            <a:off x="6960764" y="2791436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Посредник. Если своими силами решить конфликт не удаётся, то участие посредника может помочь разрешить ситуацию, особенно если этого человека уважают и ценят обе стороны конфликта.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2DF33E1-5F5A-45A7-A9C1-FB8E3F18761F}"/>
              </a:ext>
            </a:extLst>
          </p:cNvPr>
          <p:cNvSpPr/>
          <p:nvPr/>
        </p:nvSpPr>
        <p:spPr>
          <a:xfrm>
            <a:off x="5062755" y="4576342"/>
            <a:ext cx="6858000" cy="15318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A902ED-EEE5-42A7-9B65-B1A9714919B8}"/>
              </a:ext>
            </a:extLst>
          </p:cNvPr>
          <p:cNvSpPr/>
          <p:nvPr/>
        </p:nvSpPr>
        <p:spPr>
          <a:xfrm>
            <a:off x="6960764" y="4704680"/>
            <a:ext cx="4723002" cy="127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Недопущение конфликта. Самое лучший способ разрешить конфликт - избежать его. Для этого стоит быть внимательным к окружающим людям и при возникновении каких-то проблем и непонимания постараться поговорить и понять друг друга.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027A57B-8F96-44D8-9EB5-44F605E47EEE}"/>
              </a:ext>
            </a:extLst>
          </p:cNvPr>
          <p:cNvSpPr/>
          <p:nvPr/>
        </p:nvSpPr>
        <p:spPr>
          <a:xfrm>
            <a:off x="402672" y="263205"/>
            <a:ext cx="4387442" cy="6331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B6DC360-F5B5-493A-A5E7-DAD6034AD2DD}"/>
              </a:ext>
            </a:extLst>
          </p:cNvPr>
          <p:cNvSpPr/>
          <p:nvPr/>
        </p:nvSpPr>
        <p:spPr>
          <a:xfrm>
            <a:off x="763398" y="504202"/>
            <a:ext cx="3573710" cy="184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ещё может помочь?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3A3FABC-9135-462F-A8DA-F9004AC97293}"/>
              </a:ext>
            </a:extLst>
          </p:cNvPr>
          <p:cNvCxnSpPr>
            <a:cxnSpLocks/>
          </p:cNvCxnSpPr>
          <p:nvPr/>
        </p:nvCxnSpPr>
        <p:spPr>
          <a:xfrm>
            <a:off x="763398" y="2289752"/>
            <a:ext cx="366598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345D27-8831-437F-A340-172FBC4540EC}"/>
              </a:ext>
            </a:extLst>
          </p:cNvPr>
          <p:cNvSpPr/>
          <p:nvPr/>
        </p:nvSpPr>
        <p:spPr>
          <a:xfrm>
            <a:off x="763398" y="2289752"/>
            <a:ext cx="3665989" cy="3000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Для того, чтобы конфликт благоприятно разрешился, иногда недостаточно только бодрой воли одного из участников. Никогда не помешают и </a:t>
            </a:r>
            <a:r>
              <a:rPr lang="ru-RU" sz="2000" dirty="0">
                <a:solidFill>
                  <a:schemeClr val="bg1"/>
                </a:solidFill>
              </a:rPr>
              <a:t>дополнительные средства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Рисунок 8" descr="Герой (мужчина) контур">
            <a:extLst>
              <a:ext uri="{FF2B5EF4-FFF2-40B4-BE49-F238E27FC236}">
                <a16:creationId xmlns:a16="http://schemas.microsoft.com/office/drawing/2014/main" id="{CDA4D409-10E2-44C8-9646-2795188DF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1649" y="2971798"/>
            <a:ext cx="914400" cy="914400"/>
          </a:xfrm>
          <a:prstGeom prst="rect">
            <a:avLst/>
          </a:prstGeom>
        </p:spPr>
      </p:pic>
      <p:pic>
        <p:nvPicPr>
          <p:cNvPr id="14" name="Рисунок 13" descr="Мужчина контур">
            <a:extLst>
              <a:ext uri="{FF2B5EF4-FFF2-40B4-BE49-F238E27FC236}">
                <a16:creationId xmlns:a16="http://schemas.microsoft.com/office/drawing/2014/main" id="{A81E450E-087B-4C83-BC78-34AAD0186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1066651"/>
            <a:ext cx="914400" cy="914400"/>
          </a:xfrm>
          <a:prstGeom prst="rect">
            <a:avLst/>
          </a:prstGeom>
        </p:spPr>
      </p:pic>
      <p:pic>
        <p:nvPicPr>
          <p:cNvPr id="17" name="Рисунок 16" descr="Сердце контур">
            <a:extLst>
              <a:ext uri="{FF2B5EF4-FFF2-40B4-BE49-F238E27FC236}">
                <a16:creationId xmlns:a16="http://schemas.microsoft.com/office/drawing/2014/main" id="{2B9B90DA-1F52-4091-9519-65F84EA406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487694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7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10" y="2686394"/>
            <a:ext cx="5120640" cy="1630907"/>
          </a:xfrm>
        </p:spPr>
        <p:txBody>
          <a:bodyPr rtlCol="0">
            <a:noAutofit/>
          </a:bodyPr>
          <a:lstStyle/>
          <a:p>
            <a:pPr algn="l"/>
            <a:r>
              <a:rPr lang="ru-RU" sz="2400" b="1" cap="none" dirty="0">
                <a:solidFill>
                  <a:schemeClr val="tx1"/>
                </a:solidFill>
              </a:rPr>
              <a:t>Конфликт - как огонь</a:t>
            </a:r>
            <a:r>
              <a:rPr lang="ru-RU" sz="2000" cap="none" dirty="0"/>
              <a:t>, постоянно подпитывается проявлением </a:t>
            </a:r>
            <a:r>
              <a:rPr lang="ru-RU" sz="2000" b="1" cap="none" dirty="0"/>
              <a:t>негативных эмоций </a:t>
            </a:r>
            <a:r>
              <a:rPr lang="ru-RU" sz="2000" cap="none" dirty="0"/>
              <a:t>и действий оппонентов. От этого конфликт </a:t>
            </a:r>
            <a:r>
              <a:rPr lang="ru-RU" sz="2000" b="1" cap="none" dirty="0"/>
              <a:t>разгорается всё больше </a:t>
            </a:r>
            <a:r>
              <a:rPr lang="ru-RU" sz="2000" cap="none" dirty="0"/>
              <a:t>и больше. Если не остановить этот процесс, то пламя конфликта </a:t>
            </a:r>
            <a:r>
              <a:rPr lang="ru-RU" sz="2000" b="1" cap="none" dirty="0"/>
              <a:t>может спалить всё</a:t>
            </a:r>
            <a:r>
              <a:rPr lang="ru-RU" sz="2000" cap="none" dirty="0"/>
              <a:t>, даже самую близкую дружбу.  Так что </a:t>
            </a:r>
            <a:r>
              <a:rPr lang="ru-RU" sz="2400" b="1" cap="none" dirty="0"/>
              <a:t>лучше не распалять </a:t>
            </a:r>
            <a:r>
              <a:rPr lang="ru-RU" sz="2000" cap="none" dirty="0"/>
              <a:t>противостояние необдуманными действиями.</a:t>
            </a:r>
            <a:endParaRPr lang="ru" sz="2000" cap="none" dirty="0"/>
          </a:p>
        </p:txBody>
      </p:sp>
    </p:spTree>
    <p:extLst>
      <p:ext uri="{BB962C8B-B14F-4D97-AF65-F5344CB8AC3E}">
        <p14:creationId xmlns:p14="http://schemas.microsoft.com/office/powerpoint/2010/main" val="2542198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{330A4B8E-F3AF-4FA5-AAFE-182293BE6C94}tf78438558_win32</Template>
  <TotalTime>1264</TotalTime>
  <Words>867</Words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СавонVTI</vt:lpstr>
      <vt:lpstr>Как вести себя  в конфликтной ситуации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Конфликт - как огонь, постоянно подпитывается проявлением негативных эмоций и действий оппонентов. От этого конфликт разгорается всё больше и больше. Если не остановить этот процесс, то пламя конфликта может спалить всё, даже самую близкую дружбу.  Так что лучше не распалять противостояние необдуманными действиями.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2022-01-09T11:44:40Z</dcterms:created>
  <dcterms:modified xsi:type="dcterms:W3CDTF">2022-01-10T08:49:08Z</dcterms:modified>
</cp:coreProperties>
</file>